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1"/>
  </p:notesMasterIdLst>
  <p:sldIdLst>
    <p:sldId id="256" r:id="rId2"/>
    <p:sldId id="257" r:id="rId3"/>
    <p:sldId id="258" r:id="rId4"/>
    <p:sldId id="260" r:id="rId5"/>
    <p:sldId id="259" r:id="rId6"/>
    <p:sldId id="264" r:id="rId7"/>
    <p:sldId id="262" r:id="rId8"/>
    <p:sldId id="261" r:id="rId9"/>
    <p:sldId id="266" r:id="rId10"/>
    <p:sldId id="263" r:id="rId11"/>
    <p:sldId id="271" r:id="rId12"/>
    <p:sldId id="270" r:id="rId13"/>
    <p:sldId id="265" r:id="rId14"/>
    <p:sldId id="267" r:id="rId15"/>
    <p:sldId id="268" r:id="rId16"/>
    <p:sldId id="269" r:id="rId17"/>
    <p:sldId id="272" r:id="rId18"/>
    <p:sldId id="440" r:id="rId19"/>
    <p:sldId id="273" r:id="rId20"/>
    <p:sldId id="274" r:id="rId21"/>
    <p:sldId id="422" r:id="rId22"/>
    <p:sldId id="275" r:id="rId23"/>
    <p:sldId id="423" r:id="rId24"/>
    <p:sldId id="276" r:id="rId25"/>
    <p:sldId id="277" r:id="rId26"/>
    <p:sldId id="279" r:id="rId27"/>
    <p:sldId id="278" r:id="rId28"/>
    <p:sldId id="280" r:id="rId29"/>
    <p:sldId id="281" r:id="rId30"/>
    <p:sldId id="282" r:id="rId31"/>
    <p:sldId id="328" r:id="rId32"/>
    <p:sldId id="424" r:id="rId33"/>
    <p:sldId id="283" r:id="rId34"/>
    <p:sldId id="284" r:id="rId35"/>
    <p:sldId id="285" r:id="rId36"/>
    <p:sldId id="286" r:id="rId37"/>
    <p:sldId id="441" r:id="rId38"/>
    <p:sldId id="287" r:id="rId39"/>
    <p:sldId id="425" r:id="rId40"/>
    <p:sldId id="288" r:id="rId41"/>
    <p:sldId id="289" r:id="rId42"/>
    <p:sldId id="290" r:id="rId43"/>
    <p:sldId id="291" r:id="rId44"/>
    <p:sldId id="293" r:id="rId45"/>
    <p:sldId id="292" r:id="rId46"/>
    <p:sldId id="294" r:id="rId47"/>
    <p:sldId id="295" r:id="rId48"/>
    <p:sldId id="426"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427" r:id="rId66"/>
    <p:sldId id="314" r:id="rId67"/>
    <p:sldId id="315" r:id="rId68"/>
    <p:sldId id="316" r:id="rId69"/>
    <p:sldId id="317" r:id="rId70"/>
    <p:sldId id="365" r:id="rId71"/>
    <p:sldId id="394" r:id="rId72"/>
    <p:sldId id="393" r:id="rId73"/>
    <p:sldId id="428" r:id="rId74"/>
    <p:sldId id="366" r:id="rId75"/>
    <p:sldId id="367" r:id="rId76"/>
    <p:sldId id="368" r:id="rId77"/>
    <p:sldId id="369" r:id="rId78"/>
    <p:sldId id="370" r:id="rId79"/>
    <p:sldId id="371" r:id="rId80"/>
    <p:sldId id="372" r:id="rId81"/>
    <p:sldId id="373" r:id="rId82"/>
    <p:sldId id="429" r:id="rId83"/>
    <p:sldId id="374" r:id="rId84"/>
    <p:sldId id="439" r:id="rId85"/>
    <p:sldId id="375" r:id="rId86"/>
    <p:sldId id="376" r:id="rId87"/>
    <p:sldId id="377" r:id="rId88"/>
    <p:sldId id="378" r:id="rId89"/>
    <p:sldId id="379" r:id="rId90"/>
    <p:sldId id="380" r:id="rId91"/>
    <p:sldId id="430" r:id="rId92"/>
    <p:sldId id="381" r:id="rId93"/>
    <p:sldId id="382" r:id="rId94"/>
    <p:sldId id="383" r:id="rId95"/>
    <p:sldId id="384" r:id="rId96"/>
    <p:sldId id="385" r:id="rId97"/>
    <p:sldId id="431" r:id="rId98"/>
    <p:sldId id="386" r:id="rId99"/>
    <p:sldId id="387" r:id="rId100"/>
    <p:sldId id="388" r:id="rId101"/>
    <p:sldId id="443" r:id="rId102"/>
    <p:sldId id="432" r:id="rId103"/>
    <p:sldId id="389" r:id="rId104"/>
    <p:sldId id="390" r:id="rId105"/>
    <p:sldId id="391" r:id="rId106"/>
    <p:sldId id="392" r:id="rId107"/>
    <p:sldId id="312" r:id="rId108"/>
    <p:sldId id="442" r:id="rId109"/>
    <p:sldId id="313" r:id="rId110"/>
    <p:sldId id="318" r:id="rId111"/>
    <p:sldId id="319" r:id="rId112"/>
    <p:sldId id="433" r:id="rId113"/>
    <p:sldId id="320" r:id="rId114"/>
    <p:sldId id="321" r:id="rId115"/>
    <p:sldId id="322" r:id="rId116"/>
    <p:sldId id="323" r:id="rId117"/>
    <p:sldId id="324" r:id="rId118"/>
    <p:sldId id="326" r:id="rId119"/>
    <p:sldId id="325" r:id="rId120"/>
    <p:sldId id="434" r:id="rId121"/>
    <p:sldId id="327" r:id="rId122"/>
    <p:sldId id="329" r:id="rId123"/>
    <p:sldId id="331" r:id="rId124"/>
    <p:sldId id="332" r:id="rId125"/>
    <p:sldId id="333" r:id="rId126"/>
    <p:sldId id="334" r:id="rId127"/>
    <p:sldId id="335" r:id="rId128"/>
    <p:sldId id="336" r:id="rId129"/>
    <p:sldId id="435" r:id="rId130"/>
    <p:sldId id="395" r:id="rId131"/>
    <p:sldId id="396" r:id="rId132"/>
    <p:sldId id="397" r:id="rId133"/>
    <p:sldId id="398" r:id="rId134"/>
    <p:sldId id="399" r:id="rId135"/>
    <p:sldId id="400" r:id="rId136"/>
    <p:sldId id="401" r:id="rId137"/>
    <p:sldId id="402" r:id="rId138"/>
    <p:sldId id="403" r:id="rId139"/>
    <p:sldId id="404" r:id="rId140"/>
    <p:sldId id="436" r:id="rId141"/>
    <p:sldId id="405" r:id="rId142"/>
    <p:sldId id="406" r:id="rId143"/>
    <p:sldId id="407" r:id="rId144"/>
    <p:sldId id="408" r:id="rId145"/>
    <p:sldId id="409" r:id="rId146"/>
    <p:sldId id="410" r:id="rId147"/>
    <p:sldId id="437" r:id="rId148"/>
    <p:sldId id="411" r:id="rId149"/>
    <p:sldId id="412" r:id="rId150"/>
    <p:sldId id="413" r:id="rId151"/>
    <p:sldId id="414" r:id="rId152"/>
    <p:sldId id="416" r:id="rId153"/>
    <p:sldId id="415" r:id="rId154"/>
    <p:sldId id="417" r:id="rId155"/>
    <p:sldId id="418" r:id="rId156"/>
    <p:sldId id="419" r:id="rId157"/>
    <p:sldId id="420" r:id="rId158"/>
    <p:sldId id="421" r:id="rId159"/>
    <p:sldId id="438" r:id="rId160"/>
  </p:sldIdLst>
  <p:sldSz cx="9144000" cy="6858000" type="screen4x3"/>
  <p:notesSz cx="8686800" cy="11734800"/>
  <p:embeddedFontLst>
    <p:embeddedFont>
      <p:font typeface="Cambria Math" panose="02040503050406030204" pitchFamily="18" charset="0"/>
      <p:regular r:id="rId162"/>
    </p:embeddedFont>
    <p:embeddedFont>
      <p:font typeface="Calibri" panose="020F0502020204030204" pitchFamily="34" charset="0"/>
      <p:regular r:id="rId163"/>
      <p:bold r:id="rId164"/>
      <p:italic r:id="rId165"/>
      <p:boldItalic r:id="rId166"/>
    </p:embeddedFont>
    <p:embeddedFont>
      <p:font typeface="Tahoma" panose="020B0604030504040204" pitchFamily="34" charset="0"/>
      <p:regular r:id="rId167"/>
      <p:bold r:id="rId168"/>
    </p:embeddedFont>
    <p:embeddedFont>
      <p:font typeface="メイリオ" panose="020B0604030504040204" pitchFamily="50" charset="-128"/>
      <p:regular r:id="rId169"/>
      <p:bold r:id="rId170"/>
      <p:italic r:id="rId171"/>
      <p:boldItalic r:id="rId172"/>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0" autoAdjust="0"/>
    <p:restoredTop sz="95300" autoAdjust="0"/>
  </p:normalViewPr>
  <p:slideViewPr>
    <p:cSldViewPr>
      <p:cViewPr varScale="1">
        <p:scale>
          <a:sx n="124" d="100"/>
          <a:sy n="124" d="100"/>
        </p:scale>
        <p:origin x="-1416" y="-90"/>
      </p:cViewPr>
      <p:guideLst>
        <p:guide orient="horz" pos="2160"/>
        <p:guide pos="2880"/>
      </p:guideLst>
    </p:cSldViewPr>
  </p:slideViewPr>
  <p:outlineViewPr>
    <p:cViewPr>
      <p:scale>
        <a:sx n="33" d="100"/>
        <a:sy n="33" d="100"/>
      </p:scale>
      <p:origin x="0" y="17064"/>
    </p:cViewPr>
  </p:outlineViewPr>
  <p:notesTextViewPr>
    <p:cViewPr>
      <p:scale>
        <a:sx n="1" d="1"/>
        <a:sy n="1" d="1"/>
      </p:scale>
      <p:origin x="0" y="0"/>
    </p:cViewPr>
  </p:notesTextViewPr>
  <p:notesViewPr>
    <p:cSldViewPr>
      <p:cViewPr varScale="1">
        <p:scale>
          <a:sx n="98" d="100"/>
          <a:sy n="98" d="100"/>
        </p:scale>
        <p:origin x="-3648" y="-102"/>
      </p:cViewPr>
      <p:guideLst>
        <p:guide orient="horz" pos="3698"/>
        <p:guide pos="27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9.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10.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3.fntdata"/><Relationship Id="rId16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4.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3764280" cy="586742"/>
          </a:xfrm>
          <a:prstGeom prst="rect">
            <a:avLst/>
          </a:prstGeom>
        </p:spPr>
        <p:txBody>
          <a:bodyPr vert="horz" lIns="113862" tIns="56932" rIns="113862" bIns="56932" rtlCol="0"/>
          <a:lstStyle>
            <a:lvl1pPr algn="l">
              <a:defRPr sz="1500"/>
            </a:lvl1pPr>
          </a:lstStyle>
          <a:p>
            <a:endParaRPr kumimoji="1" lang="ja-JP" altLang="en-US"/>
          </a:p>
        </p:txBody>
      </p:sp>
      <p:sp>
        <p:nvSpPr>
          <p:cNvPr id="3" name="日付プレースホルダー 2"/>
          <p:cNvSpPr>
            <a:spLocks noGrp="1"/>
          </p:cNvSpPr>
          <p:nvPr>
            <p:ph type="dt" idx="1"/>
          </p:nvPr>
        </p:nvSpPr>
        <p:spPr>
          <a:xfrm>
            <a:off x="4920512" y="1"/>
            <a:ext cx="3764280" cy="586742"/>
          </a:xfrm>
          <a:prstGeom prst="rect">
            <a:avLst/>
          </a:prstGeom>
        </p:spPr>
        <p:txBody>
          <a:bodyPr vert="horz" lIns="113862" tIns="56932" rIns="113862" bIns="56932" rtlCol="0"/>
          <a:lstStyle>
            <a:lvl1pPr algn="r">
              <a:defRPr sz="1500"/>
            </a:lvl1pPr>
          </a:lstStyle>
          <a:p>
            <a:fld id="{1FBA1509-C673-40E8-8875-14EECFB10EF3}" type="datetimeFigureOut">
              <a:rPr kumimoji="1" lang="ja-JP" altLang="en-US" smtClean="0"/>
              <a:t>2014/6/13</a:t>
            </a:fld>
            <a:endParaRPr kumimoji="1" lang="ja-JP" altLang="en-US"/>
          </a:p>
        </p:txBody>
      </p:sp>
      <p:sp>
        <p:nvSpPr>
          <p:cNvPr id="4" name="スライド イメージ プレースホルダー 3"/>
          <p:cNvSpPr>
            <a:spLocks noGrp="1" noRot="1" noChangeAspect="1"/>
          </p:cNvSpPr>
          <p:nvPr>
            <p:ph type="sldImg" idx="2"/>
          </p:nvPr>
        </p:nvSpPr>
        <p:spPr>
          <a:xfrm>
            <a:off x="1411288" y="881063"/>
            <a:ext cx="5864225" cy="4398962"/>
          </a:xfrm>
          <a:prstGeom prst="rect">
            <a:avLst/>
          </a:prstGeom>
          <a:noFill/>
          <a:ln w="12700">
            <a:solidFill>
              <a:prstClr val="black"/>
            </a:solidFill>
          </a:ln>
        </p:spPr>
        <p:txBody>
          <a:bodyPr vert="horz" lIns="113862" tIns="56932" rIns="113862" bIns="56932" rtlCol="0" anchor="ctr"/>
          <a:lstStyle/>
          <a:p>
            <a:endParaRPr lang="ja-JP" altLang="en-US"/>
          </a:p>
        </p:txBody>
      </p:sp>
      <p:sp>
        <p:nvSpPr>
          <p:cNvPr id="5" name="ノート プレースホルダー 4"/>
          <p:cNvSpPr>
            <a:spLocks noGrp="1"/>
          </p:cNvSpPr>
          <p:nvPr>
            <p:ph type="body" sz="quarter" idx="3"/>
          </p:nvPr>
        </p:nvSpPr>
        <p:spPr>
          <a:xfrm>
            <a:off x="868680" y="5574030"/>
            <a:ext cx="6949440" cy="5280660"/>
          </a:xfrm>
          <a:prstGeom prst="rect">
            <a:avLst/>
          </a:prstGeom>
        </p:spPr>
        <p:txBody>
          <a:bodyPr vert="horz" lIns="113862" tIns="56932" rIns="113862" bIns="5693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11146024"/>
            <a:ext cx="3764280" cy="586742"/>
          </a:xfrm>
          <a:prstGeom prst="rect">
            <a:avLst/>
          </a:prstGeom>
        </p:spPr>
        <p:txBody>
          <a:bodyPr vert="horz" lIns="113862" tIns="56932" rIns="113862" bIns="56932" rtlCol="0" anchor="b"/>
          <a:lstStyle>
            <a:lvl1pPr algn="l">
              <a:defRPr sz="1500"/>
            </a:lvl1pPr>
          </a:lstStyle>
          <a:p>
            <a:endParaRPr kumimoji="1" lang="ja-JP" altLang="en-US"/>
          </a:p>
        </p:txBody>
      </p:sp>
      <p:sp>
        <p:nvSpPr>
          <p:cNvPr id="7" name="スライド番号プレースホルダー 6"/>
          <p:cNvSpPr>
            <a:spLocks noGrp="1"/>
          </p:cNvSpPr>
          <p:nvPr>
            <p:ph type="sldNum" sz="quarter" idx="5"/>
          </p:nvPr>
        </p:nvSpPr>
        <p:spPr>
          <a:xfrm>
            <a:off x="4920512" y="11146024"/>
            <a:ext cx="3764280" cy="586742"/>
          </a:xfrm>
          <a:prstGeom prst="rect">
            <a:avLst/>
          </a:prstGeom>
        </p:spPr>
        <p:txBody>
          <a:bodyPr vert="horz" lIns="113862" tIns="56932" rIns="113862" bIns="56932" rtlCol="0" anchor="b"/>
          <a:lstStyle>
            <a:lvl1pPr algn="r">
              <a:defRPr sz="1500"/>
            </a:lvl1pPr>
          </a:lstStyle>
          <a:p>
            <a:fld id="{339F62CD-2AF7-4775-A2E0-016F58ED1725}" type="slidenum">
              <a:rPr kumimoji="1" lang="ja-JP" altLang="en-US" smtClean="0"/>
              <a:t>‹#›</a:t>
            </a:fld>
            <a:endParaRPr kumimoji="1" lang="ja-JP" altLang="en-US"/>
          </a:p>
        </p:txBody>
      </p:sp>
    </p:spTree>
    <p:extLst>
      <p:ext uri="{BB962C8B-B14F-4D97-AF65-F5344CB8AC3E}">
        <p14:creationId xmlns:p14="http://schemas.microsoft.com/office/powerpoint/2010/main" val="6147032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9F62CD-2AF7-4775-A2E0-016F58ED1725}" type="slidenum">
              <a:rPr kumimoji="1" lang="ja-JP" altLang="en-US" smtClean="0"/>
              <a:t>58</a:t>
            </a:fld>
            <a:endParaRPr kumimoji="1" lang="ja-JP" altLang="en-US"/>
          </a:p>
        </p:txBody>
      </p:sp>
    </p:spTree>
    <p:extLst>
      <p:ext uri="{BB962C8B-B14F-4D97-AF65-F5344CB8AC3E}">
        <p14:creationId xmlns:p14="http://schemas.microsoft.com/office/powerpoint/2010/main" val="316221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9F62CD-2AF7-4775-A2E0-016F58ED1725}" type="slidenum">
              <a:rPr kumimoji="1" lang="ja-JP" altLang="en-US" smtClean="0"/>
              <a:t>113</a:t>
            </a:fld>
            <a:endParaRPr kumimoji="1" lang="ja-JP" altLang="en-US"/>
          </a:p>
        </p:txBody>
      </p:sp>
    </p:spTree>
    <p:extLst>
      <p:ext uri="{BB962C8B-B14F-4D97-AF65-F5344CB8AC3E}">
        <p14:creationId xmlns:p14="http://schemas.microsoft.com/office/powerpoint/2010/main" val="52021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9F62CD-2AF7-4775-A2E0-016F58ED1725}" type="slidenum">
              <a:rPr kumimoji="1" lang="ja-JP" altLang="en-US" smtClean="0"/>
              <a:t>150</a:t>
            </a:fld>
            <a:endParaRPr kumimoji="1" lang="ja-JP" altLang="en-US"/>
          </a:p>
        </p:txBody>
      </p:sp>
    </p:spTree>
    <p:extLst>
      <p:ext uri="{BB962C8B-B14F-4D97-AF65-F5344CB8AC3E}">
        <p14:creationId xmlns:p14="http://schemas.microsoft.com/office/powerpoint/2010/main" val="59643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2941491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249324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334039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404664"/>
            <a:ext cx="8229600" cy="622585"/>
          </a:xfrm>
        </p:spPr>
        <p:txBody>
          <a:bodyPr/>
          <a:lstStyle/>
          <a:p>
            <a:r>
              <a:rPr kumimoji="1" lang="ja-JP" altLang="en-US" dirty="0" smtClean="0"/>
              <a:t>マスター タイトルの書式設定</a:t>
            </a:r>
            <a:endParaRPr kumimoji="1" lang="ja-JP" altLang="en-US" dirty="0"/>
          </a:p>
        </p:txBody>
      </p:sp>
      <p:sp>
        <p:nvSpPr>
          <p:cNvPr id="3" name="コンテンツ プレースホルダー 2"/>
          <p:cNvSpPr>
            <a:spLocks noGrp="1"/>
          </p:cNvSpPr>
          <p:nvPr>
            <p:ph idx="1"/>
          </p:nvPr>
        </p:nvSpPr>
        <p:spPr>
          <a:xfrm>
            <a:off x="251520" y="1412776"/>
            <a:ext cx="8435280" cy="4713387"/>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35402627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20442883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13239604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55754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34282562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2308280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3177305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E6FFAE6-7E76-4992-9D38-E23B5D680A42}" type="datetimeFigureOut">
              <a:rPr kumimoji="1" lang="ja-JP" altLang="en-US" smtClean="0"/>
              <a:t>2014/6/13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2004741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101315"/>
            <a:ext cx="8229600" cy="622585"/>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251520" y="908720"/>
            <a:ext cx="8435280" cy="521744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6FFAE6-7E76-4992-9D38-E23B5D680A42}" type="datetimeFigureOut">
              <a:rPr kumimoji="1" lang="ja-JP" altLang="en-US" smtClean="0"/>
              <a:t>2014/6/13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29938-0F98-4E48-97E4-7C4A0B359409}" type="slidenum">
              <a:rPr kumimoji="1" lang="ja-JP" altLang="en-US" smtClean="0"/>
              <a:t>‹#›</a:t>
            </a:fld>
            <a:endParaRPr kumimoji="1" lang="ja-JP" altLang="en-US"/>
          </a:p>
        </p:txBody>
      </p:sp>
    </p:spTree>
    <p:extLst>
      <p:ext uri="{BB962C8B-B14F-4D97-AF65-F5344CB8AC3E}">
        <p14:creationId xmlns:p14="http://schemas.microsoft.com/office/powerpoint/2010/main" val="353844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kumimoji="1"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Wingdings" pitchFamily="2" charset="2"/>
        <a:buChar char="l"/>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101.xml.rels><?xml version="1.0" encoding="UTF-8" standalone="yes"?>
<Relationships xmlns="http://schemas.openxmlformats.org/package/2006/relationships"><Relationship Id="rId2" Type="http://schemas.openxmlformats.org/officeDocument/2006/relationships/image" Target="../media/image146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90.png"/><Relationship Id="rId7" Type="http://schemas.openxmlformats.org/officeDocument/2006/relationships/image" Target="../media/image163.png"/><Relationship Id="rId2" Type="http://schemas.openxmlformats.org/officeDocument/2006/relationships/image" Target="../media/image1580.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3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14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89.png"/><Relationship Id="rId4" Type="http://schemas.openxmlformats.org/officeDocument/2006/relationships/image" Target="../media/image188.png"/></Relationships>
</file>

<file path=ppt/slides/_rels/slide14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 Id="rId9" Type="http://schemas.openxmlformats.org/officeDocument/2006/relationships/image" Target="../media/image195.png"/></Relationships>
</file>

<file path=ppt/slides/_rels/slide14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03.png"/><Relationship Id="rId2" Type="http://schemas.openxmlformats.org/officeDocument/2006/relationships/notesSlide" Target="../notesSlides/notesSlide3.xml"/><Relationship Id="rId16"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151.xml.rels><?xml version="1.0" encoding="UTF-8" standalone="yes"?>
<Relationships xmlns="http://schemas.openxmlformats.org/package/2006/relationships"><Relationship Id="rId8" Type="http://schemas.openxmlformats.org/officeDocument/2006/relationships/image" Target="../media/image212.png"/><Relationship Id="rId13" Type="http://schemas.openxmlformats.org/officeDocument/2006/relationships/image" Target="../media/image218.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20.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209.png"/><Relationship Id="rId10" Type="http://schemas.openxmlformats.org/officeDocument/2006/relationships/image" Target="../media/image216.png"/><Relationship Id="rId4" Type="http://schemas.openxmlformats.org/officeDocument/2006/relationships/image" Target="../media/image208.png"/><Relationship Id="rId9" Type="http://schemas.openxmlformats.org/officeDocument/2006/relationships/image" Target="../media/image213.png"/></Relationships>
</file>

<file path=ppt/slides/_rels/slide152.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8" Type="http://schemas.openxmlformats.org/officeDocument/2006/relationships/image" Target="../media/image228.png"/><Relationship Id="rId13" Type="http://schemas.openxmlformats.org/officeDocument/2006/relationships/image" Target="../media/image233.png"/><Relationship Id="rId3" Type="http://schemas.openxmlformats.org/officeDocument/2006/relationships/image" Target="../media/image223.png"/><Relationship Id="rId7" Type="http://schemas.openxmlformats.org/officeDocument/2006/relationships/image" Target="../media/image227.png"/><Relationship Id="rId12" Type="http://schemas.openxmlformats.org/officeDocument/2006/relationships/image" Target="../media/image232.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6.png"/><Relationship Id="rId11" Type="http://schemas.openxmlformats.org/officeDocument/2006/relationships/image" Target="../media/image231.png"/><Relationship Id="rId5" Type="http://schemas.openxmlformats.org/officeDocument/2006/relationships/image" Target="../media/image225.png"/><Relationship Id="rId10" Type="http://schemas.openxmlformats.org/officeDocument/2006/relationships/image" Target="../media/image230.png"/><Relationship Id="rId4" Type="http://schemas.openxmlformats.org/officeDocument/2006/relationships/image" Target="../media/image224.png"/><Relationship Id="rId9" Type="http://schemas.openxmlformats.org/officeDocument/2006/relationships/image" Target="../media/image229.png"/><Relationship Id="rId14" Type="http://schemas.openxmlformats.org/officeDocument/2006/relationships/image" Target="../media/image234.png"/></Relationships>
</file>

<file path=ppt/slides/_rels/slide154.xml.rels><?xml version="1.0" encoding="UTF-8" standalone="yes"?>
<Relationships xmlns="http://schemas.openxmlformats.org/package/2006/relationships"><Relationship Id="rId3" Type="http://schemas.openxmlformats.org/officeDocument/2006/relationships/image" Target="../media/image236.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37.png"/></Relationships>
</file>

<file path=ppt/slides/_rels/slide15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156.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44.png"/><Relationship Id="rId11" Type="http://schemas.openxmlformats.org/officeDocument/2006/relationships/image" Target="../media/image249.png"/><Relationship Id="rId5" Type="http://schemas.openxmlformats.org/officeDocument/2006/relationships/image" Target="../media/image243.png"/><Relationship Id="rId10" Type="http://schemas.openxmlformats.org/officeDocument/2006/relationships/image" Target="../media/image248.png"/><Relationship Id="rId4" Type="http://schemas.openxmlformats.org/officeDocument/2006/relationships/image" Target="../media/image242.png"/><Relationship Id="rId9" Type="http://schemas.openxmlformats.org/officeDocument/2006/relationships/image" Target="../media/image24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8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1.png"/></Relationships>
</file>

<file path=ppt/slides/_rels/slide87.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2.png"/></Relationships>
</file>

<file path=ppt/slides/_rels/slide8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3.png"/></Relationships>
</file>

<file path=ppt/slides/_rels/slide8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9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9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00807"/>
            <a:ext cx="7772400" cy="1899643"/>
          </a:xfrm>
        </p:spPr>
        <p:txBody>
          <a:bodyPr>
            <a:noAutofit/>
          </a:bodyPr>
          <a:lstStyle/>
          <a:p>
            <a:r>
              <a:rPr lang="ja-JP" altLang="en-US" sz="4800" dirty="0" smtClean="0"/>
              <a:t>物理ベースレンダラ</a:t>
            </a:r>
            <a:r>
              <a:rPr lang="en-US" altLang="ja-JP" sz="6000" dirty="0" err="1" smtClean="0"/>
              <a:t>ed</a:t>
            </a:r>
            <a:r>
              <a:rPr kumimoji="1" lang="en-US" altLang="ja-JP" sz="6000" dirty="0" err="1" smtClean="0"/>
              <a:t>upt</a:t>
            </a:r>
            <a:r>
              <a:rPr lang="ja-JP" altLang="en-US" sz="6000" dirty="0" smtClean="0"/>
              <a:t>解説</a:t>
            </a:r>
            <a:endParaRPr kumimoji="1" lang="ja-JP" altLang="en-US" sz="6000" dirty="0"/>
          </a:p>
        </p:txBody>
      </p:sp>
      <p:sp>
        <p:nvSpPr>
          <p:cNvPr id="3" name="サブタイトル 2"/>
          <p:cNvSpPr>
            <a:spLocks noGrp="1"/>
          </p:cNvSpPr>
          <p:nvPr>
            <p:ph type="subTitle" idx="1"/>
          </p:nvPr>
        </p:nvSpPr>
        <p:spPr>
          <a:xfrm>
            <a:off x="971600" y="4077072"/>
            <a:ext cx="7272808" cy="1752600"/>
          </a:xfrm>
        </p:spPr>
        <p:txBody>
          <a:bodyPr>
            <a:normAutofit/>
          </a:bodyPr>
          <a:lstStyle/>
          <a:p>
            <a:r>
              <a:rPr lang="en-US" altLang="ja-JP" dirty="0" smtClean="0"/>
              <a:t>2014/06/13 Ver.1.03</a:t>
            </a:r>
            <a:endParaRPr lang="en-US" altLang="ja-JP" dirty="0" smtClean="0"/>
          </a:p>
          <a:p>
            <a:r>
              <a:rPr lang="en-US" altLang="ja-JP" dirty="0" smtClean="0"/>
              <a:t>hole (@h013)</a:t>
            </a:r>
          </a:p>
          <a:p>
            <a:r>
              <a:rPr lang="en-US" altLang="ja-JP" dirty="0"/>
              <a:t>http://</a:t>
            </a:r>
            <a:r>
              <a:rPr lang="en-US" altLang="ja-JP" dirty="0" smtClean="0"/>
              <a:t>kagamin.net/hole/edupt/index.htm</a:t>
            </a:r>
            <a:endParaRPr lang="en-US" altLang="ja-JP" dirty="0"/>
          </a:p>
        </p:txBody>
      </p:sp>
    </p:spTree>
    <p:extLst>
      <p:ext uri="{BB962C8B-B14F-4D97-AF65-F5344CB8AC3E}">
        <p14:creationId xmlns:p14="http://schemas.microsoft.com/office/powerpoint/2010/main" val="25091392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4500" y="3933057"/>
            <a:ext cx="8956298" cy="1200329"/>
          </a:xfrm>
          <a:prstGeom prst="rect">
            <a:avLst/>
          </a:prstGeom>
          <a:noFill/>
        </p:spPr>
        <p:txBody>
          <a:bodyPr wrap="none" rtlCol="0">
            <a:spAutoFit/>
          </a:bodyPr>
          <a:lstStyle/>
          <a:p>
            <a:pPr algn="ctr"/>
            <a:r>
              <a:rPr kumimoji="1" lang="ja-JP" altLang="en-US" sz="3600" b="1" dirty="0" smtClean="0">
                <a:solidFill>
                  <a:srgbClr val="FF0000"/>
                </a:solidFill>
              </a:rPr>
              <a:t>何らかの物理モデルに基づいて計算された</a:t>
            </a:r>
            <a:endParaRPr kumimoji="1" lang="en-US" altLang="ja-JP" sz="3600" b="1" dirty="0" smtClean="0">
              <a:solidFill>
                <a:srgbClr val="FF0000"/>
              </a:solidFill>
            </a:endParaRPr>
          </a:p>
          <a:p>
            <a:pPr algn="ctr"/>
            <a:r>
              <a:rPr kumimoji="1" lang="ja-JP" altLang="en-US" sz="3600" b="1" dirty="0" smtClean="0"/>
              <a:t>コンピュータグラフィックス</a:t>
            </a:r>
            <a:endParaRPr kumimoji="1" lang="ja-JP" altLang="en-US" sz="3600" b="1" dirty="0"/>
          </a:p>
        </p:txBody>
      </p:sp>
      <p:sp>
        <p:nvSpPr>
          <p:cNvPr id="7" name="テキスト ボックス 6"/>
          <p:cNvSpPr txBox="1"/>
          <p:nvPr/>
        </p:nvSpPr>
        <p:spPr>
          <a:xfrm>
            <a:off x="238515" y="1988839"/>
            <a:ext cx="8581449" cy="646331"/>
          </a:xfrm>
          <a:prstGeom prst="rect">
            <a:avLst/>
          </a:prstGeom>
          <a:noFill/>
        </p:spPr>
        <p:txBody>
          <a:bodyPr wrap="square" rtlCol="0">
            <a:spAutoFit/>
          </a:bodyPr>
          <a:lstStyle/>
          <a:p>
            <a:pPr algn="ctr"/>
            <a:r>
              <a:rPr kumimoji="1" lang="ja-JP" altLang="en-US" sz="3600" b="1" dirty="0" smtClean="0"/>
              <a:t>物理ベースコンピュータグラフィックス</a:t>
            </a:r>
            <a:endParaRPr kumimoji="1" lang="ja-JP" altLang="en-US" sz="3600" b="1" dirty="0"/>
          </a:p>
        </p:txBody>
      </p:sp>
      <p:sp>
        <p:nvSpPr>
          <p:cNvPr id="8" name="等号 7"/>
          <p:cNvSpPr/>
          <p:nvPr/>
        </p:nvSpPr>
        <p:spPr>
          <a:xfrm rot="16200000">
            <a:off x="3948681" y="2942946"/>
            <a:ext cx="756084" cy="576064"/>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198442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パストレーシング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640960" cy="4713387"/>
              </a:xfrm>
            </p:spPr>
            <p:txBody>
              <a:bodyPr>
                <a:normAutofit/>
              </a:bodyPr>
              <a:lstStyle/>
              <a:p>
                <a:r>
                  <a:rPr lang="ja-JP" altLang="en-US" sz="2400" b="1" dirty="0" smtClean="0"/>
                  <a:t>擬似コード</a:t>
                </a:r>
                <a:endParaRPr lang="en-US" altLang="ja-JP" sz="2400" b="1" dirty="0"/>
              </a:p>
              <a:p>
                <a14:m>
                  <m:oMath xmlns:m="http://schemas.openxmlformats.org/officeDocument/2006/math">
                    <m:acc>
                      <m:accPr>
                        <m:chr m:val="̂"/>
                        <m:ctrlPr>
                          <a:rPr lang="en-US" altLang="ja-JP" sz="2400" b="1" i="1">
                            <a:latin typeface="Cambria Math"/>
                          </a:rPr>
                        </m:ctrlPr>
                      </m:accPr>
                      <m:e>
                        <m:sSub>
                          <m:sSubPr>
                            <m:ctrlPr>
                              <a:rPr lang="en-US" altLang="ja-JP" sz="2400" b="1" i="1">
                                <a:latin typeface="Cambria Math"/>
                              </a:rPr>
                            </m:ctrlPr>
                          </m:sSubPr>
                          <m:e>
                            <m:r>
                              <a:rPr lang="en-US" altLang="ja-JP" sz="2400" b="1" i="1">
                                <a:latin typeface="Cambria Math"/>
                              </a:rPr>
                              <m:t>𝑳</m:t>
                            </m:r>
                          </m:e>
                          <m:sub>
                            <m:r>
                              <a:rPr lang="en-US" altLang="ja-JP" sz="2400" b="1" i="1">
                                <a:latin typeface="Cambria Math"/>
                              </a:rPr>
                              <m:t>𝒐</m:t>
                            </m:r>
                          </m:sub>
                        </m:sSub>
                      </m:e>
                    </m:acc>
                    <m:d>
                      <m:dPr>
                        <m:ctrlPr>
                          <a:rPr lang="en-US" altLang="ja-JP" sz="2400" b="1" i="1">
                            <a:latin typeface="Cambria Math"/>
                          </a:rPr>
                        </m:ctrlPr>
                      </m:dPr>
                      <m:e>
                        <m:r>
                          <a:rPr lang="en-US" altLang="ja-JP" sz="2400" b="1" i="1">
                            <a:latin typeface="Cambria Math"/>
                          </a:rPr>
                          <m:t>𝒙</m:t>
                        </m:r>
                        <m:r>
                          <a:rPr lang="en-US" altLang="ja-JP" sz="2400" b="1" i="1">
                            <a:latin typeface="Cambria Math"/>
                          </a:rPr>
                          <m:t>, </m:t>
                        </m:r>
                        <m:acc>
                          <m:accPr>
                            <m:chr m:val="⃗"/>
                            <m:ctrlPr>
                              <a:rPr lang="en-US" altLang="ja-JP" sz="2400" b="1" i="1">
                                <a:latin typeface="Cambria Math"/>
                              </a:rPr>
                            </m:ctrlPr>
                          </m:accPr>
                          <m:e>
                            <m:r>
                              <a:rPr lang="en-US" altLang="ja-JP" sz="2400" b="1" i="1">
                                <a:latin typeface="Cambria Math"/>
                              </a:rPr>
                              <m:t>𝝎</m:t>
                            </m:r>
                          </m:e>
                        </m:acc>
                      </m:e>
                    </m:d>
                  </m:oMath>
                </a14:m>
                <a:r>
                  <a:rPr lang="ja-JP" altLang="en-US" sz="2400" b="1" dirty="0"/>
                  <a:t>：位置</a:t>
                </a:r>
                <a14:m>
                  <m:oMath xmlns:m="http://schemas.openxmlformats.org/officeDocument/2006/math">
                    <m:r>
                      <a:rPr lang="en-US" altLang="ja-JP" sz="2400" b="1" i="1">
                        <a:latin typeface="Cambria Math"/>
                      </a:rPr>
                      <m:t>𝒙</m:t>
                    </m:r>
                  </m:oMath>
                </a14:m>
                <a:r>
                  <a:rPr lang="ja-JP" altLang="en-US" sz="2400" b="1" dirty="0"/>
                  <a:t>から</a:t>
                </a:r>
                <a14:m>
                  <m:oMath xmlns:m="http://schemas.openxmlformats.org/officeDocument/2006/math">
                    <m:acc>
                      <m:accPr>
                        <m:chr m:val="⃗"/>
                        <m:ctrlPr>
                          <a:rPr lang="en-US" altLang="ja-JP" sz="2400" b="1" i="1">
                            <a:latin typeface="Cambria Math"/>
                          </a:rPr>
                        </m:ctrlPr>
                      </m:accPr>
                      <m:e>
                        <m:r>
                          <a:rPr lang="en-US" altLang="ja-JP" sz="2400" b="1" i="1">
                            <a:latin typeface="Cambria Math"/>
                          </a:rPr>
                          <m:t>𝝎</m:t>
                        </m:r>
                      </m:e>
                    </m:acc>
                  </m:oMath>
                </a14:m>
                <a:r>
                  <a:rPr lang="ja-JP" altLang="en-US" sz="2400" b="1" dirty="0"/>
                  <a:t>方向への放射輝度</a:t>
                </a:r>
              </a:p>
              <a:p>
                <a:pPr marL="971550" lvl="1" indent="-514350">
                  <a:buFont typeface="+mj-lt"/>
                  <a:buAutoNum type="arabicPeriod"/>
                </a:pPr>
                <a:r>
                  <a:rPr lang="ja-JP" altLang="en-US" sz="2400" dirty="0"/>
                  <a:t>位置</a:t>
                </a:r>
                <a14:m>
                  <m:oMath xmlns:m="http://schemas.openxmlformats.org/officeDocument/2006/math">
                    <m:r>
                      <a:rPr lang="en-US" altLang="ja-JP" sz="2400" i="1">
                        <a:latin typeface="Cambria Math"/>
                      </a:rPr>
                      <m:t>𝑥</m:t>
                    </m:r>
                  </m:oMath>
                </a14:m>
                <a:r>
                  <a:rPr lang="ja-JP" altLang="en-US" sz="2400" dirty="0"/>
                  <a:t>を中心とした半球上で</a:t>
                </a:r>
                <a:r>
                  <a:rPr lang="en-US" altLang="ja-JP" sz="2400" dirty="0"/>
                  <a:t>1</a:t>
                </a:r>
                <a:r>
                  <a:rPr lang="ja-JP" altLang="en-US" sz="2400" dirty="0"/>
                  <a:t>方向サンプリング</a:t>
                </a:r>
                <a:r>
                  <a:rPr lang="ja-JP" altLang="en-US" sz="2400" dirty="0" smtClean="0"/>
                  <a:t>。</a:t>
                </a:r>
                <a:r>
                  <a:rPr lang="ja-JP" altLang="en-US" sz="2400" dirty="0"/>
                  <a:t>（</a:t>
                </a:r>
                <a:r>
                  <a:rPr lang="ja-JP" altLang="en-US" sz="2400" dirty="0" smtClean="0"/>
                  <a:t>サンプル</a:t>
                </a:r>
                <a:r>
                  <a:rPr lang="ja-JP" altLang="en-US" sz="2400" dirty="0"/>
                  <a:t>は確率密度関数</a:t>
                </a:r>
                <a:r>
                  <a:rPr lang="en-US" altLang="ja-JP" sz="2400" dirty="0" err="1"/>
                  <a:t>pdf</a:t>
                </a:r>
                <a:r>
                  <a:rPr lang="ja-JP" altLang="en-US" sz="2400" dirty="0"/>
                  <a:t>に従うとする）</a:t>
                </a:r>
              </a:p>
              <a:p>
                <a:pPr marL="971550" lvl="1" indent="-514350">
                  <a:buFont typeface="+mj-lt"/>
                  <a:buAutoNum type="arabicPeriod"/>
                </a:pPr>
                <a:r>
                  <a:rPr lang="ja-JP" altLang="en-US" sz="2400" dirty="0"/>
                  <a:t>得られたサンプルを</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b="0" i="0" smtClean="0">
                        <a:latin typeface="Cambria Math"/>
                      </a:rPr>
                      <m:t>′</m:t>
                    </m:r>
                  </m:oMath>
                </a14:m>
                <a:r>
                  <a:rPr lang="ja-JP" altLang="en-US" sz="2400" dirty="0"/>
                  <a:t>と</a:t>
                </a:r>
                <a:r>
                  <a:rPr lang="ja-JP" altLang="en-US" sz="2400" dirty="0" smtClean="0"/>
                  <a:t>する</a:t>
                </a:r>
                <a:endParaRPr lang="ja-JP" altLang="en-US" sz="2400" dirty="0"/>
              </a:p>
              <a:p>
                <a:pPr marL="971550" lvl="1" indent="-514350">
                  <a:buFont typeface="+mj-lt"/>
                  <a:buAutoNum type="arabicPeriod"/>
                </a:pPr>
                <a:r>
                  <a:rPr lang="ja-JP" altLang="en-US" sz="2400" dirty="0"/>
                  <a:t>位置</a:t>
                </a:r>
                <a14:m>
                  <m:oMath xmlns:m="http://schemas.openxmlformats.org/officeDocument/2006/math">
                    <m:r>
                      <a:rPr lang="en-US" altLang="ja-JP" sz="2400" i="1">
                        <a:latin typeface="Cambria Math"/>
                      </a:rPr>
                      <m:t>𝑥</m:t>
                    </m:r>
                  </m:oMath>
                </a14:m>
                <a:r>
                  <a:rPr lang="ja-JP" altLang="en-US" sz="2400" dirty="0"/>
                  <a:t>から</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oMath>
                </a14:m>
                <a:r>
                  <a:rPr lang="ja-JP" altLang="en-US" sz="2400" dirty="0"/>
                  <a:t>へレイトレーシング。交差点を</a:t>
                </a:r>
                <a14:m>
                  <m:oMath xmlns:m="http://schemas.openxmlformats.org/officeDocument/2006/math">
                    <m:r>
                      <a:rPr lang="en-US" altLang="ja-JP" sz="2400" i="1">
                        <a:latin typeface="Cambria Math"/>
                      </a:rPr>
                      <m:t>𝑥</m:t>
                    </m:r>
                    <m:r>
                      <a:rPr lang="en-US" altLang="ja-JP" sz="2400" b="0" i="1" smtClean="0">
                        <a:latin typeface="Cambria Math"/>
                      </a:rPr>
                      <m:t>′</m:t>
                    </m:r>
                  </m:oMath>
                </a14:m>
                <a:r>
                  <a:rPr lang="ja-JP" altLang="en-US" sz="2400" dirty="0" smtClean="0"/>
                  <a:t>と</a:t>
                </a:r>
                <a:r>
                  <a:rPr lang="ja-JP" altLang="en-US" sz="2400" dirty="0"/>
                  <a:t>する</a:t>
                </a:r>
                <a:r>
                  <a:rPr lang="ja-JP" altLang="en-US" sz="2400" dirty="0" smtClean="0"/>
                  <a:t>。</a:t>
                </a:r>
                <a:endParaRPr lang="ja-JP" altLang="en-US" sz="2400" dirty="0"/>
              </a:p>
              <a:p>
                <a:pPr marL="971550" lvl="1" indent="-514350">
                  <a:buFont typeface="+mj-lt"/>
                  <a:buAutoNum type="arabicPeriod"/>
                </a:pPr>
                <a:r>
                  <a:rPr lang="en-US" altLang="ja-JP" sz="2400" dirty="0"/>
                  <a:t> </a:t>
                </a:r>
                <a14:m>
                  <m:oMath xmlns:m="http://schemas.openxmlformats.org/officeDocument/2006/math">
                    <m:r>
                      <a:rPr lang="en-US" altLang="ja-JP" sz="2400" b="0" i="1" smtClean="0">
                        <a:latin typeface="Cambria Math"/>
                      </a:rPr>
                      <m:t>𝜃</m:t>
                    </m:r>
                  </m:oMath>
                </a14:m>
                <a:r>
                  <a:rPr lang="en-US" altLang="ja-JP" sz="2400" dirty="0" smtClean="0"/>
                  <a:t>=</a:t>
                </a:r>
                <a:r>
                  <a:rPr lang="ja-JP" altLang="en-US" sz="2400" dirty="0"/>
                  <a:t>位置</a:t>
                </a:r>
                <a14:m>
                  <m:oMath xmlns:m="http://schemas.openxmlformats.org/officeDocument/2006/math">
                    <m:r>
                      <a:rPr lang="en-US" altLang="ja-JP" sz="2400" i="1">
                        <a:latin typeface="Cambria Math"/>
                      </a:rPr>
                      <m:t>𝑥</m:t>
                    </m:r>
                  </m:oMath>
                </a14:m>
                <a:r>
                  <a:rPr lang="ja-JP" altLang="en-US" sz="2400" dirty="0"/>
                  <a:t>における法線と</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oMath>
                </a14:m>
                <a:r>
                  <a:rPr lang="ja-JP" altLang="en-US" sz="2400" dirty="0"/>
                  <a:t>方向の成す</a:t>
                </a:r>
                <a:r>
                  <a:rPr lang="ja-JP" altLang="en-US" sz="2400" dirty="0" smtClean="0"/>
                  <a:t>角</a:t>
                </a:r>
                <a:endParaRPr lang="ja-JP" altLang="en-US" sz="2400" dirty="0"/>
              </a:p>
              <a:p>
                <a:pPr marL="971550" lvl="1" indent="-514350">
                  <a:buFont typeface="+mj-lt"/>
                  <a:buAutoNum type="arabicPeriod"/>
                </a:pPr>
                <a:r>
                  <a:rPr lang="en-US" altLang="ja-JP" sz="2400" dirty="0" smtClean="0"/>
                  <a:t>    return </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𝑒</m:t>
                        </m:r>
                      </m:sub>
                    </m:sSub>
                    <m:d>
                      <m:dPr>
                        <m:ctrlPr>
                          <a:rPr lang="en-US" altLang="ja-JP" sz="2400" b="0" i="1" smtClean="0">
                            <a:latin typeface="Cambria Math"/>
                          </a:rPr>
                        </m:ctrlPr>
                      </m:dPr>
                      <m:e>
                        <m:r>
                          <a:rPr lang="en-US" altLang="ja-JP" sz="2400" b="0" i="1" smtClean="0">
                            <a:latin typeface="Cambria Math"/>
                          </a:rPr>
                          <m:t>𝑥</m:t>
                        </m:r>
                        <m:r>
                          <a:rPr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e>
                    </m:d>
                    <m:r>
                      <a:rPr lang="en-US" altLang="ja-JP" sz="2400" b="0" i="1" smtClean="0">
                        <a:latin typeface="Cambria Math"/>
                      </a:rPr>
                      <m:t>+</m:t>
                    </m:r>
                    <m:f>
                      <m:fPr>
                        <m:ctrlPr>
                          <a:rPr lang="en-US" altLang="ja-JP" sz="2400" b="0" i="1" smtClean="0">
                            <a:latin typeface="Cambria Math"/>
                          </a:rPr>
                        </m:ctrlPr>
                      </m:fPr>
                      <m:num>
                        <m:sSub>
                          <m:sSubPr>
                            <m:ctrlPr>
                              <a:rPr lang="en-US" altLang="ja-JP" sz="2400" b="0" i="1" smtClean="0">
                                <a:latin typeface="Cambria Math"/>
                              </a:rPr>
                            </m:ctrlPr>
                          </m:sSubPr>
                          <m:e>
                            <m:r>
                              <a:rPr lang="en-US" altLang="ja-JP" sz="2400" b="0" i="1" smtClean="0">
                                <a:latin typeface="Cambria Math"/>
                              </a:rPr>
                              <m:t>𝑓</m:t>
                            </m:r>
                          </m:e>
                          <m:sub>
                            <m:r>
                              <a:rPr lang="en-US" altLang="ja-JP" sz="2400" b="0" i="1" smtClean="0">
                                <a:latin typeface="Cambria Math"/>
                              </a:rPr>
                              <m:t>𝑟</m:t>
                            </m:r>
                          </m:sub>
                        </m:sSub>
                        <m:d>
                          <m:dPr>
                            <m:ctrlPr>
                              <a:rPr lang="en-US" altLang="ja-JP" sz="2400" b="0" i="1" smtClean="0">
                                <a:latin typeface="Cambria Math"/>
                              </a:rPr>
                            </m:ctrlPr>
                          </m:dPr>
                          <m:e>
                            <m:r>
                              <a:rPr lang="en-US" altLang="ja-JP" sz="2400" b="0" i="1" smtClean="0">
                                <a:latin typeface="Cambria Math"/>
                              </a:rPr>
                              <m:t>𝑥</m:t>
                            </m:r>
                            <m:r>
                              <a:rPr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acc>
                          <m:accPr>
                            <m:chr m:val="̂"/>
                            <m:ctrlPr>
                              <a:rPr lang="en-US" altLang="ja-JP" sz="2400" i="1">
                                <a:latin typeface="Cambria Math"/>
                              </a:rPr>
                            </m:ctrlPr>
                          </m:accPr>
                          <m:e>
                            <m:sSub>
                              <m:sSubPr>
                                <m:ctrlPr>
                                  <a:rPr lang="en-US" altLang="ja-JP" sz="2400" i="1">
                                    <a:latin typeface="Cambria Math"/>
                                  </a:rPr>
                                </m:ctrlPr>
                              </m:sSubPr>
                              <m:e>
                                <m:r>
                                  <a:rPr lang="en-US" altLang="ja-JP" sz="2400" i="1">
                                    <a:latin typeface="Cambria Math"/>
                                  </a:rPr>
                                  <m:t>𝐿</m:t>
                                </m:r>
                              </m:e>
                              <m:sub>
                                <m:r>
                                  <a:rPr lang="en-US" altLang="ja-JP" sz="2400" i="1">
                                    <a:latin typeface="Cambria Math"/>
                                  </a:rPr>
                                  <m:t>𝑜</m:t>
                                </m:r>
                              </m:sub>
                            </m:sSub>
                          </m:e>
                        </m:acc>
                        <m:d>
                          <m:dPr>
                            <m:ctrlPr>
                              <a:rPr lang="en-US" altLang="ja-JP" sz="2400" i="1">
                                <a:latin typeface="Cambria Math"/>
                              </a:rPr>
                            </m:ctrlPr>
                          </m:dPr>
                          <m:e>
                            <m:sSup>
                              <m:sSupPr>
                                <m:ctrlPr>
                                  <a:rPr lang="en-US" altLang="ja-JP" sz="2400" i="1">
                                    <a:latin typeface="Cambria Math"/>
                                  </a:rPr>
                                </m:ctrlPr>
                              </m:sSupPr>
                              <m:e>
                                <m:r>
                                  <a:rPr lang="en-US" altLang="ja-JP" sz="2400" i="1">
                                    <a:latin typeface="Cambria Math"/>
                                  </a:rPr>
                                  <m:t>𝑥</m:t>
                                </m:r>
                              </m:e>
                              <m:sup>
                                <m:r>
                                  <a:rPr lang="en-US" altLang="ja-JP" sz="2400" i="1">
                                    <a:latin typeface="Cambria Math"/>
                                  </a:rPr>
                                  <m:t>′</m:t>
                                </m:r>
                              </m:sup>
                            </m:sSup>
                            <m:r>
                              <a:rPr lang="en-US" altLang="ja-JP" sz="2400" i="1">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num>
                      <m:den>
                        <m:r>
                          <a:rPr lang="en-US" altLang="ja-JP" sz="2400" b="0" i="1" smtClean="0">
                            <a:latin typeface="Cambria Math"/>
                          </a:rPr>
                          <m:t>𝑝𝑑𝑓</m:t>
                        </m:r>
                        <m:r>
                          <a:rPr lang="en-US" altLang="ja-JP" sz="2400" b="0" i="1" smtClean="0">
                            <a:latin typeface="Cambria Math"/>
                          </a:rPr>
                          <m:t>(</m:t>
                        </m:r>
                        <m:sSup>
                          <m:sSupPr>
                            <m:ctrlPr>
                              <a:rPr lang="en-US" altLang="ja-JP" sz="2400" b="0" i="1" smtClean="0">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den>
                    </m:f>
                  </m:oMath>
                </a14:m>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2"/>
                <a:stretch>
                  <a:fillRect l="-917" t="-1035" r="-353"/>
                </a:stretch>
              </a:blipFill>
            </p:spPr>
            <p:txBody>
              <a:bodyPr/>
              <a:lstStyle/>
              <a:p>
                <a:r>
                  <a:rPr lang="ja-JP" altLang="en-US">
                    <a:noFill/>
                  </a:rPr>
                  <a:t> </a:t>
                </a:r>
              </a:p>
            </p:txBody>
          </p:sp>
        </mc:Fallback>
      </mc:AlternateContent>
      <p:sp>
        <p:nvSpPr>
          <p:cNvPr id="6" name="フリーフォーム 5"/>
          <p:cNvSpPr/>
          <p:nvPr/>
        </p:nvSpPr>
        <p:spPr>
          <a:xfrm>
            <a:off x="4112888" y="5864891"/>
            <a:ext cx="1304695" cy="665614"/>
          </a:xfrm>
          <a:custGeom>
            <a:avLst/>
            <a:gdLst>
              <a:gd name="connsiteX0" fmla="*/ 331 w 2100537"/>
              <a:gd name="connsiteY0" fmla="*/ 1071628 h 1071628"/>
              <a:gd name="connsiteX1" fmla="*/ 16206 w 2100537"/>
              <a:gd name="connsiteY1" fmla="*/ 862078 h 1071628"/>
              <a:gd name="connsiteX2" fmla="*/ 105106 w 2100537"/>
              <a:gd name="connsiteY2" fmla="*/ 601728 h 1071628"/>
              <a:gd name="connsiteX3" fmla="*/ 241631 w 2100537"/>
              <a:gd name="connsiteY3" fmla="*/ 382653 h 1071628"/>
              <a:gd name="connsiteX4" fmla="*/ 463881 w 2100537"/>
              <a:gd name="connsiteY4" fmla="*/ 179453 h 1071628"/>
              <a:gd name="connsiteX5" fmla="*/ 708356 w 2100537"/>
              <a:gd name="connsiteY5" fmla="*/ 58803 h 1071628"/>
              <a:gd name="connsiteX6" fmla="*/ 971881 w 2100537"/>
              <a:gd name="connsiteY6" fmla="*/ 1653 h 1071628"/>
              <a:gd name="connsiteX7" fmla="*/ 1270331 w 2100537"/>
              <a:gd name="connsiteY7" fmla="*/ 23878 h 1071628"/>
              <a:gd name="connsiteX8" fmla="*/ 1511631 w 2100537"/>
              <a:gd name="connsiteY8" fmla="*/ 109603 h 1071628"/>
              <a:gd name="connsiteX9" fmla="*/ 1727531 w 2100537"/>
              <a:gd name="connsiteY9" fmla="*/ 242953 h 1071628"/>
              <a:gd name="connsiteX10" fmla="*/ 1911681 w 2100537"/>
              <a:gd name="connsiteY10" fmla="*/ 446153 h 1071628"/>
              <a:gd name="connsiteX11" fmla="*/ 2032331 w 2100537"/>
              <a:gd name="connsiteY11" fmla="*/ 668403 h 1071628"/>
              <a:gd name="connsiteX12" fmla="*/ 2095831 w 2100537"/>
              <a:gd name="connsiteY12" fmla="*/ 928753 h 1071628"/>
              <a:gd name="connsiteX13" fmla="*/ 2099006 w 2100537"/>
              <a:gd name="connsiteY13" fmla="*/ 1065278 h 10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537" h="1071628">
                <a:moveTo>
                  <a:pt x="331" y="1071628"/>
                </a:moveTo>
                <a:cubicBezTo>
                  <a:pt x="-463" y="1006011"/>
                  <a:pt x="-1256" y="940395"/>
                  <a:pt x="16206" y="862078"/>
                </a:cubicBezTo>
                <a:cubicBezTo>
                  <a:pt x="33668" y="783761"/>
                  <a:pt x="67535" y="681632"/>
                  <a:pt x="105106" y="601728"/>
                </a:cubicBezTo>
                <a:cubicBezTo>
                  <a:pt x="142677" y="521824"/>
                  <a:pt x="181835" y="453032"/>
                  <a:pt x="241631" y="382653"/>
                </a:cubicBezTo>
                <a:cubicBezTo>
                  <a:pt x="301427" y="312274"/>
                  <a:pt x="386094" y="233428"/>
                  <a:pt x="463881" y="179453"/>
                </a:cubicBezTo>
                <a:cubicBezTo>
                  <a:pt x="541668" y="125478"/>
                  <a:pt x="623689" y="88436"/>
                  <a:pt x="708356" y="58803"/>
                </a:cubicBezTo>
                <a:cubicBezTo>
                  <a:pt x="793023" y="29170"/>
                  <a:pt x="878219" y="7474"/>
                  <a:pt x="971881" y="1653"/>
                </a:cubicBezTo>
                <a:cubicBezTo>
                  <a:pt x="1065543" y="-4168"/>
                  <a:pt x="1180373" y="5886"/>
                  <a:pt x="1270331" y="23878"/>
                </a:cubicBezTo>
                <a:cubicBezTo>
                  <a:pt x="1360289" y="41870"/>
                  <a:pt x="1435431" y="73090"/>
                  <a:pt x="1511631" y="109603"/>
                </a:cubicBezTo>
                <a:cubicBezTo>
                  <a:pt x="1587831" y="146116"/>
                  <a:pt x="1660856" y="186861"/>
                  <a:pt x="1727531" y="242953"/>
                </a:cubicBezTo>
                <a:cubicBezTo>
                  <a:pt x="1794206" y="299045"/>
                  <a:pt x="1860881" y="375245"/>
                  <a:pt x="1911681" y="446153"/>
                </a:cubicBezTo>
                <a:cubicBezTo>
                  <a:pt x="1962481" y="517061"/>
                  <a:pt x="2001639" y="587970"/>
                  <a:pt x="2032331" y="668403"/>
                </a:cubicBezTo>
                <a:cubicBezTo>
                  <a:pt x="2063023" y="748836"/>
                  <a:pt x="2084718" y="862607"/>
                  <a:pt x="2095831" y="928753"/>
                </a:cubicBezTo>
                <a:cubicBezTo>
                  <a:pt x="2106944" y="994899"/>
                  <a:pt x="2094244" y="1030882"/>
                  <a:pt x="2099006" y="1065278"/>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flipH="1" flipV="1">
            <a:off x="2987824" y="5824383"/>
            <a:ext cx="1777412" cy="691542"/>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正方形/長方形 14"/>
              <p:cNvSpPr/>
              <p:nvPr/>
            </p:nvSpPr>
            <p:spPr>
              <a:xfrm>
                <a:off x="4582015" y="6409050"/>
                <a:ext cx="434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𝑥</m:t>
                      </m:r>
                    </m:oMath>
                  </m:oMathPara>
                </a14:m>
                <a:endParaRPr lang="ja-JP" altLang="en-US" sz="2400" dirty="0"/>
              </a:p>
            </p:txBody>
          </p:sp>
        </mc:Choice>
        <mc:Fallback xmlns="">
          <p:sp>
            <p:nvSpPr>
              <p:cNvPr id="15" name="正方形/長方形 14"/>
              <p:cNvSpPr>
                <a:spLocks noRot="1" noChangeAspect="1" noMove="1" noResize="1" noEditPoints="1" noAdjustHandles="1" noChangeArrowheads="1" noChangeShapeType="1" noTextEdit="1"/>
              </p:cNvSpPr>
              <p:nvPr/>
            </p:nvSpPr>
            <p:spPr>
              <a:xfrm>
                <a:off x="4582015" y="6409050"/>
                <a:ext cx="434414"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3826325" y="5857301"/>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a:latin typeface="Cambria Math"/>
                        </a:rPr>
                        <m:t>′</m:t>
                      </m:r>
                    </m:oMath>
                  </m:oMathPara>
                </a14:m>
                <a:endParaRPr lang="ja-JP" altLang="en-US" sz="2400"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3826325" y="5857301"/>
                <a:ext cx="571310" cy="461665"/>
              </a:xfrm>
              <a:prstGeom prst="rect">
                <a:avLst/>
              </a:prstGeom>
              <a:blipFill rotWithShape="1">
                <a:blip r:embed="rId4"/>
                <a:stretch>
                  <a:fillRect/>
                </a:stretch>
              </a:blipFill>
            </p:spPr>
            <p:txBody>
              <a:bodyPr/>
              <a:lstStyle/>
              <a:p>
                <a:r>
                  <a:rPr lang="ja-JP" altLang="en-US">
                    <a:noFill/>
                  </a:rPr>
                  <a:t> </a:t>
                </a:r>
              </a:p>
            </p:txBody>
          </p:sp>
        </mc:Fallback>
      </mc:AlternateContent>
      <p:cxnSp>
        <p:nvCxnSpPr>
          <p:cNvPr id="18" name="直線コネクタ 17"/>
          <p:cNvCxnSpPr/>
          <p:nvPr/>
        </p:nvCxnSpPr>
        <p:spPr>
          <a:xfrm flipV="1">
            <a:off x="2344916" y="5436936"/>
            <a:ext cx="1285815" cy="774894"/>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正方形/長方形 21"/>
              <p:cNvSpPr/>
              <p:nvPr/>
            </p:nvSpPr>
            <p:spPr>
              <a:xfrm>
                <a:off x="2735189" y="5436936"/>
                <a:ext cx="5052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𝑥</m:t>
                      </m:r>
                      <m:r>
                        <a:rPr lang="en-US" altLang="ja-JP" sz="2400" i="1">
                          <a:latin typeface="Cambria Math"/>
                        </a:rPr>
                        <m:t>′</m:t>
                      </m:r>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2735189" y="5436936"/>
                <a:ext cx="505267" cy="461665"/>
              </a:xfrm>
              <a:prstGeom prst="rect">
                <a:avLst/>
              </a:prstGeom>
              <a:blipFill rotWithShape="1">
                <a:blip r:embed="rId5"/>
                <a:stretch>
                  <a:fillRect/>
                </a:stretch>
              </a:blipFill>
            </p:spPr>
            <p:txBody>
              <a:bodyPr/>
              <a:lstStyle/>
              <a:p>
                <a:r>
                  <a:rPr lang="ja-JP" altLang="en-US">
                    <a:noFill/>
                  </a:rPr>
                  <a:t> </a:t>
                </a:r>
              </a:p>
            </p:txBody>
          </p:sp>
        </mc:Fallback>
      </mc:AlternateContent>
      <p:cxnSp>
        <p:nvCxnSpPr>
          <p:cNvPr id="4" name="直線コネクタ 3"/>
          <p:cNvCxnSpPr/>
          <p:nvPr/>
        </p:nvCxnSpPr>
        <p:spPr>
          <a:xfrm>
            <a:off x="3876261" y="6549150"/>
            <a:ext cx="1688970"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円/楕円 4"/>
          <p:cNvSpPr/>
          <p:nvPr/>
        </p:nvSpPr>
        <p:spPr>
          <a:xfrm>
            <a:off x="4111980" y="6347062"/>
            <a:ext cx="1297052" cy="471051"/>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6" name="正方形/長方形 25"/>
              <p:cNvSpPr/>
              <p:nvPr/>
            </p:nvSpPr>
            <p:spPr>
              <a:xfrm>
                <a:off x="4381527" y="5993223"/>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𝜃</m:t>
                      </m:r>
                    </m:oMath>
                  </m:oMathPara>
                </a14:m>
                <a:endParaRPr lang="ja-JP" altLang="en-US" sz="2400" dirty="0"/>
              </a:p>
            </p:txBody>
          </p:sp>
        </mc:Choice>
        <mc:Fallback xmlns="">
          <p:sp>
            <p:nvSpPr>
              <p:cNvPr id="26" name="正方形/長方形 25"/>
              <p:cNvSpPr>
                <a:spLocks noRot="1" noChangeAspect="1" noMove="1" noResize="1" noEditPoints="1" noAdjustHandles="1" noChangeArrowheads="1" noChangeShapeType="1" noTextEdit="1"/>
              </p:cNvSpPr>
              <p:nvPr/>
            </p:nvSpPr>
            <p:spPr>
              <a:xfrm>
                <a:off x="4381527" y="5993223"/>
                <a:ext cx="443776" cy="461665"/>
              </a:xfrm>
              <a:prstGeom prst="rect">
                <a:avLst/>
              </a:prstGeom>
              <a:blipFill rotWithShape="1">
                <a:blip r:embed="rId6"/>
                <a:stretch>
                  <a:fillRect/>
                </a:stretch>
              </a:blipFill>
            </p:spPr>
            <p:txBody>
              <a:bodyPr/>
              <a:lstStyle/>
              <a:p>
                <a:r>
                  <a:rPr lang="ja-JP" altLang="en-US">
                    <a:noFill/>
                  </a:rPr>
                  <a:t> </a:t>
                </a:r>
              </a:p>
            </p:txBody>
          </p:sp>
        </mc:Fallback>
      </mc:AlternateContent>
      <p:cxnSp>
        <p:nvCxnSpPr>
          <p:cNvPr id="7" name="直線矢印コネクタ 6"/>
          <p:cNvCxnSpPr/>
          <p:nvPr/>
        </p:nvCxnSpPr>
        <p:spPr>
          <a:xfrm flipH="1">
            <a:off x="4716016" y="5610765"/>
            <a:ext cx="992784" cy="919740"/>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V="1">
            <a:off x="4765236" y="5610765"/>
            <a:ext cx="0" cy="9350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3129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パストレーシング</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400" b="1" dirty="0" smtClean="0"/>
              <a:t>直感的には、光源から出た光がカメラに到達する経路をカメラ側から</a:t>
            </a:r>
            <a:r>
              <a:rPr lang="ja-JP" altLang="en-US" sz="2400" b="1" dirty="0" smtClean="0">
                <a:solidFill>
                  <a:srgbClr val="FF0000"/>
                </a:solidFill>
              </a:rPr>
              <a:t>逆方向</a:t>
            </a:r>
            <a:r>
              <a:rPr lang="ja-JP" altLang="en-US" sz="2400" b="1" dirty="0" smtClean="0"/>
              <a:t>にレイトレーシングによって追跡して求めている、と考えることができる</a:t>
            </a:r>
            <a:endParaRPr lang="en-US" altLang="ja-JP" sz="2400" b="1" dirty="0" smtClean="0"/>
          </a:p>
          <a:p>
            <a:pPr lvl="1"/>
            <a:r>
              <a:rPr lang="ja-JP" altLang="en-US" sz="2000" dirty="0" smtClean="0"/>
              <a:t>レイが物体に衝突するたびに半球上で次の方向をサンプリング</a:t>
            </a:r>
            <a:endParaRPr lang="en-US" altLang="ja-JP" sz="2000" dirty="0" smtClean="0"/>
          </a:p>
          <a:p>
            <a:pPr lvl="1"/>
            <a:r>
              <a:rPr kumimoji="1" lang="ja-JP" altLang="en-US" sz="2000" dirty="0" smtClean="0"/>
              <a:t>光源に衝突すると、光源からカメラに至る経路の１つが得られた、ということになる</a:t>
            </a:r>
            <a:endParaRPr kumimoji="1" lang="en-US" altLang="ja-JP" sz="2000" dirty="0" smtClean="0"/>
          </a:p>
          <a:p>
            <a:pPr lvl="1"/>
            <a:r>
              <a:rPr lang="ja-JP" altLang="en-US" sz="2000" dirty="0" smtClean="0"/>
              <a:t>衝突回数（＝反射回数）は何回相互反射したか、に相当</a:t>
            </a:r>
            <a:endParaRPr kumimoji="1" lang="ja-JP" altLang="en-US" sz="2000" dirty="0"/>
          </a:p>
        </p:txBody>
      </p:sp>
      <p:cxnSp>
        <p:nvCxnSpPr>
          <p:cNvPr id="6" name="直線コネクタ 5"/>
          <p:cNvCxnSpPr/>
          <p:nvPr/>
        </p:nvCxnSpPr>
        <p:spPr>
          <a:xfrm>
            <a:off x="5347077" y="6530505"/>
            <a:ext cx="1688970"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太陽 7"/>
          <p:cNvSpPr/>
          <p:nvPr/>
        </p:nvSpPr>
        <p:spPr>
          <a:xfrm>
            <a:off x="1384787" y="5345408"/>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rot="20344247">
            <a:off x="7950603" y="4796969"/>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二等辺三角形 9"/>
          <p:cNvSpPr/>
          <p:nvPr/>
        </p:nvSpPr>
        <p:spPr>
          <a:xfrm rot="4144247">
            <a:off x="7838933" y="4924949"/>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582796" y="6368304"/>
            <a:ext cx="1297052" cy="32317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5583704" y="5846246"/>
            <a:ext cx="1304695" cy="665614"/>
          </a:xfrm>
          <a:custGeom>
            <a:avLst/>
            <a:gdLst>
              <a:gd name="connsiteX0" fmla="*/ 331 w 2100537"/>
              <a:gd name="connsiteY0" fmla="*/ 1071628 h 1071628"/>
              <a:gd name="connsiteX1" fmla="*/ 16206 w 2100537"/>
              <a:gd name="connsiteY1" fmla="*/ 862078 h 1071628"/>
              <a:gd name="connsiteX2" fmla="*/ 105106 w 2100537"/>
              <a:gd name="connsiteY2" fmla="*/ 601728 h 1071628"/>
              <a:gd name="connsiteX3" fmla="*/ 241631 w 2100537"/>
              <a:gd name="connsiteY3" fmla="*/ 382653 h 1071628"/>
              <a:gd name="connsiteX4" fmla="*/ 463881 w 2100537"/>
              <a:gd name="connsiteY4" fmla="*/ 179453 h 1071628"/>
              <a:gd name="connsiteX5" fmla="*/ 708356 w 2100537"/>
              <a:gd name="connsiteY5" fmla="*/ 58803 h 1071628"/>
              <a:gd name="connsiteX6" fmla="*/ 971881 w 2100537"/>
              <a:gd name="connsiteY6" fmla="*/ 1653 h 1071628"/>
              <a:gd name="connsiteX7" fmla="*/ 1270331 w 2100537"/>
              <a:gd name="connsiteY7" fmla="*/ 23878 h 1071628"/>
              <a:gd name="connsiteX8" fmla="*/ 1511631 w 2100537"/>
              <a:gd name="connsiteY8" fmla="*/ 109603 h 1071628"/>
              <a:gd name="connsiteX9" fmla="*/ 1727531 w 2100537"/>
              <a:gd name="connsiteY9" fmla="*/ 242953 h 1071628"/>
              <a:gd name="connsiteX10" fmla="*/ 1911681 w 2100537"/>
              <a:gd name="connsiteY10" fmla="*/ 446153 h 1071628"/>
              <a:gd name="connsiteX11" fmla="*/ 2032331 w 2100537"/>
              <a:gd name="connsiteY11" fmla="*/ 668403 h 1071628"/>
              <a:gd name="connsiteX12" fmla="*/ 2095831 w 2100537"/>
              <a:gd name="connsiteY12" fmla="*/ 928753 h 1071628"/>
              <a:gd name="connsiteX13" fmla="*/ 2099006 w 2100537"/>
              <a:gd name="connsiteY13" fmla="*/ 1065278 h 10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537" h="1071628">
                <a:moveTo>
                  <a:pt x="331" y="1071628"/>
                </a:moveTo>
                <a:cubicBezTo>
                  <a:pt x="-463" y="1006011"/>
                  <a:pt x="-1256" y="940395"/>
                  <a:pt x="16206" y="862078"/>
                </a:cubicBezTo>
                <a:cubicBezTo>
                  <a:pt x="33668" y="783761"/>
                  <a:pt x="67535" y="681632"/>
                  <a:pt x="105106" y="601728"/>
                </a:cubicBezTo>
                <a:cubicBezTo>
                  <a:pt x="142677" y="521824"/>
                  <a:pt x="181835" y="453032"/>
                  <a:pt x="241631" y="382653"/>
                </a:cubicBezTo>
                <a:cubicBezTo>
                  <a:pt x="301427" y="312274"/>
                  <a:pt x="386094" y="233428"/>
                  <a:pt x="463881" y="179453"/>
                </a:cubicBezTo>
                <a:cubicBezTo>
                  <a:pt x="541668" y="125478"/>
                  <a:pt x="623689" y="88436"/>
                  <a:pt x="708356" y="58803"/>
                </a:cubicBezTo>
                <a:cubicBezTo>
                  <a:pt x="793023" y="29170"/>
                  <a:pt x="878219" y="7474"/>
                  <a:pt x="971881" y="1653"/>
                </a:cubicBezTo>
                <a:cubicBezTo>
                  <a:pt x="1065543" y="-4168"/>
                  <a:pt x="1180373" y="5886"/>
                  <a:pt x="1270331" y="23878"/>
                </a:cubicBezTo>
                <a:cubicBezTo>
                  <a:pt x="1360289" y="41870"/>
                  <a:pt x="1435431" y="73090"/>
                  <a:pt x="1511631" y="109603"/>
                </a:cubicBezTo>
                <a:cubicBezTo>
                  <a:pt x="1587831" y="146116"/>
                  <a:pt x="1660856" y="186861"/>
                  <a:pt x="1727531" y="242953"/>
                </a:cubicBezTo>
                <a:cubicBezTo>
                  <a:pt x="1794206" y="299045"/>
                  <a:pt x="1860881" y="375245"/>
                  <a:pt x="1911681" y="446153"/>
                </a:cubicBezTo>
                <a:cubicBezTo>
                  <a:pt x="1962481" y="517061"/>
                  <a:pt x="2001639" y="587970"/>
                  <a:pt x="2032331" y="668403"/>
                </a:cubicBezTo>
                <a:cubicBezTo>
                  <a:pt x="2063023" y="748836"/>
                  <a:pt x="2084718" y="862607"/>
                  <a:pt x="2095831" y="928753"/>
                </a:cubicBezTo>
                <a:cubicBezTo>
                  <a:pt x="2106944" y="994899"/>
                  <a:pt x="2094244" y="1030882"/>
                  <a:pt x="2099006" y="1065278"/>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flipH="1">
            <a:off x="6186832" y="5000985"/>
            <a:ext cx="1580958" cy="1510875"/>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3578023" y="4101833"/>
            <a:ext cx="1688970" cy="318965"/>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rot="11529291">
            <a:off x="3753414" y="4137992"/>
            <a:ext cx="1297052" cy="32317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rot="11529291">
            <a:off x="3689237" y="4252856"/>
            <a:ext cx="1304695" cy="665614"/>
          </a:xfrm>
          <a:custGeom>
            <a:avLst/>
            <a:gdLst>
              <a:gd name="connsiteX0" fmla="*/ 331 w 2100537"/>
              <a:gd name="connsiteY0" fmla="*/ 1071628 h 1071628"/>
              <a:gd name="connsiteX1" fmla="*/ 16206 w 2100537"/>
              <a:gd name="connsiteY1" fmla="*/ 862078 h 1071628"/>
              <a:gd name="connsiteX2" fmla="*/ 105106 w 2100537"/>
              <a:gd name="connsiteY2" fmla="*/ 601728 h 1071628"/>
              <a:gd name="connsiteX3" fmla="*/ 241631 w 2100537"/>
              <a:gd name="connsiteY3" fmla="*/ 382653 h 1071628"/>
              <a:gd name="connsiteX4" fmla="*/ 463881 w 2100537"/>
              <a:gd name="connsiteY4" fmla="*/ 179453 h 1071628"/>
              <a:gd name="connsiteX5" fmla="*/ 708356 w 2100537"/>
              <a:gd name="connsiteY5" fmla="*/ 58803 h 1071628"/>
              <a:gd name="connsiteX6" fmla="*/ 971881 w 2100537"/>
              <a:gd name="connsiteY6" fmla="*/ 1653 h 1071628"/>
              <a:gd name="connsiteX7" fmla="*/ 1270331 w 2100537"/>
              <a:gd name="connsiteY7" fmla="*/ 23878 h 1071628"/>
              <a:gd name="connsiteX8" fmla="*/ 1511631 w 2100537"/>
              <a:gd name="connsiteY8" fmla="*/ 109603 h 1071628"/>
              <a:gd name="connsiteX9" fmla="*/ 1727531 w 2100537"/>
              <a:gd name="connsiteY9" fmla="*/ 242953 h 1071628"/>
              <a:gd name="connsiteX10" fmla="*/ 1911681 w 2100537"/>
              <a:gd name="connsiteY10" fmla="*/ 446153 h 1071628"/>
              <a:gd name="connsiteX11" fmla="*/ 2032331 w 2100537"/>
              <a:gd name="connsiteY11" fmla="*/ 668403 h 1071628"/>
              <a:gd name="connsiteX12" fmla="*/ 2095831 w 2100537"/>
              <a:gd name="connsiteY12" fmla="*/ 928753 h 1071628"/>
              <a:gd name="connsiteX13" fmla="*/ 2099006 w 2100537"/>
              <a:gd name="connsiteY13" fmla="*/ 1065278 h 10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537" h="1071628">
                <a:moveTo>
                  <a:pt x="331" y="1071628"/>
                </a:moveTo>
                <a:cubicBezTo>
                  <a:pt x="-463" y="1006011"/>
                  <a:pt x="-1256" y="940395"/>
                  <a:pt x="16206" y="862078"/>
                </a:cubicBezTo>
                <a:cubicBezTo>
                  <a:pt x="33668" y="783761"/>
                  <a:pt x="67535" y="681632"/>
                  <a:pt x="105106" y="601728"/>
                </a:cubicBezTo>
                <a:cubicBezTo>
                  <a:pt x="142677" y="521824"/>
                  <a:pt x="181835" y="453032"/>
                  <a:pt x="241631" y="382653"/>
                </a:cubicBezTo>
                <a:cubicBezTo>
                  <a:pt x="301427" y="312274"/>
                  <a:pt x="386094" y="233428"/>
                  <a:pt x="463881" y="179453"/>
                </a:cubicBezTo>
                <a:cubicBezTo>
                  <a:pt x="541668" y="125478"/>
                  <a:pt x="623689" y="88436"/>
                  <a:pt x="708356" y="58803"/>
                </a:cubicBezTo>
                <a:cubicBezTo>
                  <a:pt x="793023" y="29170"/>
                  <a:pt x="878219" y="7474"/>
                  <a:pt x="971881" y="1653"/>
                </a:cubicBezTo>
                <a:cubicBezTo>
                  <a:pt x="1065543" y="-4168"/>
                  <a:pt x="1180373" y="5886"/>
                  <a:pt x="1270331" y="23878"/>
                </a:cubicBezTo>
                <a:cubicBezTo>
                  <a:pt x="1360289" y="41870"/>
                  <a:pt x="1435431" y="73090"/>
                  <a:pt x="1511631" y="109603"/>
                </a:cubicBezTo>
                <a:cubicBezTo>
                  <a:pt x="1587831" y="146116"/>
                  <a:pt x="1660856" y="186861"/>
                  <a:pt x="1727531" y="242953"/>
                </a:cubicBezTo>
                <a:cubicBezTo>
                  <a:pt x="1794206" y="299045"/>
                  <a:pt x="1860881" y="375245"/>
                  <a:pt x="1911681" y="446153"/>
                </a:cubicBezTo>
                <a:cubicBezTo>
                  <a:pt x="1962481" y="517061"/>
                  <a:pt x="2001639" y="587970"/>
                  <a:pt x="2032331" y="668403"/>
                </a:cubicBezTo>
                <a:cubicBezTo>
                  <a:pt x="2063023" y="748836"/>
                  <a:pt x="2084718" y="862607"/>
                  <a:pt x="2095831" y="928753"/>
                </a:cubicBezTo>
                <a:cubicBezTo>
                  <a:pt x="2106944" y="994899"/>
                  <a:pt x="2094244" y="1030882"/>
                  <a:pt x="2099006" y="1065278"/>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flipH="1" flipV="1">
            <a:off x="4340598" y="4255954"/>
            <a:ext cx="1895454" cy="2241325"/>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flipH="1">
            <a:off x="1892326" y="4277668"/>
            <a:ext cx="2449800" cy="1225824"/>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正方形/長方形 26"/>
              <p:cNvSpPr/>
              <p:nvPr/>
            </p:nvSpPr>
            <p:spPr>
              <a:xfrm>
                <a:off x="1109133" y="5007284"/>
                <a:ext cx="105214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a:rPr>
                          </m:ctrlPr>
                        </m:sSubPr>
                        <m:e>
                          <m:r>
                            <a:rPr lang="en-US" altLang="ja-JP" i="1">
                              <a:latin typeface="Cambria Math"/>
                            </a:rPr>
                            <m:t>𝐿</m:t>
                          </m:r>
                        </m:e>
                        <m:sub>
                          <m:r>
                            <a:rPr lang="en-US" altLang="ja-JP" i="1">
                              <a:latin typeface="Cambria Math"/>
                            </a:rPr>
                            <m:t>𝑒</m:t>
                          </m:r>
                        </m:sub>
                      </m:sSub>
                      <m:d>
                        <m:dPr>
                          <m:ctrlPr>
                            <a:rPr lang="en-US" altLang="ja-JP" i="1">
                              <a:latin typeface="Cambria Math"/>
                            </a:rPr>
                          </m:ctrlPr>
                        </m:dPr>
                        <m:e>
                          <m:r>
                            <a:rPr lang="en-US" altLang="ja-JP" i="1">
                              <a:latin typeface="Cambria Math"/>
                            </a:rPr>
                            <m:t>𝑥</m:t>
                          </m:r>
                          <m:r>
                            <a:rPr lang="en-US" altLang="ja-JP" i="1">
                              <a:latin typeface="Cambria Math"/>
                            </a:rPr>
                            <m:t>,</m:t>
                          </m:r>
                          <m:acc>
                            <m:accPr>
                              <m:chr m:val="⃗"/>
                              <m:ctrlPr>
                                <a:rPr lang="en-US" altLang="ja-JP" i="1">
                                  <a:latin typeface="Cambria Math"/>
                                </a:rPr>
                              </m:ctrlPr>
                            </m:accPr>
                            <m:e>
                              <m:r>
                                <a:rPr lang="en-US" altLang="ja-JP" i="1">
                                  <a:latin typeface="Cambria Math"/>
                                </a:rPr>
                                <m:t>𝜔</m:t>
                              </m:r>
                            </m:e>
                          </m:acc>
                        </m:e>
                      </m:d>
                    </m:oMath>
                  </m:oMathPara>
                </a14:m>
                <a:endParaRPr lang="ja-JP" altLang="en-US" dirty="0"/>
              </a:p>
            </p:txBody>
          </p:sp>
        </mc:Choice>
        <mc:Fallback xmlns="">
          <p:sp>
            <p:nvSpPr>
              <p:cNvPr id="27" name="正方形/長方形 26"/>
              <p:cNvSpPr>
                <a:spLocks noRot="1" noChangeAspect="1" noMove="1" noResize="1" noEditPoints="1" noAdjustHandles="1" noChangeArrowheads="1" noChangeShapeType="1" noTextEdit="1"/>
              </p:cNvSpPr>
              <p:nvPr/>
            </p:nvSpPr>
            <p:spPr>
              <a:xfrm>
                <a:off x="1109133" y="5007284"/>
                <a:ext cx="1052146" cy="369332"/>
              </a:xfrm>
              <a:prstGeom prst="rect">
                <a:avLst/>
              </a:prstGeom>
              <a:blipFill rotWithShape="1">
                <a:blip r:embed="rId2"/>
                <a:stretch>
                  <a:fillRect/>
                </a:stretch>
              </a:blipFill>
            </p:spPr>
            <p:txBody>
              <a:bodyPr/>
              <a:lstStyle/>
              <a:p>
                <a:r>
                  <a:rPr lang="ja-JP" altLang="en-US">
                    <a:noFill/>
                  </a:rPr>
                  <a:t> </a:t>
                </a:r>
              </a:p>
            </p:txBody>
          </p:sp>
        </mc:Fallback>
      </mc:AlternateContent>
      <p:sp>
        <p:nvSpPr>
          <p:cNvPr id="4" name="テキスト ボックス 3"/>
          <p:cNvSpPr txBox="1"/>
          <p:nvPr/>
        </p:nvSpPr>
        <p:spPr>
          <a:xfrm>
            <a:off x="1892326" y="5756422"/>
            <a:ext cx="3595856" cy="523220"/>
          </a:xfrm>
          <a:prstGeom prst="rect">
            <a:avLst/>
          </a:prstGeom>
          <a:noFill/>
        </p:spPr>
        <p:txBody>
          <a:bodyPr wrap="none" rtlCol="0">
            <a:spAutoFit/>
          </a:bodyPr>
          <a:lstStyle/>
          <a:p>
            <a:pPr algn="ctr"/>
            <a:r>
              <a:rPr kumimoji="1" lang="ja-JP" altLang="en-US" sz="1400" dirty="0" smtClean="0"/>
              <a:t>レイトレーシングの方向</a:t>
            </a:r>
            <a:endParaRPr kumimoji="1" lang="en-US" altLang="ja-JP" sz="1400" dirty="0" smtClean="0"/>
          </a:p>
          <a:p>
            <a:pPr algn="ctr"/>
            <a:r>
              <a:rPr lang="ja-JP" altLang="en-US" sz="1400" dirty="0" smtClean="0"/>
              <a:t>（光源から出た光の進む方向と逆になる）</a:t>
            </a:r>
            <a:endParaRPr kumimoji="1" lang="ja-JP" altLang="en-US" sz="1400" dirty="0"/>
          </a:p>
        </p:txBody>
      </p:sp>
    </p:spTree>
    <p:extLst>
      <p:ext uri="{BB962C8B-B14F-4D97-AF65-F5344CB8AC3E}">
        <p14:creationId xmlns:p14="http://schemas.microsoft.com/office/powerpoint/2010/main" val="34855277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4.5 </a:t>
            </a:r>
            <a:r>
              <a:rPr kumimoji="1" lang="ja-JP" altLang="en-US" dirty="0" smtClean="0"/>
              <a:t>ロシアンルーレット</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ロシアンルーレット</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再帰の終了条件が無い！（＝無限ループ）</a:t>
            </a:r>
            <a:endParaRPr lang="en-US" altLang="ja-JP" b="1" dirty="0" smtClean="0"/>
          </a:p>
          <a:p>
            <a:pPr lvl="1"/>
            <a:r>
              <a:rPr lang="ja-JP" altLang="en-US" dirty="0" smtClean="0"/>
              <a:t>適当な回数再帰したら終了</a:t>
            </a:r>
            <a:endParaRPr lang="en-US" altLang="ja-JP" dirty="0" smtClean="0"/>
          </a:p>
          <a:p>
            <a:pPr lvl="2"/>
            <a:r>
              <a:rPr lang="ja-JP" altLang="en-US" dirty="0" smtClean="0"/>
              <a:t>統計的</a:t>
            </a:r>
            <a:r>
              <a:rPr lang="en-US" altLang="ja-JP" dirty="0" smtClean="0"/>
              <a:t>Bias</a:t>
            </a:r>
            <a:r>
              <a:rPr lang="ja-JP" altLang="en-US" dirty="0" smtClean="0"/>
              <a:t>が入る。</a:t>
            </a:r>
            <a:endParaRPr lang="en-US" altLang="ja-JP" dirty="0" smtClean="0"/>
          </a:p>
          <a:p>
            <a:pPr lvl="3"/>
            <a:r>
              <a:rPr lang="ja-JP" altLang="en-US" sz="1800" dirty="0"/>
              <a:t>極端な</a:t>
            </a:r>
            <a:r>
              <a:rPr lang="ja-JP" altLang="en-US" sz="1800" dirty="0" smtClean="0"/>
              <a:t>話、再帰回数を一回に限定すると相互反射が一切考慮されない画像がレンダリングされる。真の画像（相互反射が考慮されたもの）と考慮されない画像の差がこの場合の</a:t>
            </a:r>
            <a:r>
              <a:rPr lang="en-US" altLang="ja-JP" sz="1800" dirty="0" smtClean="0"/>
              <a:t>Bias</a:t>
            </a:r>
            <a:r>
              <a:rPr lang="ja-JP" altLang="en-US" sz="1800" dirty="0" err="1" smtClean="0"/>
              <a:t>。</a:t>
            </a:r>
            <a:endParaRPr lang="en-US" altLang="ja-JP" sz="1800" dirty="0" smtClean="0"/>
          </a:p>
          <a:p>
            <a:pPr lvl="1"/>
            <a:r>
              <a:rPr lang="ja-JP" altLang="en-US" dirty="0" smtClean="0"/>
              <a:t>ロシアンルーレット</a:t>
            </a:r>
            <a:endParaRPr lang="en-US" altLang="ja-JP" dirty="0" smtClean="0"/>
          </a:p>
          <a:p>
            <a:pPr lvl="2"/>
            <a:r>
              <a:rPr lang="ja-JP" altLang="en-US" dirty="0" smtClean="0"/>
              <a:t>統計的に</a:t>
            </a:r>
            <a:r>
              <a:rPr lang="en-US" altLang="ja-JP" dirty="0" smtClean="0"/>
              <a:t>Unbiased</a:t>
            </a:r>
            <a:r>
              <a:rPr lang="ja-JP" altLang="en-US" dirty="0" smtClean="0"/>
              <a:t>なアルゴリズムになる。</a:t>
            </a:r>
            <a:endParaRPr lang="en-US" altLang="ja-JP" dirty="0" smtClean="0"/>
          </a:p>
        </p:txBody>
      </p:sp>
    </p:spTree>
    <p:extLst>
      <p:ext uri="{BB962C8B-B14F-4D97-AF65-F5344CB8AC3E}">
        <p14:creationId xmlns:p14="http://schemas.microsoft.com/office/powerpoint/2010/main" val="31481872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ロシアンルーレット</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sz="2400" b="1" dirty="0" smtClean="0"/>
                  <a:t>再帰を続けるか否かをある確率</a:t>
                </a:r>
                <a14:m>
                  <m:oMath xmlns:m="http://schemas.openxmlformats.org/officeDocument/2006/math">
                    <m:r>
                      <a:rPr lang="en-US" altLang="ja-JP" sz="2400" b="1" i="1" smtClean="0">
                        <a:latin typeface="Cambria Math"/>
                      </a:rPr>
                      <m:t>𝒒</m:t>
                    </m:r>
                  </m:oMath>
                </a14:m>
                <a:r>
                  <a:rPr lang="ja-JP" altLang="en-US" sz="2400" b="1" dirty="0" smtClean="0"/>
                  <a:t>に基づいて決める</a:t>
                </a:r>
                <a:endParaRPr lang="en-US" altLang="ja-JP" sz="2400" b="1" dirty="0" smtClean="0"/>
              </a:p>
              <a:p>
                <a:pPr lvl="1"/>
                <a14:m>
                  <m:oMath xmlns:m="http://schemas.openxmlformats.org/officeDocument/2006/math">
                    <m:r>
                      <a:rPr lang="en-US" altLang="ja-JP" sz="2400" b="0" i="1" smtClean="0">
                        <a:latin typeface="Cambria Math"/>
                      </a:rPr>
                      <m:t>𝑢</m:t>
                    </m:r>
                  </m:oMath>
                </a14:m>
                <a:r>
                  <a:rPr lang="ja-JP" altLang="en-US" sz="2400" dirty="0" smtClean="0"/>
                  <a:t>を</a:t>
                </a:r>
                <a14:m>
                  <m:oMath xmlns:m="http://schemas.openxmlformats.org/officeDocument/2006/math">
                    <m:r>
                      <a:rPr lang="en-US" altLang="ja-JP" sz="2400" b="0" i="1" dirty="0" smtClean="0">
                        <a:latin typeface="Cambria Math"/>
                      </a:rPr>
                      <m:t>[0, 1]</m:t>
                    </m:r>
                  </m:oMath>
                </a14:m>
                <a:r>
                  <a:rPr lang="ja-JP" altLang="en-US" sz="2400" dirty="0" smtClean="0"/>
                  <a:t>の乱数とし、</a:t>
                </a:r>
                <a:r>
                  <a:rPr lang="en-US" altLang="ja-JP" sz="2400" b="1" dirty="0"/>
                  <a:t> </a:t>
                </a:r>
                <a14:m>
                  <m:oMath xmlns:m="http://schemas.openxmlformats.org/officeDocument/2006/math">
                    <m:r>
                      <a:rPr lang="en-US" altLang="ja-JP" sz="2400" b="0" i="1" smtClean="0">
                        <a:latin typeface="Cambria Math"/>
                      </a:rPr>
                      <m:t>0&lt;</m:t>
                    </m:r>
                    <m:r>
                      <a:rPr lang="en-US" altLang="ja-JP" sz="2400" b="0" i="1" smtClean="0">
                        <a:latin typeface="Cambria Math"/>
                      </a:rPr>
                      <m:t>𝑞</m:t>
                    </m:r>
                    <m:r>
                      <a:rPr lang="en-US" altLang="ja-JP" sz="2400" b="0" i="1" smtClean="0">
                        <a:latin typeface="Cambria Math"/>
                      </a:rPr>
                      <m:t>≤1</m:t>
                    </m:r>
                  </m:oMath>
                </a14:m>
                <a:r>
                  <a:rPr lang="ja-JP" altLang="en-US" sz="2400" dirty="0" smtClean="0"/>
                  <a:t>とする。</a:t>
                </a:r>
                <a:endParaRPr lang="en-US" altLang="ja-JP" sz="2400" dirty="0" smtClean="0"/>
              </a:p>
              <a:p>
                <a:pPr lvl="2"/>
                <a14:m>
                  <m:oMath xmlns:m="http://schemas.openxmlformats.org/officeDocument/2006/math">
                    <m:r>
                      <a:rPr lang="en-US" altLang="ja-JP" sz="2000" b="0" i="1" smtClean="0">
                        <a:latin typeface="Cambria Math"/>
                      </a:rPr>
                      <m:t>𝑢</m:t>
                    </m:r>
                    <m:r>
                      <a:rPr lang="en-US" altLang="ja-JP" sz="2000" b="0" i="1" smtClean="0">
                        <a:latin typeface="Cambria Math"/>
                      </a:rPr>
                      <m:t>&lt;</m:t>
                    </m:r>
                    <m:r>
                      <a:rPr lang="en-US" altLang="ja-JP" sz="2000" b="0" i="1" smtClean="0">
                        <a:latin typeface="Cambria Math"/>
                      </a:rPr>
                      <m:t>𝑞</m:t>
                    </m:r>
                  </m:oMath>
                </a14:m>
                <a:r>
                  <a:rPr lang="ja-JP" altLang="en-US" sz="2000" dirty="0" smtClean="0"/>
                  <a:t>なら普通に再帰</a:t>
                </a:r>
                <a:endParaRPr lang="en-US" altLang="ja-JP" sz="2000" dirty="0" smtClean="0"/>
              </a:p>
              <a:p>
                <a:pPr lvl="3"/>
                <a:r>
                  <a:rPr lang="ja-JP" altLang="en-US" sz="1800" dirty="0" smtClean="0"/>
                  <a:t>ただし再帰によって得られた結果を</a:t>
                </a:r>
                <a14:m>
                  <m:oMath xmlns:m="http://schemas.openxmlformats.org/officeDocument/2006/math">
                    <m:r>
                      <a:rPr lang="en-US" altLang="ja-JP" sz="1800" b="0" i="1" smtClean="0">
                        <a:latin typeface="Cambria Math"/>
                      </a:rPr>
                      <m:t>𝑞</m:t>
                    </m:r>
                  </m:oMath>
                </a14:m>
                <a:r>
                  <a:rPr lang="ja-JP" altLang="en-US" sz="1800" dirty="0" smtClean="0"/>
                  <a:t>で割る</a:t>
                </a:r>
                <a:endParaRPr lang="en-US" altLang="ja-JP" sz="1800" dirty="0" smtClean="0"/>
              </a:p>
              <a:p>
                <a:pPr lvl="2"/>
                <a:r>
                  <a:rPr lang="ja-JP" altLang="en-US" sz="2000" dirty="0"/>
                  <a:t>さも</a:t>
                </a:r>
                <a:r>
                  <a:rPr lang="ja-JP" altLang="en-US" sz="2000" dirty="0" smtClean="0"/>
                  <a:t>なければ処理を打ち切る</a:t>
                </a:r>
                <a:endParaRPr lang="en-US" altLang="ja-JP" sz="2000" dirty="0" smtClean="0"/>
              </a:p>
              <a:p>
                <a:pPr lvl="1"/>
                <a:r>
                  <a:rPr lang="ja-JP" altLang="en-US" sz="2400" dirty="0" smtClean="0"/>
                  <a:t>期待値を計算すると、ロシアンルーレット導入以前と同じ値になる。</a:t>
                </a:r>
                <a:endParaRPr lang="en-US" altLang="ja-JP" sz="2400" dirty="0" smtClean="0"/>
              </a:p>
              <a:p>
                <a14:m>
                  <m:oMath xmlns:m="http://schemas.openxmlformats.org/officeDocument/2006/math">
                    <m:r>
                      <a:rPr lang="en-US" altLang="ja-JP" sz="2400" b="1" i="1">
                        <a:latin typeface="Cambria Math"/>
                      </a:rPr>
                      <m:t>𝒒</m:t>
                    </m:r>
                  </m:oMath>
                </a14:m>
                <a:r>
                  <a:rPr lang="ja-JP" altLang="en-US" sz="2400" b="1" dirty="0" smtClean="0"/>
                  <a:t>の値は任意にとれるが、再帰によって得られる結果に比例させるように決めると分散が小さくなり誤差が小さくなりやすい</a:t>
                </a:r>
                <a:endParaRPr lang="en-US" altLang="ja-JP" sz="2400" b="1" dirty="0" smtClean="0"/>
              </a:p>
              <a:p>
                <a:pPr lvl="1"/>
                <a:r>
                  <a:rPr lang="en-US" altLang="ja-JP" sz="2000" dirty="0" err="1" smtClean="0"/>
                  <a:t>edupt</a:t>
                </a:r>
                <a:r>
                  <a:rPr lang="ja-JP" altLang="en-US" sz="2000" dirty="0" smtClean="0"/>
                  <a:t>では物体反射率に基づいて決めている。</a:t>
                </a:r>
                <a:endParaRPr lang="en-US" altLang="ja-JP" sz="2000" dirty="0" smtClean="0"/>
              </a:p>
              <a:p>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939" t="-103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459992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パストレーシング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640960" cy="4713387"/>
              </a:xfrm>
            </p:spPr>
            <p:txBody>
              <a:bodyPr>
                <a:normAutofit lnSpcReduction="10000"/>
              </a:bodyPr>
              <a:lstStyle/>
              <a:p>
                <a:r>
                  <a:rPr lang="ja-JP" altLang="en-US" sz="2400" b="1" dirty="0" smtClean="0"/>
                  <a:t>擬似コード（ロシアンルーレット）</a:t>
                </a:r>
                <a:endParaRPr lang="en-US" altLang="ja-JP" sz="2400" b="1" dirty="0"/>
              </a:p>
              <a:p>
                <a14:m>
                  <m:oMath xmlns:m="http://schemas.openxmlformats.org/officeDocument/2006/math">
                    <m:acc>
                      <m:accPr>
                        <m:chr m:val="̂"/>
                        <m:ctrlPr>
                          <a:rPr lang="en-US" altLang="ja-JP" sz="2400" b="1" i="1">
                            <a:latin typeface="Cambria Math"/>
                          </a:rPr>
                        </m:ctrlPr>
                      </m:accPr>
                      <m:e>
                        <m:sSub>
                          <m:sSubPr>
                            <m:ctrlPr>
                              <a:rPr lang="en-US" altLang="ja-JP" sz="2400" b="1" i="1">
                                <a:latin typeface="Cambria Math"/>
                              </a:rPr>
                            </m:ctrlPr>
                          </m:sSubPr>
                          <m:e>
                            <m:r>
                              <a:rPr lang="en-US" altLang="ja-JP" sz="2400" b="1" i="1">
                                <a:latin typeface="Cambria Math"/>
                              </a:rPr>
                              <m:t>𝑳</m:t>
                            </m:r>
                          </m:e>
                          <m:sub>
                            <m:r>
                              <a:rPr lang="en-US" altLang="ja-JP" sz="2400" b="1" i="1">
                                <a:latin typeface="Cambria Math"/>
                              </a:rPr>
                              <m:t>𝒐</m:t>
                            </m:r>
                          </m:sub>
                        </m:sSub>
                      </m:e>
                    </m:acc>
                    <m:d>
                      <m:dPr>
                        <m:ctrlPr>
                          <a:rPr lang="en-US" altLang="ja-JP" sz="2400" b="1" i="1">
                            <a:latin typeface="Cambria Math"/>
                          </a:rPr>
                        </m:ctrlPr>
                      </m:dPr>
                      <m:e>
                        <m:r>
                          <a:rPr lang="en-US" altLang="ja-JP" sz="2400" b="1" i="1">
                            <a:latin typeface="Cambria Math"/>
                          </a:rPr>
                          <m:t>𝒙</m:t>
                        </m:r>
                        <m:r>
                          <a:rPr lang="en-US" altLang="ja-JP" sz="2400" b="1" i="1">
                            <a:latin typeface="Cambria Math"/>
                          </a:rPr>
                          <m:t>, </m:t>
                        </m:r>
                        <m:acc>
                          <m:accPr>
                            <m:chr m:val="⃗"/>
                            <m:ctrlPr>
                              <a:rPr lang="en-US" altLang="ja-JP" sz="2400" b="1" i="1">
                                <a:latin typeface="Cambria Math"/>
                              </a:rPr>
                            </m:ctrlPr>
                          </m:accPr>
                          <m:e>
                            <m:r>
                              <a:rPr lang="en-US" altLang="ja-JP" sz="2400" b="1" i="1">
                                <a:latin typeface="Cambria Math"/>
                              </a:rPr>
                              <m:t>𝝎</m:t>
                            </m:r>
                          </m:e>
                        </m:acc>
                      </m:e>
                    </m:d>
                  </m:oMath>
                </a14:m>
                <a:r>
                  <a:rPr lang="ja-JP" altLang="en-US" sz="2400" b="1" dirty="0"/>
                  <a:t>：位置</a:t>
                </a:r>
                <a14:m>
                  <m:oMath xmlns:m="http://schemas.openxmlformats.org/officeDocument/2006/math">
                    <m:r>
                      <a:rPr lang="en-US" altLang="ja-JP" sz="2400" b="1" i="1">
                        <a:latin typeface="Cambria Math"/>
                      </a:rPr>
                      <m:t>𝒙</m:t>
                    </m:r>
                  </m:oMath>
                </a14:m>
                <a:r>
                  <a:rPr lang="ja-JP" altLang="en-US" sz="2400" b="1" dirty="0"/>
                  <a:t>から</a:t>
                </a:r>
                <a14:m>
                  <m:oMath xmlns:m="http://schemas.openxmlformats.org/officeDocument/2006/math">
                    <m:acc>
                      <m:accPr>
                        <m:chr m:val="⃗"/>
                        <m:ctrlPr>
                          <a:rPr lang="en-US" altLang="ja-JP" sz="2400" b="1" i="1">
                            <a:latin typeface="Cambria Math"/>
                          </a:rPr>
                        </m:ctrlPr>
                      </m:accPr>
                      <m:e>
                        <m:r>
                          <a:rPr lang="en-US" altLang="ja-JP" sz="2400" b="1" i="1">
                            <a:latin typeface="Cambria Math"/>
                          </a:rPr>
                          <m:t>𝝎</m:t>
                        </m:r>
                      </m:e>
                    </m:acc>
                  </m:oMath>
                </a14:m>
                <a:r>
                  <a:rPr lang="ja-JP" altLang="en-US" sz="2400" b="1" dirty="0"/>
                  <a:t>方向への放射</a:t>
                </a:r>
                <a:r>
                  <a:rPr lang="ja-JP" altLang="en-US" sz="2400" b="1" dirty="0" smtClean="0"/>
                  <a:t>輝度</a:t>
                </a:r>
                <a:endParaRPr lang="en-US" altLang="ja-JP" sz="2400" dirty="0" smtClean="0"/>
              </a:p>
              <a:p>
                <a:pPr marL="971550" lvl="1" indent="-514350">
                  <a:buFont typeface="+mj-lt"/>
                  <a:buAutoNum type="arabicPeriod"/>
                </a:pPr>
                <a:r>
                  <a:rPr lang="en-US" altLang="ja-JP" sz="2400" b="1" dirty="0" smtClean="0">
                    <a:solidFill>
                      <a:srgbClr val="FF0000"/>
                    </a:solidFill>
                  </a:rPr>
                  <a:t> 0</a:t>
                </a:r>
                <a:r>
                  <a:rPr lang="ja-JP" altLang="en-US" sz="2400" b="1" dirty="0" smtClean="0">
                    <a:solidFill>
                      <a:srgbClr val="FF0000"/>
                    </a:solidFill>
                  </a:rPr>
                  <a:t>から</a:t>
                </a:r>
                <a:r>
                  <a:rPr lang="en-US" altLang="ja-JP" sz="2400" b="1" dirty="0" smtClean="0">
                    <a:solidFill>
                      <a:srgbClr val="FF0000"/>
                    </a:solidFill>
                  </a:rPr>
                  <a:t>1</a:t>
                </a:r>
                <a:r>
                  <a:rPr lang="ja-JP" altLang="en-US" sz="2400" b="1" dirty="0" smtClean="0">
                    <a:solidFill>
                      <a:srgbClr val="FF0000"/>
                    </a:solidFill>
                  </a:rPr>
                  <a:t>の範囲の乱数を得て</a:t>
                </a:r>
                <a14:m>
                  <m:oMath xmlns:m="http://schemas.openxmlformats.org/officeDocument/2006/math">
                    <m:r>
                      <a:rPr lang="en-US" altLang="ja-JP" sz="2400" b="1" i="1">
                        <a:solidFill>
                          <a:srgbClr val="FF0000"/>
                        </a:solidFill>
                        <a:latin typeface="Cambria Math"/>
                      </a:rPr>
                      <m:t>𝒒</m:t>
                    </m:r>
                  </m:oMath>
                </a14:m>
                <a:r>
                  <a:rPr lang="ja-JP" altLang="en-US" sz="2400" b="1" dirty="0" smtClean="0">
                    <a:solidFill>
                      <a:srgbClr val="FF0000"/>
                    </a:solidFill>
                  </a:rPr>
                  <a:t>との大小比較</a:t>
                </a:r>
                <a:endParaRPr lang="en-US" altLang="ja-JP" sz="2400" b="1" dirty="0" smtClean="0">
                  <a:solidFill>
                    <a:srgbClr val="FF0000"/>
                  </a:solidFill>
                </a:endParaRPr>
              </a:p>
              <a:p>
                <a:pPr marL="1371600" lvl="2" indent="-514350">
                  <a:buFont typeface="+mj-lt"/>
                  <a:buAutoNum type="arabicPeriod"/>
                </a:pPr>
                <a:r>
                  <a:rPr lang="en-US" altLang="ja-JP" sz="2000" b="1" dirty="0" smtClean="0">
                    <a:solidFill>
                      <a:srgbClr val="FF0000"/>
                    </a:solidFill>
                  </a:rPr>
                  <a:t> </a:t>
                </a:r>
                <a14:m>
                  <m:oMath xmlns:m="http://schemas.openxmlformats.org/officeDocument/2006/math">
                    <m:r>
                      <a:rPr lang="en-US" altLang="ja-JP" sz="2000" b="1" i="1" smtClean="0">
                        <a:solidFill>
                          <a:srgbClr val="FF0000"/>
                        </a:solidFill>
                        <a:latin typeface="Cambria Math"/>
                      </a:rPr>
                      <m:t>𝒒</m:t>
                    </m:r>
                  </m:oMath>
                </a14:m>
                <a:r>
                  <a:rPr lang="ja-JP" altLang="en-US" sz="2000" b="1" dirty="0" smtClean="0">
                    <a:solidFill>
                      <a:srgbClr val="FF0000"/>
                    </a:solidFill>
                  </a:rPr>
                  <a:t>以上なら</a:t>
                </a:r>
                <a:r>
                  <a:rPr lang="en-US" altLang="ja-JP" sz="2000" b="1" dirty="0" smtClean="0">
                    <a:solidFill>
                      <a:srgbClr val="FF0000"/>
                    </a:solidFill>
                  </a:rPr>
                  <a:t>return </a:t>
                </a:r>
                <a14:m>
                  <m:oMath xmlns:m="http://schemas.openxmlformats.org/officeDocument/2006/math">
                    <m:sSub>
                      <m:sSubPr>
                        <m:ctrlPr>
                          <a:rPr lang="en-US" altLang="ja-JP" sz="2000" b="1" i="1">
                            <a:solidFill>
                              <a:srgbClr val="FF0000"/>
                            </a:solidFill>
                            <a:latin typeface="Cambria Math"/>
                          </a:rPr>
                        </m:ctrlPr>
                      </m:sSubPr>
                      <m:e>
                        <m:r>
                          <a:rPr lang="en-US" altLang="ja-JP" sz="2000" b="1" i="1">
                            <a:solidFill>
                              <a:srgbClr val="FF0000"/>
                            </a:solidFill>
                            <a:latin typeface="Cambria Math"/>
                          </a:rPr>
                          <m:t>𝑳</m:t>
                        </m:r>
                      </m:e>
                      <m:sub>
                        <m:r>
                          <a:rPr lang="en-US" altLang="ja-JP" sz="2000" b="1" i="1">
                            <a:solidFill>
                              <a:srgbClr val="FF0000"/>
                            </a:solidFill>
                            <a:latin typeface="Cambria Math"/>
                          </a:rPr>
                          <m:t>𝒆</m:t>
                        </m:r>
                      </m:sub>
                    </m:sSub>
                    <m:d>
                      <m:dPr>
                        <m:ctrlPr>
                          <a:rPr lang="en-US" altLang="ja-JP" sz="2000" b="1" i="1">
                            <a:solidFill>
                              <a:srgbClr val="FF0000"/>
                            </a:solidFill>
                            <a:latin typeface="Cambria Math"/>
                          </a:rPr>
                        </m:ctrlPr>
                      </m:dPr>
                      <m:e>
                        <m:r>
                          <a:rPr lang="en-US" altLang="ja-JP" sz="2000" b="1" i="1">
                            <a:solidFill>
                              <a:srgbClr val="FF0000"/>
                            </a:solidFill>
                            <a:latin typeface="Cambria Math"/>
                          </a:rPr>
                          <m:t>𝒙</m:t>
                        </m:r>
                        <m:r>
                          <a:rPr lang="en-US" altLang="ja-JP" sz="2000" b="1" i="1">
                            <a:solidFill>
                              <a:srgbClr val="FF0000"/>
                            </a:solidFill>
                            <a:latin typeface="Cambria Math"/>
                          </a:rPr>
                          <m:t>,</m:t>
                        </m:r>
                        <m:acc>
                          <m:accPr>
                            <m:chr m:val="⃗"/>
                            <m:ctrlPr>
                              <a:rPr lang="en-US" altLang="ja-JP" sz="2000" b="1" i="1">
                                <a:solidFill>
                                  <a:srgbClr val="FF0000"/>
                                </a:solidFill>
                                <a:latin typeface="Cambria Math"/>
                              </a:rPr>
                            </m:ctrlPr>
                          </m:accPr>
                          <m:e>
                            <m:r>
                              <a:rPr lang="en-US" altLang="ja-JP" sz="2000" b="1" i="1">
                                <a:solidFill>
                                  <a:srgbClr val="FF0000"/>
                                </a:solidFill>
                                <a:latin typeface="Cambria Math"/>
                              </a:rPr>
                              <m:t>𝝎</m:t>
                            </m:r>
                          </m:e>
                        </m:acc>
                      </m:e>
                    </m:d>
                  </m:oMath>
                </a14:m>
                <a:r>
                  <a:rPr lang="ja-JP" altLang="en-US" sz="2000" b="1" dirty="0" smtClean="0">
                    <a:solidFill>
                      <a:srgbClr val="FF0000"/>
                    </a:solidFill>
                  </a:rPr>
                  <a:t>として再帰終了</a:t>
                </a:r>
                <a:endParaRPr lang="en-US" altLang="ja-JP" sz="2000" b="1" dirty="0" smtClean="0">
                  <a:solidFill>
                    <a:srgbClr val="FF0000"/>
                  </a:solidFill>
                </a:endParaRPr>
              </a:p>
              <a:p>
                <a:pPr marL="1371600" lvl="2" indent="-514350">
                  <a:buFont typeface="+mj-lt"/>
                  <a:buAutoNum type="arabicPeriod"/>
                </a:pPr>
                <a:r>
                  <a:rPr lang="ja-JP" altLang="en-US" sz="2000" b="1" dirty="0">
                    <a:solidFill>
                      <a:srgbClr val="FF0000"/>
                    </a:solidFill>
                  </a:rPr>
                  <a:t>さも</a:t>
                </a:r>
                <a:r>
                  <a:rPr lang="ja-JP" altLang="en-US" sz="2000" b="1" dirty="0" smtClean="0">
                    <a:solidFill>
                      <a:srgbClr val="FF0000"/>
                    </a:solidFill>
                  </a:rPr>
                  <a:t>なければそのまま処理を続行</a:t>
                </a:r>
                <a:endParaRPr lang="en-US" altLang="ja-JP" sz="2000" b="1" dirty="0" smtClean="0">
                  <a:solidFill>
                    <a:srgbClr val="FF0000"/>
                  </a:solidFill>
                </a:endParaRPr>
              </a:p>
              <a:p>
                <a:pPr marL="971550" lvl="1" indent="-514350">
                  <a:buFont typeface="+mj-lt"/>
                  <a:buAutoNum type="arabicPeriod"/>
                </a:pPr>
                <a:r>
                  <a:rPr lang="ja-JP" altLang="en-US" sz="2400" dirty="0" smtClean="0"/>
                  <a:t>位置</a:t>
                </a:r>
                <a14:m>
                  <m:oMath xmlns:m="http://schemas.openxmlformats.org/officeDocument/2006/math">
                    <m:r>
                      <a:rPr lang="en-US" altLang="ja-JP" sz="2400" i="1">
                        <a:latin typeface="Cambria Math"/>
                      </a:rPr>
                      <m:t>𝑥</m:t>
                    </m:r>
                  </m:oMath>
                </a14:m>
                <a:r>
                  <a:rPr lang="ja-JP" altLang="en-US" sz="2400" dirty="0"/>
                  <a:t>を中心とした半球上で</a:t>
                </a:r>
                <a:r>
                  <a:rPr lang="en-US" altLang="ja-JP" sz="2400" dirty="0"/>
                  <a:t>1</a:t>
                </a:r>
                <a:r>
                  <a:rPr lang="ja-JP" altLang="en-US" sz="2400" dirty="0"/>
                  <a:t>方向サンプリング</a:t>
                </a:r>
                <a:r>
                  <a:rPr lang="ja-JP" altLang="en-US" sz="2400" dirty="0" smtClean="0"/>
                  <a:t>。</a:t>
                </a:r>
                <a:r>
                  <a:rPr lang="ja-JP" altLang="en-US" sz="2400" dirty="0"/>
                  <a:t>（</a:t>
                </a:r>
                <a:r>
                  <a:rPr lang="ja-JP" altLang="en-US" sz="2400" dirty="0" smtClean="0"/>
                  <a:t>サンプル</a:t>
                </a:r>
                <a:r>
                  <a:rPr lang="ja-JP" altLang="en-US" sz="2400" dirty="0"/>
                  <a:t>は確率密度関数</a:t>
                </a:r>
                <a:r>
                  <a:rPr lang="en-US" altLang="ja-JP" sz="2400" dirty="0" err="1"/>
                  <a:t>pdf</a:t>
                </a:r>
                <a:r>
                  <a:rPr lang="ja-JP" altLang="en-US" sz="2400" dirty="0"/>
                  <a:t>に従うとする）</a:t>
                </a:r>
              </a:p>
              <a:p>
                <a:pPr marL="971550" lvl="1" indent="-514350">
                  <a:buFont typeface="+mj-lt"/>
                  <a:buAutoNum type="arabicPeriod"/>
                </a:pPr>
                <a:r>
                  <a:rPr lang="ja-JP" altLang="en-US" sz="2400" dirty="0"/>
                  <a:t>得られたサンプルを</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b="0" i="0" smtClean="0">
                        <a:latin typeface="Cambria Math"/>
                      </a:rPr>
                      <m:t>′</m:t>
                    </m:r>
                  </m:oMath>
                </a14:m>
                <a:r>
                  <a:rPr lang="ja-JP" altLang="en-US" sz="2400" dirty="0"/>
                  <a:t>と</a:t>
                </a:r>
                <a:r>
                  <a:rPr lang="ja-JP" altLang="en-US" sz="2400" dirty="0" smtClean="0"/>
                  <a:t>する</a:t>
                </a:r>
                <a:endParaRPr lang="ja-JP" altLang="en-US" sz="2400" dirty="0"/>
              </a:p>
              <a:p>
                <a:pPr marL="971550" lvl="1" indent="-514350">
                  <a:buFont typeface="+mj-lt"/>
                  <a:buAutoNum type="arabicPeriod"/>
                </a:pPr>
                <a:r>
                  <a:rPr lang="ja-JP" altLang="en-US" sz="2400" dirty="0"/>
                  <a:t>位置</a:t>
                </a:r>
                <a14:m>
                  <m:oMath xmlns:m="http://schemas.openxmlformats.org/officeDocument/2006/math">
                    <m:r>
                      <a:rPr lang="en-US" altLang="ja-JP" sz="2400" i="1">
                        <a:latin typeface="Cambria Math"/>
                      </a:rPr>
                      <m:t>𝑥</m:t>
                    </m:r>
                  </m:oMath>
                </a14:m>
                <a:r>
                  <a:rPr lang="ja-JP" altLang="en-US" sz="2400" dirty="0"/>
                  <a:t>から</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oMath>
                </a14:m>
                <a:r>
                  <a:rPr lang="ja-JP" altLang="en-US" sz="2400" dirty="0"/>
                  <a:t>へレイトレーシング。交差点を</a:t>
                </a:r>
                <a14:m>
                  <m:oMath xmlns:m="http://schemas.openxmlformats.org/officeDocument/2006/math">
                    <m:r>
                      <a:rPr lang="en-US" altLang="ja-JP" sz="2400" i="1">
                        <a:latin typeface="Cambria Math"/>
                      </a:rPr>
                      <m:t>𝑥</m:t>
                    </m:r>
                    <m:r>
                      <a:rPr lang="en-US" altLang="ja-JP" sz="2400" b="0" i="1" smtClean="0">
                        <a:latin typeface="Cambria Math"/>
                      </a:rPr>
                      <m:t>′</m:t>
                    </m:r>
                  </m:oMath>
                </a14:m>
                <a:r>
                  <a:rPr lang="ja-JP" altLang="en-US" sz="2400" dirty="0" smtClean="0"/>
                  <a:t>と</a:t>
                </a:r>
                <a:r>
                  <a:rPr lang="ja-JP" altLang="en-US" sz="2400" dirty="0"/>
                  <a:t>する</a:t>
                </a:r>
                <a:r>
                  <a:rPr lang="ja-JP" altLang="en-US" sz="2400" dirty="0" smtClean="0"/>
                  <a:t>。</a:t>
                </a:r>
                <a:endParaRPr lang="ja-JP" altLang="en-US" sz="2400" dirty="0"/>
              </a:p>
              <a:p>
                <a:pPr marL="971550" lvl="1" indent="-514350">
                  <a:buFont typeface="+mj-lt"/>
                  <a:buAutoNum type="arabicPeriod"/>
                </a:pPr>
                <a:r>
                  <a:rPr lang="en-US" altLang="ja-JP" sz="2400" dirty="0"/>
                  <a:t> </a:t>
                </a:r>
                <a14:m>
                  <m:oMath xmlns:m="http://schemas.openxmlformats.org/officeDocument/2006/math">
                    <m:r>
                      <a:rPr lang="en-US" altLang="ja-JP" sz="2400" b="0" i="1" smtClean="0">
                        <a:latin typeface="Cambria Math"/>
                      </a:rPr>
                      <m:t>𝜃</m:t>
                    </m:r>
                  </m:oMath>
                </a14:m>
                <a:r>
                  <a:rPr lang="en-US" altLang="ja-JP" sz="2400" dirty="0" smtClean="0"/>
                  <a:t>=</a:t>
                </a:r>
                <a:r>
                  <a:rPr lang="ja-JP" altLang="en-US" sz="2400" dirty="0"/>
                  <a:t>位置</a:t>
                </a:r>
                <a14:m>
                  <m:oMath xmlns:m="http://schemas.openxmlformats.org/officeDocument/2006/math">
                    <m:r>
                      <a:rPr lang="en-US" altLang="ja-JP" sz="2400" i="1">
                        <a:latin typeface="Cambria Math"/>
                      </a:rPr>
                      <m:t>𝑥</m:t>
                    </m:r>
                  </m:oMath>
                </a14:m>
                <a:r>
                  <a:rPr lang="ja-JP" altLang="en-US" sz="2400" dirty="0"/>
                  <a:t>における法線と</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oMath>
                </a14:m>
                <a:r>
                  <a:rPr lang="ja-JP" altLang="en-US" sz="2400" dirty="0"/>
                  <a:t>方向の成す</a:t>
                </a:r>
                <a:r>
                  <a:rPr lang="ja-JP" altLang="en-US" sz="2400" dirty="0" smtClean="0"/>
                  <a:t>角</a:t>
                </a:r>
                <a:endParaRPr lang="ja-JP" altLang="en-US" sz="2400" dirty="0"/>
              </a:p>
              <a:p>
                <a:pPr marL="971550" lvl="1" indent="-514350">
                  <a:buFont typeface="+mj-lt"/>
                  <a:buAutoNum type="arabicPeriod"/>
                </a:pPr>
                <a:r>
                  <a:rPr lang="en-US" altLang="ja-JP" sz="2400" dirty="0" smtClean="0"/>
                  <a:t>    return </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𝑒</m:t>
                        </m:r>
                      </m:sub>
                    </m:sSub>
                    <m:d>
                      <m:dPr>
                        <m:ctrlPr>
                          <a:rPr lang="en-US" altLang="ja-JP" sz="2400" b="0" i="1" smtClean="0">
                            <a:latin typeface="Cambria Math"/>
                          </a:rPr>
                        </m:ctrlPr>
                      </m:dPr>
                      <m:e>
                        <m:r>
                          <a:rPr lang="en-US" altLang="ja-JP" sz="2400" b="0" i="1" smtClean="0">
                            <a:latin typeface="Cambria Math"/>
                          </a:rPr>
                          <m:t>𝑥</m:t>
                        </m:r>
                        <m:r>
                          <a:rPr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e>
                    </m:d>
                    <m:r>
                      <a:rPr lang="en-US" altLang="ja-JP" sz="2400" b="0" i="1" smtClean="0">
                        <a:latin typeface="Cambria Math"/>
                      </a:rPr>
                      <m:t>+</m:t>
                    </m:r>
                    <m:f>
                      <m:fPr>
                        <m:ctrlPr>
                          <a:rPr lang="en-US" altLang="ja-JP" sz="2400" b="0" i="1" smtClean="0">
                            <a:latin typeface="Cambria Math"/>
                          </a:rPr>
                        </m:ctrlPr>
                      </m:fPr>
                      <m:num>
                        <m:sSub>
                          <m:sSubPr>
                            <m:ctrlPr>
                              <a:rPr lang="en-US" altLang="ja-JP" sz="2400" b="0" i="1" smtClean="0">
                                <a:latin typeface="Cambria Math"/>
                              </a:rPr>
                            </m:ctrlPr>
                          </m:sSubPr>
                          <m:e>
                            <m:r>
                              <a:rPr lang="en-US" altLang="ja-JP" sz="2400" b="0" i="1" smtClean="0">
                                <a:latin typeface="Cambria Math"/>
                              </a:rPr>
                              <m:t>𝑓</m:t>
                            </m:r>
                          </m:e>
                          <m:sub>
                            <m:r>
                              <a:rPr lang="en-US" altLang="ja-JP" sz="2400" b="0" i="1" smtClean="0">
                                <a:latin typeface="Cambria Math"/>
                              </a:rPr>
                              <m:t>𝑟</m:t>
                            </m:r>
                          </m:sub>
                        </m:sSub>
                        <m:d>
                          <m:dPr>
                            <m:ctrlPr>
                              <a:rPr lang="en-US" altLang="ja-JP" sz="2400" b="0" i="1" smtClean="0">
                                <a:latin typeface="Cambria Math"/>
                              </a:rPr>
                            </m:ctrlPr>
                          </m:dPr>
                          <m:e>
                            <m:r>
                              <a:rPr lang="en-US" altLang="ja-JP" sz="2400" b="0" i="1" smtClean="0">
                                <a:latin typeface="Cambria Math"/>
                              </a:rPr>
                              <m:t>𝑥</m:t>
                            </m:r>
                            <m:r>
                              <a:rPr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acc>
                          <m:accPr>
                            <m:chr m:val="̂"/>
                            <m:ctrlPr>
                              <a:rPr lang="en-US" altLang="ja-JP" sz="2400" i="1">
                                <a:latin typeface="Cambria Math"/>
                              </a:rPr>
                            </m:ctrlPr>
                          </m:accPr>
                          <m:e>
                            <m:sSub>
                              <m:sSubPr>
                                <m:ctrlPr>
                                  <a:rPr lang="en-US" altLang="ja-JP" sz="2400" i="1">
                                    <a:latin typeface="Cambria Math"/>
                                  </a:rPr>
                                </m:ctrlPr>
                              </m:sSubPr>
                              <m:e>
                                <m:r>
                                  <a:rPr lang="en-US" altLang="ja-JP" sz="2400" i="1">
                                    <a:latin typeface="Cambria Math"/>
                                  </a:rPr>
                                  <m:t>𝐿</m:t>
                                </m:r>
                              </m:e>
                              <m:sub>
                                <m:r>
                                  <a:rPr lang="en-US" altLang="ja-JP" sz="2400" i="1">
                                    <a:latin typeface="Cambria Math"/>
                                  </a:rPr>
                                  <m:t>𝑜</m:t>
                                </m:r>
                              </m:sub>
                            </m:sSub>
                          </m:e>
                        </m:acc>
                        <m:d>
                          <m:dPr>
                            <m:ctrlPr>
                              <a:rPr lang="en-US" altLang="ja-JP" sz="2400" i="1">
                                <a:latin typeface="Cambria Math"/>
                              </a:rPr>
                            </m:ctrlPr>
                          </m:dPr>
                          <m:e>
                            <m:sSup>
                              <m:sSupPr>
                                <m:ctrlPr>
                                  <a:rPr lang="en-US" altLang="ja-JP" sz="2400" i="1">
                                    <a:latin typeface="Cambria Math"/>
                                  </a:rPr>
                                </m:ctrlPr>
                              </m:sSupPr>
                              <m:e>
                                <m:r>
                                  <a:rPr lang="en-US" altLang="ja-JP" sz="2400" i="1">
                                    <a:latin typeface="Cambria Math"/>
                                  </a:rPr>
                                  <m:t>𝑥</m:t>
                                </m:r>
                              </m:e>
                              <m:sup>
                                <m:r>
                                  <a:rPr lang="en-US" altLang="ja-JP" sz="2400" i="1">
                                    <a:latin typeface="Cambria Math"/>
                                  </a:rPr>
                                  <m:t>′</m:t>
                                </m:r>
                              </m:sup>
                            </m:sSup>
                            <m:r>
                              <a:rPr lang="en-US" altLang="ja-JP" sz="2400" i="1">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num>
                      <m:den>
                        <m:r>
                          <a:rPr lang="en-US" altLang="ja-JP" sz="2400" b="0" i="1" smtClean="0">
                            <a:latin typeface="Cambria Math"/>
                          </a:rPr>
                          <m:t>𝑝𝑑𝑓</m:t>
                        </m:r>
                        <m:d>
                          <m:dPr>
                            <m:ctrlPr>
                              <a:rPr lang="en-US" altLang="ja-JP" sz="2400" b="0" i="1" smtClean="0">
                                <a:latin typeface="Cambria Math"/>
                              </a:rPr>
                            </m:ctrlPr>
                          </m:dPr>
                          <m:e>
                            <m:sSup>
                              <m:sSupPr>
                                <m:ctrlPr>
                                  <a:rPr lang="en-US" altLang="ja-JP" sz="2400" b="0" i="1" smtClean="0">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den>
                    </m:f>
                    <m:r>
                      <a:rPr lang="en-US" altLang="ja-JP" sz="2400" b="0" i="1" smtClean="0">
                        <a:latin typeface="Cambria Math"/>
                        <a:ea typeface="Cambria Math"/>
                      </a:rPr>
                      <m:t>∙</m:t>
                    </m:r>
                    <m:f>
                      <m:fPr>
                        <m:ctrlPr>
                          <a:rPr lang="en-US" altLang="ja-JP" sz="2400" b="1" i="1" smtClean="0">
                            <a:solidFill>
                              <a:srgbClr val="FF0000"/>
                            </a:solidFill>
                            <a:latin typeface="Cambria Math"/>
                            <a:ea typeface="Cambria Math"/>
                          </a:rPr>
                        </m:ctrlPr>
                      </m:fPr>
                      <m:num>
                        <m:r>
                          <a:rPr lang="en-US" altLang="ja-JP" sz="2400" b="1" i="1" smtClean="0">
                            <a:solidFill>
                              <a:srgbClr val="FF0000"/>
                            </a:solidFill>
                            <a:latin typeface="Cambria Math"/>
                            <a:ea typeface="Cambria Math"/>
                          </a:rPr>
                          <m:t>𝟏</m:t>
                        </m:r>
                      </m:num>
                      <m:den>
                        <m:r>
                          <a:rPr lang="en-US" altLang="ja-JP" sz="2400" b="1" i="1" smtClean="0">
                            <a:solidFill>
                              <a:srgbClr val="FF0000"/>
                            </a:solidFill>
                            <a:latin typeface="Cambria Math"/>
                            <a:ea typeface="Cambria Math"/>
                          </a:rPr>
                          <m:t>𝒒</m:t>
                        </m:r>
                      </m:den>
                    </m:f>
                  </m:oMath>
                </a14:m>
                <a:endParaRPr kumimoji="1" lang="ja-JP" altLang="en-US" sz="2400" b="1"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2"/>
                <a:stretch>
                  <a:fillRect l="-917" t="-1682" r="-35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461242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ロシアンルーレットの注意</a:t>
            </a:r>
            <a:endParaRPr kumimoji="1" lang="ja-JP" altLang="en-US" dirty="0"/>
          </a:p>
        </p:txBody>
      </p:sp>
      <p:sp>
        <p:nvSpPr>
          <p:cNvPr id="3" name="コンテンツ プレースホルダー 2"/>
          <p:cNvSpPr>
            <a:spLocks noGrp="1"/>
          </p:cNvSpPr>
          <p:nvPr>
            <p:ph idx="1"/>
          </p:nvPr>
        </p:nvSpPr>
        <p:spPr>
          <a:xfrm>
            <a:off x="251520" y="1412776"/>
            <a:ext cx="8435280" cy="5400600"/>
          </a:xfrm>
        </p:spPr>
        <p:txBody>
          <a:bodyPr>
            <a:normAutofit/>
          </a:bodyPr>
          <a:lstStyle/>
          <a:p>
            <a:r>
              <a:rPr lang="ja-JP" altLang="en-US" sz="2400" dirty="0" smtClean="0"/>
              <a:t>無限ループに陥る確率は極めて低くなるとはいえ、ロシアンルーレットをたまたまうまく通過してしまった場合、再帰の深さが深くなりすぎてスタックオーバーフローすることがある</a:t>
            </a:r>
            <a:endParaRPr lang="en-US" altLang="ja-JP" sz="1800" dirty="0"/>
          </a:p>
          <a:p>
            <a:pPr lvl="1"/>
            <a:r>
              <a:rPr lang="ja-JP" altLang="en-US" sz="2400" dirty="0" smtClean="0"/>
              <a:t>ある一定以上の深さになったらロシアンルーレットの通過確率を極端に下げる。</a:t>
            </a:r>
            <a:endParaRPr lang="en-US" altLang="ja-JP" sz="2400" dirty="0" smtClean="0"/>
          </a:p>
          <a:p>
            <a:pPr lvl="2"/>
            <a:r>
              <a:rPr lang="ja-JP" altLang="en-US" sz="1800" dirty="0" smtClean="0"/>
              <a:t>深くなりすぎる確率は激減するが、それでも０ではない。</a:t>
            </a:r>
            <a:endParaRPr lang="en-US" altLang="ja-JP" sz="1800" dirty="0" smtClean="0"/>
          </a:p>
          <a:p>
            <a:pPr lvl="2"/>
            <a:r>
              <a:rPr lang="en-US" altLang="ja-JP" sz="1800" dirty="0" smtClean="0"/>
              <a:t>Unbiased</a:t>
            </a:r>
            <a:r>
              <a:rPr lang="ja-JP" altLang="en-US" sz="1800" dirty="0" smtClean="0"/>
              <a:t>なレンダラにこだわる限り、０にすることはできない。</a:t>
            </a:r>
            <a:endParaRPr lang="en-US" altLang="ja-JP" sz="1800" dirty="0"/>
          </a:p>
          <a:p>
            <a:pPr lvl="2"/>
            <a:r>
              <a:rPr lang="en-US" altLang="ja-JP" sz="1800" dirty="0" err="1"/>
              <a:t>e</a:t>
            </a:r>
            <a:r>
              <a:rPr lang="en-US" altLang="ja-JP" sz="1800" dirty="0" err="1" smtClean="0"/>
              <a:t>dupt</a:t>
            </a:r>
            <a:r>
              <a:rPr lang="ja-JP" altLang="en-US" sz="1800" dirty="0" smtClean="0"/>
              <a:t>はこの方法。</a:t>
            </a:r>
            <a:endParaRPr lang="en-US" altLang="ja-JP" sz="1800" dirty="0" smtClean="0"/>
          </a:p>
          <a:p>
            <a:pPr lvl="1"/>
            <a:r>
              <a:rPr lang="ja-JP" altLang="en-US" sz="2400" dirty="0" smtClean="0"/>
              <a:t>非再帰パストレーシングにする。</a:t>
            </a:r>
            <a:endParaRPr lang="en-US" altLang="ja-JP" sz="2400" dirty="0" smtClean="0"/>
          </a:p>
          <a:p>
            <a:pPr lvl="2"/>
            <a:r>
              <a:rPr lang="ja-JP" altLang="en-US" sz="1800" dirty="0" smtClean="0"/>
              <a:t>うまく工夫すると非再帰版に書き直すことが出来る。</a:t>
            </a:r>
            <a:endParaRPr lang="en-US" altLang="ja-JP" sz="1800" dirty="0" smtClean="0"/>
          </a:p>
          <a:p>
            <a:pPr lvl="1"/>
            <a:r>
              <a:rPr lang="en-US" altLang="ja-JP" sz="2400" dirty="0" smtClean="0"/>
              <a:t>Unbiased</a:t>
            </a:r>
            <a:r>
              <a:rPr lang="ja-JP" altLang="en-US" sz="2400" dirty="0" smtClean="0"/>
              <a:t>なレンダラを諦める</a:t>
            </a:r>
            <a:endParaRPr lang="en-US" altLang="ja-JP" sz="2400" dirty="0" smtClean="0"/>
          </a:p>
          <a:p>
            <a:pPr lvl="2"/>
            <a:r>
              <a:rPr lang="ja-JP" altLang="en-US" sz="1800" dirty="0" smtClean="0"/>
              <a:t>再帰の回数に制限を設ければスタックオーバーフローを防ぐことができる（が、</a:t>
            </a:r>
            <a:r>
              <a:rPr lang="en-US" altLang="ja-JP" sz="1800" dirty="0" smtClean="0"/>
              <a:t>Bias</a:t>
            </a:r>
            <a:r>
              <a:rPr lang="ja-JP" altLang="en-US" sz="1800" dirty="0" smtClean="0"/>
              <a:t>が入る）</a:t>
            </a:r>
            <a:endParaRPr lang="en-US" altLang="ja-JP" sz="1800" dirty="0" smtClean="0"/>
          </a:p>
        </p:txBody>
      </p:sp>
    </p:spTree>
    <p:extLst>
      <p:ext uri="{BB962C8B-B14F-4D97-AF65-F5344CB8AC3E}">
        <p14:creationId xmlns:p14="http://schemas.microsoft.com/office/powerpoint/2010/main" val="6417438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5</a:t>
            </a:r>
            <a:r>
              <a:rPr kumimoji="1" lang="en-US" altLang="ja-JP" dirty="0" smtClean="0"/>
              <a:t>.</a:t>
            </a:r>
            <a:r>
              <a:rPr kumimoji="1" lang="en-US" altLang="ja-JP" cap="none" dirty="0" smtClean="0"/>
              <a:t>edupt</a:t>
            </a:r>
            <a:r>
              <a:rPr lang="ja-JP" altLang="en-US" dirty="0" smtClean="0"/>
              <a:t>コード解説</a:t>
            </a:r>
            <a:r>
              <a:rPr lang="en-US" altLang="ja-JP" dirty="0" smtClean="0"/>
              <a:t/>
            </a:r>
            <a:br>
              <a:rPr lang="en-US" altLang="ja-JP" dirty="0" smtClean="0"/>
            </a:br>
            <a:r>
              <a:rPr lang="ja-JP" altLang="en-US" dirty="0" smtClean="0"/>
              <a:t>（レンダリング編）</a:t>
            </a:r>
            <a:endParaRPr kumimoji="1" lang="ja-JP" altLang="en-US" dirty="0"/>
          </a:p>
        </p:txBody>
      </p:sp>
    </p:spTree>
    <p:extLst>
      <p:ext uri="{BB962C8B-B14F-4D97-AF65-F5344CB8AC3E}">
        <p14:creationId xmlns:p14="http://schemas.microsoft.com/office/powerpoint/2010/main" val="92791506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a:t>5.edupt</a:t>
            </a:r>
            <a:r>
              <a:rPr lang="ja-JP" altLang="en-US" sz="3200" dirty="0"/>
              <a:t>コード</a:t>
            </a:r>
            <a:r>
              <a:rPr lang="ja-JP" altLang="en-US" sz="3200" dirty="0" smtClean="0"/>
              <a:t>解説（</a:t>
            </a:r>
            <a:r>
              <a:rPr lang="ja-JP" altLang="en-US" sz="3200" dirty="0"/>
              <a:t>レンダリング編）</a:t>
            </a:r>
            <a:endParaRPr kumimoji="1" lang="ja-JP" altLang="en-US" sz="3200" dirty="0"/>
          </a:p>
        </p:txBody>
      </p:sp>
      <p:sp>
        <p:nvSpPr>
          <p:cNvPr id="3" name="コンテンツ プレースホルダー 2"/>
          <p:cNvSpPr>
            <a:spLocks noGrp="1"/>
          </p:cNvSpPr>
          <p:nvPr>
            <p:ph idx="1"/>
          </p:nvPr>
        </p:nvSpPr>
        <p:spPr>
          <a:xfrm>
            <a:off x="251520" y="2420888"/>
            <a:ext cx="8435280" cy="2088232"/>
          </a:xfrm>
        </p:spPr>
        <p:txBody>
          <a:bodyPr>
            <a:normAutofit/>
          </a:bodyPr>
          <a:lstStyle/>
          <a:p>
            <a:pPr>
              <a:buFont typeface="Wingdings" pitchFamily="2" charset="2"/>
              <a:buChar char="l"/>
            </a:pPr>
            <a:r>
              <a:rPr lang="ja-JP" altLang="en-US" sz="2800" b="1" dirty="0" smtClean="0"/>
              <a:t>まえおき</a:t>
            </a:r>
            <a:endParaRPr lang="en-US" altLang="ja-JP" sz="2800" b="1" dirty="0" smtClean="0"/>
          </a:p>
          <a:p>
            <a:pPr marL="457200" lvl="1" indent="0">
              <a:buNone/>
            </a:pPr>
            <a:r>
              <a:rPr lang="en-US" altLang="ja-JP" sz="2400" dirty="0" err="1"/>
              <a:t>e</a:t>
            </a:r>
            <a:r>
              <a:rPr lang="en-US" altLang="ja-JP" sz="2400" dirty="0" err="1" smtClean="0"/>
              <a:t>dupt</a:t>
            </a:r>
            <a:r>
              <a:rPr lang="ja-JP" altLang="en-US" sz="2400" dirty="0" smtClean="0"/>
              <a:t>におけるメインのレンダリング部分の解説。パストレーシングをベースに、光のシーン内での挙動をシミュレーション。</a:t>
            </a:r>
            <a:endParaRPr lang="en-US" altLang="ja-JP" sz="2400" dirty="0" smtClean="0"/>
          </a:p>
        </p:txBody>
      </p:sp>
    </p:spTree>
    <p:extLst>
      <p:ext uri="{BB962C8B-B14F-4D97-AF65-F5344CB8AC3E}">
        <p14:creationId xmlns:p14="http://schemas.microsoft.com/office/powerpoint/2010/main" val="94682198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e</a:t>
            </a:r>
            <a:r>
              <a:rPr kumimoji="1" lang="en-US" altLang="ja-JP" dirty="0" err="1" smtClean="0"/>
              <a:t>dupt</a:t>
            </a:r>
            <a:r>
              <a:rPr kumimoji="1" lang="ja-JP" altLang="en-US" dirty="0" smtClean="0"/>
              <a:t>ファイル</a:t>
            </a:r>
            <a:r>
              <a:rPr lang="ja-JP" altLang="en-US" dirty="0"/>
              <a:t>概要</a:t>
            </a:r>
            <a:endParaRPr kumimoji="1" lang="ja-JP" altLang="en-US" dirty="0"/>
          </a:p>
        </p:txBody>
      </p:sp>
      <p:sp>
        <p:nvSpPr>
          <p:cNvPr id="3" name="コンテンツ プレースホルダー 2"/>
          <p:cNvSpPr>
            <a:spLocks noGrp="1"/>
          </p:cNvSpPr>
          <p:nvPr>
            <p:ph idx="1"/>
          </p:nvPr>
        </p:nvSpPr>
        <p:spPr>
          <a:xfrm>
            <a:off x="107504" y="1124744"/>
            <a:ext cx="8928992" cy="5616624"/>
          </a:xfrm>
        </p:spPr>
        <p:txBody>
          <a:bodyPr>
            <a:normAutofit fontScale="47500" lnSpcReduction="20000"/>
          </a:bodyPr>
          <a:lstStyle/>
          <a:p>
            <a:r>
              <a:rPr kumimoji="1" lang="en-US" altLang="ja-JP" b="1" dirty="0" smtClean="0"/>
              <a:t>main.cpp</a:t>
            </a:r>
          </a:p>
          <a:p>
            <a:pPr marL="457200" lvl="1" indent="0">
              <a:buNone/>
            </a:pPr>
            <a:r>
              <a:rPr lang="en-US" altLang="ja-JP" dirty="0" err="1"/>
              <a:t>e</a:t>
            </a:r>
            <a:r>
              <a:rPr lang="en-US" altLang="ja-JP" dirty="0" err="1" smtClean="0"/>
              <a:t>dupt</a:t>
            </a:r>
            <a:r>
              <a:rPr lang="en-US" altLang="ja-JP" dirty="0" smtClean="0"/>
              <a:t>::render()</a:t>
            </a:r>
            <a:r>
              <a:rPr lang="ja-JP" altLang="en-US" dirty="0" smtClean="0"/>
              <a:t>を呼び出すだけ。</a:t>
            </a:r>
            <a:endParaRPr lang="en-US" altLang="ja-JP" dirty="0" smtClean="0"/>
          </a:p>
          <a:p>
            <a:r>
              <a:rPr lang="en-US" altLang="ja-JP" b="1" dirty="0" err="1" smtClean="0">
                <a:solidFill>
                  <a:schemeClr val="bg1">
                    <a:lumMod val="85000"/>
                  </a:schemeClr>
                </a:solidFill>
              </a:rPr>
              <a:t>constant.h</a:t>
            </a:r>
            <a:endParaRPr lang="en-US" altLang="ja-JP" b="1" dirty="0" smtClean="0">
              <a:solidFill>
                <a:schemeClr val="bg1">
                  <a:lumMod val="85000"/>
                </a:schemeClr>
              </a:solidFill>
            </a:endParaRPr>
          </a:p>
          <a:p>
            <a:pPr marL="457200" lvl="1" indent="0">
              <a:buNone/>
            </a:pPr>
            <a:r>
              <a:rPr lang="ja-JP" altLang="en-US" dirty="0">
                <a:solidFill>
                  <a:schemeClr val="bg1">
                    <a:lumMod val="85000"/>
                  </a:schemeClr>
                </a:solidFill>
              </a:rPr>
              <a:t>各種</a:t>
            </a:r>
            <a:r>
              <a:rPr lang="ja-JP" altLang="en-US" dirty="0" smtClean="0">
                <a:solidFill>
                  <a:schemeClr val="bg1">
                    <a:lumMod val="85000"/>
                  </a:schemeClr>
                </a:solidFill>
              </a:rPr>
              <a:t>定数。</a:t>
            </a:r>
            <a:endParaRPr lang="en-US" altLang="ja-JP" dirty="0" smtClean="0">
              <a:solidFill>
                <a:schemeClr val="bg1">
                  <a:lumMod val="85000"/>
                </a:schemeClr>
              </a:solidFill>
            </a:endParaRPr>
          </a:p>
          <a:p>
            <a:r>
              <a:rPr lang="en-US" altLang="ja-JP" b="1" dirty="0" err="1">
                <a:solidFill>
                  <a:schemeClr val="bg1">
                    <a:lumMod val="85000"/>
                  </a:schemeClr>
                </a:solidFill>
              </a:rPr>
              <a:t>i</a:t>
            </a:r>
            <a:r>
              <a:rPr lang="en-US" altLang="ja-JP" b="1" dirty="0" err="1" smtClean="0">
                <a:solidFill>
                  <a:schemeClr val="bg1">
                    <a:lumMod val="85000"/>
                  </a:schemeClr>
                </a:solidFill>
              </a:rPr>
              <a:t>ntersection.h</a:t>
            </a:r>
            <a:endParaRPr lang="en-US" altLang="ja-JP" b="1" dirty="0" smtClean="0">
              <a:solidFill>
                <a:schemeClr val="bg1">
                  <a:lumMod val="85000"/>
                </a:schemeClr>
              </a:solidFill>
            </a:endParaRPr>
          </a:p>
          <a:p>
            <a:pPr marL="457200" lvl="1" indent="0">
              <a:buNone/>
            </a:pPr>
            <a:r>
              <a:rPr kumimoji="1" lang="ja-JP" altLang="en-US" dirty="0">
                <a:solidFill>
                  <a:schemeClr val="bg1">
                    <a:lumMod val="85000"/>
                  </a:schemeClr>
                </a:solidFill>
              </a:rPr>
              <a:t>交差</a:t>
            </a:r>
            <a:r>
              <a:rPr kumimoji="1" lang="ja-JP" altLang="en-US" dirty="0" smtClean="0">
                <a:solidFill>
                  <a:schemeClr val="bg1">
                    <a:lumMod val="85000"/>
                  </a:schemeClr>
                </a:solidFill>
              </a:rPr>
              <a:t>判定の結果を格納する</a:t>
            </a:r>
            <a:r>
              <a:rPr lang="ja-JP" altLang="en-US" dirty="0">
                <a:solidFill>
                  <a:schemeClr val="bg1">
                    <a:lumMod val="85000"/>
                  </a:schemeClr>
                </a:solidFill>
              </a:rPr>
              <a:t>構造体</a:t>
            </a:r>
            <a:r>
              <a:rPr kumimoji="1" lang="en-US" altLang="ja-JP" dirty="0" smtClean="0">
                <a:solidFill>
                  <a:schemeClr val="bg1">
                    <a:lumMod val="85000"/>
                  </a:schemeClr>
                </a:solidFill>
              </a:rPr>
              <a:t>Intersection</a:t>
            </a:r>
            <a:r>
              <a:rPr kumimoji="1" lang="ja-JP" altLang="en-US" dirty="0" smtClean="0">
                <a:solidFill>
                  <a:schemeClr val="bg1">
                    <a:lumMod val="85000"/>
                  </a:schemeClr>
                </a:solidFill>
              </a:rPr>
              <a:t>と</a:t>
            </a:r>
            <a:r>
              <a:rPr lang="en-US" altLang="ja-JP" dirty="0" err="1" smtClean="0">
                <a:solidFill>
                  <a:schemeClr val="bg1">
                    <a:lumMod val="85000"/>
                  </a:schemeClr>
                </a:solidFill>
              </a:rPr>
              <a:t>Hitpoint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solidFill>
                  <a:schemeClr val="bg1">
                    <a:lumMod val="85000"/>
                  </a:schemeClr>
                </a:solidFill>
              </a:rPr>
              <a:t>m</a:t>
            </a:r>
            <a:r>
              <a:rPr kumimoji="1" lang="en-US" altLang="ja-JP" b="1" dirty="0" err="1" smtClean="0">
                <a:solidFill>
                  <a:schemeClr val="bg1">
                    <a:lumMod val="85000"/>
                  </a:schemeClr>
                </a:solidFill>
              </a:rPr>
              <a:t>aterial.h</a:t>
            </a:r>
            <a:endParaRPr kumimoji="1" lang="en-US" altLang="ja-JP" b="1" dirty="0" smtClean="0">
              <a:solidFill>
                <a:schemeClr val="bg1">
                  <a:lumMod val="85000"/>
                </a:schemeClr>
              </a:solidFill>
            </a:endParaRPr>
          </a:p>
          <a:p>
            <a:pPr marL="457200" lvl="1" indent="0">
              <a:buNone/>
            </a:pPr>
            <a:r>
              <a:rPr lang="en-US" altLang="ja-JP" dirty="0" smtClean="0">
                <a:solidFill>
                  <a:schemeClr val="bg1">
                    <a:lumMod val="85000"/>
                  </a:schemeClr>
                </a:solidFill>
              </a:rPr>
              <a:t>Color</a:t>
            </a:r>
            <a:r>
              <a:rPr lang="ja-JP" altLang="en-US" dirty="0" smtClean="0">
                <a:solidFill>
                  <a:schemeClr val="bg1">
                    <a:lumMod val="85000"/>
                  </a:schemeClr>
                </a:solidFill>
              </a:rPr>
              <a:t>型と物体材質について記述する</a:t>
            </a:r>
            <a:r>
              <a:rPr lang="en-US" altLang="ja-JP" dirty="0" err="1" smtClean="0">
                <a:solidFill>
                  <a:schemeClr val="bg1">
                    <a:lumMod val="85000"/>
                  </a:schemeClr>
                </a:solidFill>
              </a:rPr>
              <a:t>ReflectionType</a:t>
            </a:r>
            <a:r>
              <a:rPr lang="ja-JP" altLang="en-US" dirty="0" smtClean="0">
                <a:solidFill>
                  <a:schemeClr val="bg1">
                    <a:lumMod val="85000"/>
                  </a:schemeClr>
                </a:solidFill>
              </a:rPr>
              <a:t>と屈折率の設定。</a:t>
            </a:r>
            <a:endParaRPr lang="en-US" altLang="ja-JP" dirty="0" smtClean="0">
              <a:solidFill>
                <a:schemeClr val="bg1">
                  <a:lumMod val="85000"/>
                </a:schemeClr>
              </a:solidFill>
            </a:endParaRPr>
          </a:p>
          <a:p>
            <a:r>
              <a:rPr lang="en-US" altLang="ja-JP" b="1" dirty="0" err="1" smtClean="0">
                <a:solidFill>
                  <a:schemeClr val="bg1">
                    <a:lumMod val="85000"/>
                  </a:schemeClr>
                </a:solidFill>
              </a:rPr>
              <a:t>ppm.h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レンダリング結果を</a:t>
            </a:r>
            <a:r>
              <a:rPr lang="en-US" altLang="ja-JP" dirty="0" smtClean="0">
                <a:solidFill>
                  <a:schemeClr val="bg1">
                    <a:lumMod val="85000"/>
                  </a:schemeClr>
                </a:solidFill>
              </a:rPr>
              <a:t>p</a:t>
            </a:r>
            <a:r>
              <a:rPr kumimoji="1" lang="en-US" altLang="ja-JP" dirty="0" smtClean="0">
                <a:solidFill>
                  <a:schemeClr val="bg1">
                    <a:lumMod val="85000"/>
                  </a:schemeClr>
                </a:solidFill>
              </a:rPr>
              <a:t>pm</a:t>
            </a:r>
            <a:r>
              <a:rPr kumimoji="1" lang="ja-JP" altLang="en-US" dirty="0" smtClean="0">
                <a:solidFill>
                  <a:schemeClr val="bg1">
                    <a:lumMod val="85000"/>
                  </a:schemeClr>
                </a:solidFill>
              </a:rPr>
              <a:t>画像として書き出すための関数</a:t>
            </a:r>
            <a:r>
              <a:rPr lang="en-US" altLang="ja-JP" dirty="0" err="1" smtClean="0">
                <a:solidFill>
                  <a:schemeClr val="bg1">
                    <a:lumMod val="85000"/>
                  </a:schemeClr>
                </a:solidFill>
              </a:rPr>
              <a:t>save_ppm_file</a:t>
            </a:r>
            <a:r>
              <a:rPr lang="en-US" altLang="ja-JP" dirty="0" smtClean="0">
                <a:solidFill>
                  <a:schemeClr val="bg1">
                    <a:lumMod val="85000"/>
                  </a:schemeClr>
                </a:solidFill>
              </a:rPr>
              <a: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t>radiance.h</a:t>
            </a:r>
            <a:endParaRPr lang="en-US" altLang="ja-JP" b="1" dirty="0" smtClean="0"/>
          </a:p>
          <a:p>
            <a:pPr marL="457200" lvl="1" indent="0">
              <a:buNone/>
            </a:pPr>
            <a:r>
              <a:rPr lang="ja-JP" altLang="en-US" dirty="0" smtClean="0"/>
              <a:t>ある方向からの放射輝度を得る関数</a:t>
            </a:r>
            <a:r>
              <a:rPr lang="en-US" altLang="ja-JP" dirty="0" smtClean="0"/>
              <a:t>radiance()</a:t>
            </a:r>
            <a:r>
              <a:rPr lang="ja-JP" altLang="en-US" dirty="0" err="1" smtClean="0"/>
              <a:t>。</a:t>
            </a:r>
            <a:r>
              <a:rPr lang="ja-JP" altLang="en-US" dirty="0" smtClean="0"/>
              <a:t>パストレーシングのメイン処理。</a:t>
            </a:r>
            <a:endParaRPr lang="en-US" altLang="ja-JP" dirty="0" smtClean="0"/>
          </a:p>
          <a:p>
            <a:r>
              <a:rPr lang="en-US" altLang="ja-JP" b="1" dirty="0" err="1">
                <a:solidFill>
                  <a:schemeClr val="bg1">
                    <a:lumMod val="85000"/>
                  </a:schemeClr>
                </a:solidFill>
              </a:rPr>
              <a:t>r</a:t>
            </a:r>
            <a:r>
              <a:rPr lang="en-US" altLang="ja-JP" b="1" dirty="0" err="1" smtClean="0">
                <a:solidFill>
                  <a:schemeClr val="bg1">
                    <a:lumMod val="85000"/>
                  </a:schemeClr>
                </a:solidFill>
              </a:rPr>
              <a:t>andom.h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乱数生成クラス</a:t>
            </a:r>
            <a:r>
              <a:rPr lang="en-US" altLang="ja-JP" dirty="0" err="1" smtClean="0">
                <a:solidFill>
                  <a:schemeClr val="bg1">
                    <a:lumMod val="85000"/>
                  </a:schemeClr>
                </a:solidFill>
              </a:rPr>
              <a:t>XorShift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solidFill>
                  <a:schemeClr val="bg1">
                    <a:lumMod val="85000"/>
                  </a:schemeClr>
                </a:solidFill>
              </a:rPr>
              <a:t>ray.h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一つ一つの光線、レイを表現する構造体</a:t>
            </a:r>
            <a:r>
              <a:rPr lang="en-US" altLang="ja-JP" dirty="0" smtClean="0">
                <a:solidFill>
                  <a:schemeClr val="bg1">
                    <a:lumMod val="85000"/>
                  </a:schemeClr>
                </a:solidFill>
              </a:rPr>
              <a:t>Ray</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a:t>r</a:t>
            </a:r>
            <a:r>
              <a:rPr lang="en-US" altLang="ja-JP" b="1" dirty="0" err="1" smtClean="0"/>
              <a:t>ender.h</a:t>
            </a:r>
            <a:endParaRPr lang="en-US" altLang="ja-JP" b="1" dirty="0" smtClean="0"/>
          </a:p>
          <a:p>
            <a:pPr marL="457200" lvl="1" indent="0">
              <a:buNone/>
            </a:pPr>
            <a:r>
              <a:rPr lang="ja-JP" altLang="en-US" dirty="0" smtClean="0"/>
              <a:t>レンダリング画像サイズやサンプル数を受け取り、</a:t>
            </a:r>
            <a:r>
              <a:rPr lang="en-US" altLang="ja-JP" dirty="0" smtClean="0"/>
              <a:t>radiance()</a:t>
            </a:r>
            <a:r>
              <a:rPr lang="ja-JP" altLang="en-US" dirty="0" smtClean="0"/>
              <a:t>を使って各ピクセルの具体的な値を決定する関数</a:t>
            </a:r>
            <a:r>
              <a:rPr lang="en-US" altLang="ja-JP" dirty="0" smtClean="0"/>
              <a:t>render()</a:t>
            </a:r>
            <a:r>
              <a:rPr lang="ja-JP" altLang="en-US" dirty="0" err="1" smtClean="0"/>
              <a:t>。</a:t>
            </a:r>
            <a:endParaRPr lang="en-US" altLang="ja-JP" dirty="0" smtClean="0"/>
          </a:p>
          <a:p>
            <a:r>
              <a:rPr lang="en-US" altLang="ja-JP" b="1" dirty="0" err="1" smtClean="0">
                <a:solidFill>
                  <a:schemeClr val="bg1">
                    <a:lumMod val="85000"/>
                  </a:schemeClr>
                </a:solidFill>
              </a:rPr>
              <a:t>scene.h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レンダリングするシーンのデータ</a:t>
            </a:r>
            <a:r>
              <a:rPr lang="en-US" altLang="ja-JP" dirty="0" smtClean="0">
                <a:solidFill>
                  <a:schemeClr val="bg1">
                    <a:lumMod val="85000"/>
                  </a:schemeClr>
                </a:solidFill>
              </a:rPr>
              <a:t>spheres[]</a:t>
            </a:r>
            <a:r>
              <a:rPr lang="ja-JP" altLang="en-US" dirty="0" smtClean="0">
                <a:solidFill>
                  <a:schemeClr val="bg1">
                    <a:lumMod val="85000"/>
                  </a:schemeClr>
                </a:solidFill>
              </a:rPr>
              <a:t>とそのシーンに対する交差判定を行う関数</a:t>
            </a:r>
            <a:r>
              <a:rPr lang="en-US" altLang="ja-JP" dirty="0" err="1" smtClean="0">
                <a:solidFill>
                  <a:schemeClr val="bg1">
                    <a:lumMod val="85000"/>
                  </a:schemeClr>
                </a:solidFill>
              </a:rPr>
              <a:t>intersect_scene</a:t>
            </a:r>
            <a:r>
              <a:rPr lang="en-US" altLang="ja-JP" dirty="0" smtClean="0">
                <a:solidFill>
                  <a:schemeClr val="bg1">
                    <a:lumMod val="85000"/>
                  </a:schemeClr>
                </a:solidFill>
              </a:rPr>
              <a: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a:solidFill>
                  <a:schemeClr val="bg1">
                    <a:lumMod val="85000"/>
                  </a:schemeClr>
                </a:solidFill>
              </a:rPr>
              <a:t>s</a:t>
            </a:r>
            <a:r>
              <a:rPr lang="en-US" altLang="ja-JP" b="1" dirty="0" err="1" smtClean="0">
                <a:solidFill>
                  <a:schemeClr val="bg1">
                    <a:lumMod val="85000"/>
                  </a:schemeClr>
                </a:solidFill>
              </a:rPr>
              <a:t>phere.h</a:t>
            </a:r>
            <a:endParaRPr lang="en-US" altLang="ja-JP" b="1" dirty="0" smtClean="0">
              <a:solidFill>
                <a:schemeClr val="bg1">
                  <a:lumMod val="85000"/>
                </a:schemeClr>
              </a:solidFill>
            </a:endParaRPr>
          </a:p>
          <a:p>
            <a:pPr marL="457200" lvl="1" indent="0">
              <a:buNone/>
            </a:pPr>
            <a:r>
              <a:rPr lang="ja-JP" altLang="en-US" dirty="0">
                <a:solidFill>
                  <a:schemeClr val="bg1">
                    <a:lumMod val="85000"/>
                  </a:schemeClr>
                </a:solidFill>
              </a:rPr>
              <a:t>基本的</a:t>
            </a:r>
            <a:r>
              <a:rPr lang="ja-JP" altLang="en-US" dirty="0" smtClean="0">
                <a:solidFill>
                  <a:schemeClr val="bg1">
                    <a:lumMod val="85000"/>
                  </a:schemeClr>
                </a:solidFill>
              </a:rPr>
              <a:t>な形状</a:t>
            </a:r>
            <a:r>
              <a:rPr lang="ja-JP" altLang="en-US" dirty="0">
                <a:solidFill>
                  <a:schemeClr val="bg1">
                    <a:lumMod val="85000"/>
                  </a:schemeClr>
                </a:solidFill>
              </a:rPr>
              <a:t>として</a:t>
            </a:r>
            <a:r>
              <a:rPr lang="ja-JP" altLang="en-US" dirty="0" smtClean="0">
                <a:solidFill>
                  <a:schemeClr val="bg1">
                    <a:lumMod val="85000"/>
                  </a:schemeClr>
                </a:solidFill>
              </a:rPr>
              <a:t>の球を表現する</a:t>
            </a:r>
            <a:r>
              <a:rPr lang="en-US" altLang="ja-JP" dirty="0" smtClean="0">
                <a:solidFill>
                  <a:schemeClr val="bg1">
                    <a:lumMod val="85000"/>
                  </a:schemeClr>
                </a:solidFill>
              </a:rPr>
              <a:t>Sphere</a:t>
            </a:r>
            <a:r>
              <a:rPr lang="ja-JP" altLang="en-US" dirty="0" smtClean="0">
                <a:solidFill>
                  <a:schemeClr val="bg1">
                    <a:lumMod val="85000"/>
                  </a:schemeClr>
                </a:solidFill>
              </a:rPr>
              <a:t>構造体。</a:t>
            </a:r>
            <a:endParaRPr lang="en-US" altLang="ja-JP" dirty="0" smtClean="0">
              <a:solidFill>
                <a:schemeClr val="bg1">
                  <a:lumMod val="85000"/>
                </a:schemeClr>
              </a:solidFill>
            </a:endParaRPr>
          </a:p>
          <a:p>
            <a:r>
              <a:rPr lang="en-US" altLang="ja-JP" b="1" dirty="0" err="1" smtClean="0">
                <a:solidFill>
                  <a:schemeClr val="bg1">
                    <a:lumMod val="85000"/>
                  </a:schemeClr>
                </a:solidFill>
              </a:rPr>
              <a:t>vec.h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ベクトルを表現する構造体</a:t>
            </a:r>
            <a:r>
              <a:rPr lang="en-US" altLang="ja-JP" dirty="0" err="1" smtClean="0">
                <a:solidFill>
                  <a:schemeClr val="bg1">
                    <a:lumMod val="85000"/>
                  </a:schemeClr>
                </a:solidFill>
              </a:rPr>
              <a:t>Vec</a:t>
            </a:r>
            <a:r>
              <a:rPr lang="ja-JP" altLang="en-US" dirty="0" err="1" smtClean="0">
                <a:solidFill>
                  <a:schemeClr val="bg1">
                    <a:lumMod val="85000"/>
                  </a:schemeClr>
                </a:solidFill>
              </a:rPr>
              <a:t>。</a:t>
            </a:r>
            <a:endParaRPr lang="en-US" altLang="ja-JP" dirty="0">
              <a:solidFill>
                <a:schemeClr val="bg1">
                  <a:lumMod val="85000"/>
                </a:schemeClr>
              </a:solidFill>
            </a:endParaRPr>
          </a:p>
        </p:txBody>
      </p:sp>
    </p:spTree>
    <p:extLst>
      <p:ext uri="{BB962C8B-B14F-4D97-AF65-F5344CB8AC3E}">
        <p14:creationId xmlns:p14="http://schemas.microsoft.com/office/powerpoint/2010/main" val="418786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物理モデル</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pPr>
              <a:buFont typeface="Wingdings" pitchFamily="2" charset="2"/>
              <a:buChar char="l"/>
            </a:pPr>
            <a:r>
              <a:rPr lang="ja-JP" altLang="en-US" dirty="0" smtClean="0"/>
              <a:t>現実世界</a:t>
            </a:r>
            <a:r>
              <a:rPr lang="ja-JP" altLang="en-US" dirty="0"/>
              <a:t>に</a:t>
            </a:r>
            <a:r>
              <a:rPr lang="ja-JP" altLang="en-US" dirty="0" smtClean="0"/>
              <a:t>おける各種物理現象を</a:t>
            </a:r>
            <a:r>
              <a:rPr lang="ja-JP" altLang="en-US" b="1" dirty="0" smtClean="0"/>
              <a:t>数式で表現</a:t>
            </a:r>
            <a:r>
              <a:rPr lang="ja-JP" altLang="en-US" dirty="0" smtClean="0"/>
              <a:t>したもの</a:t>
            </a:r>
            <a:endParaRPr lang="en-US" altLang="ja-JP" dirty="0" smtClean="0"/>
          </a:p>
          <a:p>
            <a:pPr lvl="1">
              <a:buFont typeface="Arial" pitchFamily="34" charset="0"/>
              <a:buChar char="•"/>
            </a:pPr>
            <a:r>
              <a:rPr lang="ja-JP" altLang="en-US" dirty="0" smtClean="0"/>
              <a:t>物理モデルによって各種物理現象が</a:t>
            </a:r>
            <a:r>
              <a:rPr lang="ja-JP" altLang="en-US" b="1" dirty="0" smtClean="0"/>
              <a:t>近似的に計算可能</a:t>
            </a:r>
            <a:r>
              <a:rPr lang="ja-JP" altLang="en-US" dirty="0" smtClean="0"/>
              <a:t>になる</a:t>
            </a:r>
            <a:r>
              <a:rPr lang="ja-JP" altLang="en-US" dirty="0"/>
              <a:t>。</a:t>
            </a:r>
            <a:endParaRPr lang="en-US" altLang="ja-JP" dirty="0" smtClean="0"/>
          </a:p>
        </p:txBody>
      </p:sp>
      <p:sp>
        <p:nvSpPr>
          <p:cNvPr id="4" name="円/楕円 3"/>
          <p:cNvSpPr/>
          <p:nvPr/>
        </p:nvSpPr>
        <p:spPr>
          <a:xfrm>
            <a:off x="6789007" y="4113644"/>
            <a:ext cx="432048" cy="432048"/>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弧 6"/>
          <p:cNvSpPr/>
          <p:nvPr/>
        </p:nvSpPr>
        <p:spPr>
          <a:xfrm>
            <a:off x="2514535" y="4040422"/>
            <a:ext cx="2921561" cy="2808312"/>
          </a:xfrm>
          <a:prstGeom prst="arc">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円弧 7"/>
          <p:cNvSpPr/>
          <p:nvPr/>
        </p:nvSpPr>
        <p:spPr>
          <a:xfrm flipH="1">
            <a:off x="5436096" y="4360148"/>
            <a:ext cx="2376263" cy="2168860"/>
          </a:xfrm>
          <a:prstGeom prst="arc">
            <a:avLst/>
          </a:prstGeom>
          <a:ln w="28575">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6" name="直線コネクタ 5"/>
          <p:cNvCxnSpPr/>
          <p:nvPr/>
        </p:nvCxnSpPr>
        <p:spPr>
          <a:xfrm>
            <a:off x="3450639" y="5444578"/>
            <a:ext cx="4752528" cy="0"/>
          </a:xfrm>
          <a:prstGeom prst="line">
            <a:avLst/>
          </a:prstGeom>
          <a:ln w="57150">
            <a:solidFill>
              <a:srgbClr val="00B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562175" y="5710098"/>
            <a:ext cx="3877985" cy="369332"/>
          </a:xfrm>
          <a:prstGeom prst="rect">
            <a:avLst/>
          </a:prstGeom>
          <a:noFill/>
        </p:spPr>
        <p:txBody>
          <a:bodyPr wrap="none" rtlCol="0">
            <a:spAutoFit/>
          </a:bodyPr>
          <a:lstStyle/>
          <a:p>
            <a:r>
              <a:rPr lang="ja-JP" altLang="en-US" dirty="0"/>
              <a:t>ニュートン</a:t>
            </a:r>
            <a:r>
              <a:rPr lang="ja-JP" altLang="en-US" dirty="0" smtClean="0"/>
              <a:t>力学も物理モデルの</a:t>
            </a:r>
            <a:r>
              <a:rPr lang="ja-JP" altLang="en-US" dirty="0"/>
              <a:t>一種</a:t>
            </a:r>
            <a:endParaRPr kumimoji="1" lang="ja-JP" altLang="en-US" dirty="0"/>
          </a:p>
        </p:txBody>
      </p:sp>
      <mc:AlternateContent xmlns:mc="http://schemas.openxmlformats.org/markup-compatibility/2006" xmlns:a14="http://schemas.microsoft.com/office/drawing/2010/main">
        <mc:Choice Requires="a14">
          <p:sp>
            <p:nvSpPr>
              <p:cNvPr id="10" name="テキスト ボックス 9"/>
              <p:cNvSpPr txBox="1"/>
              <p:nvPr/>
            </p:nvSpPr>
            <p:spPr>
              <a:xfrm>
                <a:off x="1290399" y="4241083"/>
                <a:ext cx="2049857" cy="782587"/>
              </a:xfrm>
              <a:prstGeom prst="rect">
                <a:avLst/>
              </a:prstGeom>
              <a:noFill/>
              <a:effectLst>
                <a:outerShdw blurRad="50800" dist="38100" dir="2700000" algn="tl" rotWithShape="0">
                  <a:prstClr val="black">
                    <a:alpha val="40000"/>
                  </a:prstClr>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4000" b="0" i="1" smtClean="0">
                          <a:latin typeface="Cambria Math"/>
                        </a:rPr>
                        <m:t>𝑚</m:t>
                      </m:r>
                      <m:acc>
                        <m:accPr>
                          <m:chr m:val="⃗"/>
                          <m:ctrlPr>
                            <a:rPr kumimoji="1" lang="en-US" altLang="ja-JP" sz="4000" b="0" i="1" smtClean="0">
                              <a:latin typeface="Cambria Math"/>
                            </a:rPr>
                          </m:ctrlPr>
                        </m:accPr>
                        <m:e>
                          <m:r>
                            <a:rPr kumimoji="1" lang="en-US" altLang="ja-JP" sz="4000" b="0" i="1" smtClean="0">
                              <a:latin typeface="Cambria Math"/>
                            </a:rPr>
                            <m:t>𝑎</m:t>
                          </m:r>
                        </m:e>
                      </m:acc>
                      <m:r>
                        <a:rPr kumimoji="1" lang="en-US" altLang="ja-JP" sz="4000" b="0" i="1" smtClean="0">
                          <a:latin typeface="Cambria Math"/>
                        </a:rPr>
                        <m:t>=</m:t>
                      </m:r>
                      <m:acc>
                        <m:accPr>
                          <m:chr m:val="⃗"/>
                          <m:ctrlPr>
                            <a:rPr kumimoji="1" lang="en-US" altLang="ja-JP" sz="4000" b="0" i="1" smtClean="0">
                              <a:latin typeface="Cambria Math"/>
                            </a:rPr>
                          </m:ctrlPr>
                        </m:accPr>
                        <m:e>
                          <m:r>
                            <a:rPr kumimoji="1" lang="en-US" altLang="ja-JP" sz="4000" b="0" i="1" smtClean="0">
                              <a:latin typeface="Cambria Math"/>
                            </a:rPr>
                            <m:t>𝐹</m:t>
                          </m:r>
                        </m:e>
                      </m:acc>
                    </m:oMath>
                  </m:oMathPara>
                </a14:m>
                <a:endParaRPr kumimoji="1" lang="ja-JP" altLang="en-US" sz="40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290399" y="4241083"/>
                <a:ext cx="2049857" cy="782587"/>
              </a:xfrm>
              <a:prstGeom prst="rect">
                <a:avLst/>
              </a:prstGeom>
              <a:blipFill rotWithShape="1">
                <a:blip r:embed="rId2"/>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spTree>
    <p:extLst>
      <p:ext uri="{BB962C8B-B14F-4D97-AF65-F5344CB8AC3E}">
        <p14:creationId xmlns:p14="http://schemas.microsoft.com/office/powerpoint/2010/main" val="223710687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m</a:t>
            </a:r>
            <a:r>
              <a:rPr lang="en-US" altLang="ja-JP" dirty="0" smtClean="0"/>
              <a:t>ain.cpp</a:t>
            </a:r>
            <a:endParaRPr kumimoji="1" lang="ja-JP" altLang="en-US" dirty="0"/>
          </a:p>
        </p:txBody>
      </p:sp>
      <p:sp>
        <p:nvSpPr>
          <p:cNvPr id="3" name="コンテンツ プレースホルダー 2"/>
          <p:cNvSpPr>
            <a:spLocks noGrp="1"/>
          </p:cNvSpPr>
          <p:nvPr>
            <p:ph idx="1"/>
          </p:nvPr>
        </p:nvSpPr>
        <p:spPr/>
        <p:txBody>
          <a:bodyPr/>
          <a:lstStyle/>
          <a:p>
            <a:r>
              <a:rPr lang="en-US" altLang="ja-JP" b="1" dirty="0" err="1"/>
              <a:t>e</a:t>
            </a:r>
            <a:r>
              <a:rPr lang="en-US" altLang="ja-JP" b="1" dirty="0" err="1" smtClean="0"/>
              <a:t>dupt</a:t>
            </a:r>
            <a:r>
              <a:rPr lang="en-US" altLang="ja-JP" b="1" dirty="0" smtClean="0"/>
              <a:t>::render()</a:t>
            </a:r>
            <a:r>
              <a:rPr lang="ja-JP" altLang="en-US" b="1" dirty="0" smtClean="0"/>
              <a:t>を呼んでいるだけ</a:t>
            </a:r>
            <a:endParaRPr lang="en-US" altLang="ja-JP" b="1" dirty="0" smtClean="0"/>
          </a:p>
          <a:p>
            <a:pPr lvl="1"/>
            <a:r>
              <a:rPr kumimoji="1" lang="ja-JP" altLang="en-US" dirty="0" smtClean="0"/>
              <a:t>レンダリング解像度</a:t>
            </a:r>
            <a:endParaRPr lang="en-US" altLang="ja-JP" dirty="0" smtClean="0"/>
          </a:p>
          <a:p>
            <a:pPr lvl="1"/>
            <a:r>
              <a:rPr kumimoji="1" lang="ja-JP" altLang="en-US" dirty="0" smtClean="0"/>
              <a:t>スーパーサンプリング解像度</a:t>
            </a:r>
            <a:endParaRPr kumimoji="1" lang="en-US" altLang="ja-JP" dirty="0" smtClean="0"/>
          </a:p>
          <a:p>
            <a:pPr lvl="1"/>
            <a:r>
              <a:rPr kumimoji="1" lang="ja-JP" altLang="en-US" dirty="0" smtClean="0"/>
              <a:t>サブピクセルあたりのサンプリング回数</a:t>
            </a:r>
            <a:endParaRPr kumimoji="1" lang="en-US" altLang="ja-JP" dirty="0" smtClean="0"/>
          </a:p>
          <a:p>
            <a:pPr lvl="2"/>
            <a:r>
              <a:rPr lang="ja-JP" altLang="en-US" dirty="0" smtClean="0"/>
              <a:t>を指定する</a:t>
            </a:r>
            <a:endParaRPr kumimoji="1" lang="en-US" altLang="ja-JP" dirty="0" smtClean="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0249" y="4509120"/>
            <a:ext cx="5642521" cy="152969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3222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r</a:t>
            </a:r>
            <a:r>
              <a:rPr lang="en-US" altLang="ja-JP" dirty="0" err="1" smtClean="0"/>
              <a:t>ender.h</a:t>
            </a:r>
            <a:endParaRPr kumimoji="1" lang="ja-JP" alt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632" y="1052736"/>
            <a:ext cx="4141343" cy="57129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5535753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5.1 </a:t>
            </a:r>
            <a:r>
              <a:rPr kumimoji="1" lang="ja-JP" altLang="en-US" dirty="0" smtClean="0"/>
              <a:t>カメラ設定</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カメラの設定</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カメラ姿勢の設定</a:t>
            </a:r>
            <a:endParaRPr kumimoji="1" lang="ja-JP" altLang="en-US" b="1" dirty="0"/>
          </a:p>
        </p:txBody>
      </p:sp>
      <p:cxnSp>
        <p:nvCxnSpPr>
          <p:cNvPr id="7" name="直線矢印コネクタ 6"/>
          <p:cNvCxnSpPr/>
          <p:nvPr/>
        </p:nvCxnSpPr>
        <p:spPr>
          <a:xfrm flipV="1">
            <a:off x="3515128" y="2804191"/>
            <a:ext cx="15498" cy="1176868"/>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491880" y="3981058"/>
            <a:ext cx="1512168" cy="168022"/>
          </a:xfrm>
          <a:prstGeom prst="straightConnector1">
            <a:avLst/>
          </a:prstGeom>
          <a:ln w="38100">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3431618" y="3897547"/>
            <a:ext cx="151521" cy="1515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93917" y="3679736"/>
            <a:ext cx="1223412" cy="369332"/>
          </a:xfrm>
          <a:prstGeom prst="rect">
            <a:avLst/>
          </a:prstGeom>
          <a:noFill/>
        </p:spPr>
        <p:txBody>
          <a:bodyPr wrap="none" rtlCol="0">
            <a:spAutoFit/>
          </a:bodyPr>
          <a:lstStyle/>
          <a:p>
            <a:r>
              <a:rPr lang="en-US" altLang="ja-JP" dirty="0" err="1" smtClean="0"/>
              <a:t>camera_dir</a:t>
            </a:r>
            <a:endParaRPr kumimoji="1" lang="ja-JP" altLang="en-US" dirty="0"/>
          </a:p>
        </p:txBody>
      </p:sp>
      <p:sp>
        <p:nvSpPr>
          <p:cNvPr id="20" name="テキスト ボックス 19"/>
          <p:cNvSpPr txBox="1"/>
          <p:nvPr/>
        </p:nvSpPr>
        <p:spPr>
          <a:xfrm>
            <a:off x="2942188" y="2476395"/>
            <a:ext cx="1197764" cy="369332"/>
          </a:xfrm>
          <a:prstGeom prst="rect">
            <a:avLst/>
          </a:prstGeom>
          <a:noFill/>
        </p:spPr>
        <p:txBody>
          <a:bodyPr wrap="none" rtlCol="0">
            <a:spAutoFit/>
          </a:bodyPr>
          <a:lstStyle/>
          <a:p>
            <a:r>
              <a:rPr lang="en-US" altLang="ja-JP" dirty="0" err="1"/>
              <a:t>c</a:t>
            </a:r>
            <a:r>
              <a:rPr lang="en-US" altLang="ja-JP" dirty="0" err="1" smtClean="0"/>
              <a:t>amera_up</a:t>
            </a:r>
            <a:endParaRPr kumimoji="1" lang="ja-JP" altLang="en-US" dirty="0"/>
          </a:p>
        </p:txBody>
      </p:sp>
      <p:sp>
        <p:nvSpPr>
          <p:cNvPr id="21" name="テキスト ボックス 20"/>
          <p:cNvSpPr txBox="1"/>
          <p:nvPr/>
        </p:nvSpPr>
        <p:spPr>
          <a:xfrm>
            <a:off x="2727776" y="4149080"/>
            <a:ext cx="1710725" cy="369332"/>
          </a:xfrm>
          <a:prstGeom prst="rect">
            <a:avLst/>
          </a:prstGeom>
          <a:noFill/>
        </p:spPr>
        <p:txBody>
          <a:bodyPr wrap="none" rtlCol="0">
            <a:spAutoFit/>
          </a:bodyPr>
          <a:lstStyle/>
          <a:p>
            <a:r>
              <a:rPr lang="en-US" altLang="ja-JP" dirty="0" err="1"/>
              <a:t>c</a:t>
            </a:r>
            <a:r>
              <a:rPr lang="en-US" altLang="ja-JP" dirty="0" err="1" smtClean="0"/>
              <a:t>amera_position</a:t>
            </a:r>
            <a:endParaRPr kumimoji="1" lang="ja-JP" altLang="en-US"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4941168"/>
            <a:ext cx="4810051" cy="176327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正方形/長方形 5"/>
          <p:cNvSpPr/>
          <p:nvPr/>
        </p:nvSpPr>
        <p:spPr>
          <a:xfrm>
            <a:off x="4326379" y="5062285"/>
            <a:ext cx="3293041" cy="4821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311061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267632" y="2716170"/>
            <a:ext cx="2736304" cy="1728192"/>
          </a:xfrm>
          <a:prstGeom prst="rect">
            <a:avLst/>
          </a:prstGeom>
          <a:pattFill prst="lgGrid">
            <a:fgClr>
              <a:schemeClr val="tx1"/>
            </a:fgClr>
            <a:bgClr>
              <a:schemeClr val="bg1"/>
            </a:bgClr>
          </a:pattFill>
          <a:ln>
            <a:solidFill>
              <a:schemeClr val="tx1"/>
            </a:solidFill>
          </a:ln>
          <a:effectLst>
            <a:outerShdw blurRad="50800" dist="38100" dir="2700000" algn="tl" rotWithShape="0">
              <a:prstClr val="black">
                <a:alpha val="4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91367" y="3371922"/>
            <a:ext cx="3600401" cy="252535"/>
          </a:xfrm>
          <a:prstGeom prst="straightConnector1">
            <a:avLst/>
          </a:prstGeom>
          <a:ln w="38100">
            <a:solidFill>
              <a:srgbClr val="00B0F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lang="ja-JP" altLang="en-US" dirty="0" smtClean="0"/>
              <a:t>カメラの設定</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スクリーンの設定</a:t>
            </a:r>
            <a:endParaRPr kumimoji="1" lang="ja-JP" altLang="en-US" b="1" dirty="0"/>
          </a:p>
        </p:txBody>
      </p:sp>
      <p:sp>
        <p:nvSpPr>
          <p:cNvPr id="12" name="円/楕円 11"/>
          <p:cNvSpPr/>
          <p:nvPr/>
        </p:nvSpPr>
        <p:spPr>
          <a:xfrm>
            <a:off x="1815607" y="3288412"/>
            <a:ext cx="151521" cy="1515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111765" y="3447683"/>
            <a:ext cx="1710725" cy="369332"/>
          </a:xfrm>
          <a:prstGeom prst="rect">
            <a:avLst/>
          </a:prstGeom>
          <a:noFill/>
        </p:spPr>
        <p:txBody>
          <a:bodyPr wrap="none" rtlCol="0">
            <a:spAutoFit/>
          </a:bodyPr>
          <a:lstStyle/>
          <a:p>
            <a:r>
              <a:rPr lang="en-US" altLang="ja-JP" dirty="0" err="1"/>
              <a:t>c</a:t>
            </a:r>
            <a:r>
              <a:rPr lang="en-US" altLang="ja-JP" dirty="0" err="1" smtClean="0"/>
              <a:t>amera_position</a:t>
            </a:r>
            <a:endParaRPr kumimoji="1" lang="ja-JP" altLang="en-US" dirty="0"/>
          </a:p>
        </p:txBody>
      </p:sp>
      <p:sp>
        <p:nvSpPr>
          <p:cNvPr id="9" name="テキスト ボックス 8"/>
          <p:cNvSpPr txBox="1"/>
          <p:nvPr/>
        </p:nvSpPr>
        <p:spPr>
          <a:xfrm>
            <a:off x="2755464" y="3103746"/>
            <a:ext cx="1223412" cy="369332"/>
          </a:xfrm>
          <a:prstGeom prst="rect">
            <a:avLst/>
          </a:prstGeom>
          <a:noFill/>
        </p:spPr>
        <p:txBody>
          <a:bodyPr wrap="none" rtlCol="0">
            <a:spAutoFit/>
          </a:bodyPr>
          <a:lstStyle/>
          <a:p>
            <a:r>
              <a:rPr lang="en-US" altLang="ja-JP" dirty="0" err="1"/>
              <a:t>s</a:t>
            </a:r>
            <a:r>
              <a:rPr lang="en-US" altLang="ja-JP" dirty="0" err="1" smtClean="0"/>
              <a:t>creen_dist</a:t>
            </a:r>
            <a:endParaRPr kumimoji="1" lang="ja-JP" altLang="en-US" dirty="0"/>
          </a:p>
        </p:txBody>
      </p:sp>
      <p:cxnSp>
        <p:nvCxnSpPr>
          <p:cNvPr id="14" name="直線矢印コネクタ 13"/>
          <p:cNvCxnSpPr/>
          <p:nvPr/>
        </p:nvCxnSpPr>
        <p:spPr>
          <a:xfrm>
            <a:off x="4627672" y="2502188"/>
            <a:ext cx="2353116" cy="13955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4980927" y="2132856"/>
            <a:ext cx="1646605" cy="369332"/>
          </a:xfrm>
          <a:prstGeom prst="rect">
            <a:avLst/>
          </a:prstGeom>
          <a:noFill/>
        </p:spPr>
        <p:txBody>
          <a:bodyPr wrap="none" rtlCol="0">
            <a:spAutoFit/>
          </a:bodyPr>
          <a:lstStyle/>
          <a:p>
            <a:r>
              <a:rPr lang="en-US" altLang="ja-JP" dirty="0" smtClean="0"/>
              <a:t>2*</a:t>
            </a:r>
            <a:r>
              <a:rPr lang="en-US" altLang="ja-JP" dirty="0" err="1" smtClean="0"/>
              <a:t>screen_width</a:t>
            </a:r>
            <a:endParaRPr kumimoji="1" lang="ja-JP" altLang="en-US" dirty="0"/>
          </a:p>
        </p:txBody>
      </p:sp>
      <p:sp>
        <p:nvSpPr>
          <p:cNvPr id="22" name="テキスト ボックス 21"/>
          <p:cNvSpPr txBox="1"/>
          <p:nvPr/>
        </p:nvSpPr>
        <p:spPr>
          <a:xfrm>
            <a:off x="7133188" y="3583282"/>
            <a:ext cx="1697901" cy="369332"/>
          </a:xfrm>
          <a:prstGeom prst="rect">
            <a:avLst/>
          </a:prstGeom>
          <a:noFill/>
        </p:spPr>
        <p:txBody>
          <a:bodyPr wrap="none" rtlCol="0">
            <a:spAutoFit/>
          </a:bodyPr>
          <a:lstStyle/>
          <a:p>
            <a:r>
              <a:rPr lang="en-US" altLang="ja-JP" dirty="0" smtClean="0"/>
              <a:t>2*</a:t>
            </a:r>
            <a:r>
              <a:rPr lang="en-US" altLang="ja-JP" dirty="0" err="1" smtClean="0"/>
              <a:t>screen_height</a:t>
            </a:r>
            <a:endParaRPr kumimoji="1" lang="ja-JP" altLang="en-US" dirty="0"/>
          </a:p>
        </p:txBody>
      </p:sp>
      <p:cxnSp>
        <p:nvCxnSpPr>
          <p:cNvPr id="23" name="直線矢印コネクタ 22"/>
          <p:cNvCxnSpPr/>
          <p:nvPr/>
        </p:nvCxnSpPr>
        <p:spPr>
          <a:xfrm flipV="1">
            <a:off x="6996286" y="2794138"/>
            <a:ext cx="136902" cy="1947621"/>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941168"/>
            <a:ext cx="4810051" cy="176327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正方形/長方形 15"/>
          <p:cNvSpPr/>
          <p:nvPr/>
        </p:nvSpPr>
        <p:spPr>
          <a:xfrm>
            <a:off x="4290869" y="5610687"/>
            <a:ext cx="2749124" cy="36398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728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644008" y="2635767"/>
            <a:ext cx="2736304" cy="1728192"/>
          </a:xfrm>
          <a:prstGeom prst="rect">
            <a:avLst/>
          </a:prstGeom>
          <a:pattFill prst="lgGrid">
            <a:fgClr>
              <a:schemeClr val="tx1"/>
            </a:fgClr>
            <a:bgClr>
              <a:schemeClr val="bg1"/>
            </a:bgClr>
          </a:pattFill>
          <a:ln>
            <a:solidFill>
              <a:schemeClr val="tx1"/>
            </a:solidFill>
          </a:ln>
          <a:effectLst>
            <a:outerShdw blurRad="50800" dist="38100" dir="2700000" algn="tl" rotWithShape="0">
              <a:prstClr val="black">
                <a:alpha val="40000"/>
              </a:prstClr>
            </a:outerShdw>
          </a:effectLst>
          <a:scene3d>
            <a:camera prst="perspectiveHeroicExtremeLef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267743" y="3373596"/>
            <a:ext cx="3672409" cy="252535"/>
          </a:xfrm>
          <a:prstGeom prst="straightConnector1">
            <a:avLst/>
          </a:prstGeom>
          <a:ln w="38100">
            <a:solidFill>
              <a:srgbClr val="00B0F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lang="ja-JP" altLang="en-US" dirty="0" smtClean="0"/>
              <a:t>カメラの設定</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スクリーン</a:t>
            </a:r>
            <a:r>
              <a:rPr lang="ja-JP" altLang="en-US" b="1" dirty="0" smtClean="0"/>
              <a:t>を張るベクトルの</a:t>
            </a:r>
            <a:r>
              <a:rPr kumimoji="1" lang="ja-JP" altLang="en-US" b="1" dirty="0" smtClean="0"/>
              <a:t>設定</a:t>
            </a:r>
            <a:endParaRPr kumimoji="1" lang="ja-JP" altLang="en-US" b="1" dirty="0"/>
          </a:p>
        </p:txBody>
      </p:sp>
      <p:sp>
        <p:nvSpPr>
          <p:cNvPr id="21" name="テキスト ボックス 20"/>
          <p:cNvSpPr txBox="1"/>
          <p:nvPr/>
        </p:nvSpPr>
        <p:spPr>
          <a:xfrm>
            <a:off x="481258" y="3212608"/>
            <a:ext cx="1710725" cy="369332"/>
          </a:xfrm>
          <a:prstGeom prst="rect">
            <a:avLst/>
          </a:prstGeom>
          <a:noFill/>
        </p:spPr>
        <p:txBody>
          <a:bodyPr wrap="none" rtlCol="0">
            <a:spAutoFit/>
          </a:bodyPr>
          <a:lstStyle/>
          <a:p>
            <a:r>
              <a:rPr lang="en-US" altLang="ja-JP" dirty="0" err="1"/>
              <a:t>c</a:t>
            </a:r>
            <a:r>
              <a:rPr lang="en-US" altLang="ja-JP" dirty="0" err="1" smtClean="0"/>
              <a:t>amera_position</a:t>
            </a:r>
            <a:endParaRPr kumimoji="1" lang="ja-JP" altLang="en-US" dirty="0"/>
          </a:p>
        </p:txBody>
      </p:sp>
      <p:sp>
        <p:nvSpPr>
          <p:cNvPr id="9" name="テキスト ボックス 8"/>
          <p:cNvSpPr txBox="1"/>
          <p:nvPr/>
        </p:nvSpPr>
        <p:spPr>
          <a:xfrm>
            <a:off x="3356057" y="3099931"/>
            <a:ext cx="1223412" cy="369332"/>
          </a:xfrm>
          <a:prstGeom prst="rect">
            <a:avLst/>
          </a:prstGeom>
          <a:noFill/>
        </p:spPr>
        <p:txBody>
          <a:bodyPr wrap="none" rtlCol="0">
            <a:spAutoFit/>
          </a:bodyPr>
          <a:lstStyle/>
          <a:p>
            <a:r>
              <a:rPr lang="en-US" altLang="ja-JP" dirty="0" err="1"/>
              <a:t>s</a:t>
            </a:r>
            <a:r>
              <a:rPr lang="en-US" altLang="ja-JP" dirty="0" err="1" smtClean="0"/>
              <a:t>creen_dist</a:t>
            </a:r>
            <a:endParaRPr kumimoji="1" lang="ja-JP" altLang="en-US" dirty="0"/>
          </a:p>
        </p:txBody>
      </p:sp>
      <p:cxnSp>
        <p:nvCxnSpPr>
          <p:cNvPr id="15" name="直線矢印コネクタ 14"/>
          <p:cNvCxnSpPr/>
          <p:nvPr/>
        </p:nvCxnSpPr>
        <p:spPr>
          <a:xfrm flipV="1">
            <a:off x="2267743" y="2196728"/>
            <a:ext cx="15498" cy="1176868"/>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684359" y="1772816"/>
            <a:ext cx="1197764" cy="369332"/>
          </a:xfrm>
          <a:prstGeom prst="rect">
            <a:avLst/>
          </a:prstGeom>
          <a:noFill/>
        </p:spPr>
        <p:txBody>
          <a:bodyPr wrap="none" rtlCol="0">
            <a:spAutoFit/>
          </a:bodyPr>
          <a:lstStyle/>
          <a:p>
            <a:r>
              <a:rPr lang="en-US" altLang="ja-JP" dirty="0" err="1"/>
              <a:t>c</a:t>
            </a:r>
            <a:r>
              <a:rPr lang="en-US" altLang="ja-JP" dirty="0" err="1" smtClean="0"/>
              <a:t>amera_up</a:t>
            </a:r>
            <a:endParaRPr kumimoji="1" lang="ja-JP" altLang="en-US" dirty="0"/>
          </a:p>
        </p:txBody>
      </p:sp>
      <p:sp>
        <p:nvSpPr>
          <p:cNvPr id="20" name="テキスト ボックス 19"/>
          <p:cNvSpPr txBox="1"/>
          <p:nvPr/>
        </p:nvSpPr>
        <p:spPr>
          <a:xfrm>
            <a:off x="1576171" y="3828310"/>
            <a:ext cx="2422458" cy="369332"/>
          </a:xfrm>
          <a:prstGeom prst="rect">
            <a:avLst/>
          </a:prstGeom>
          <a:noFill/>
        </p:spPr>
        <p:txBody>
          <a:bodyPr wrap="none" rtlCol="0">
            <a:spAutoFit/>
          </a:bodyPr>
          <a:lstStyle/>
          <a:p>
            <a:r>
              <a:rPr lang="en-US" altLang="ja-JP" dirty="0" err="1" smtClean="0"/>
              <a:t>camera_dir×camera_up</a:t>
            </a:r>
            <a:endParaRPr kumimoji="1" lang="ja-JP" altLang="en-US" dirty="0"/>
          </a:p>
        </p:txBody>
      </p:sp>
      <p:cxnSp>
        <p:nvCxnSpPr>
          <p:cNvPr id="24" name="直線矢印コネクタ 23"/>
          <p:cNvCxnSpPr/>
          <p:nvPr/>
        </p:nvCxnSpPr>
        <p:spPr>
          <a:xfrm>
            <a:off x="5868882" y="3627165"/>
            <a:ext cx="1415321" cy="224025"/>
          </a:xfrm>
          <a:prstGeom prst="straightConnector1">
            <a:avLst/>
          </a:prstGeom>
          <a:ln w="38100">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2283241" y="3373595"/>
            <a:ext cx="1405298" cy="108076"/>
          </a:xfrm>
          <a:prstGeom prst="straightConnector1">
            <a:avLst/>
          </a:prstGeom>
          <a:ln w="38100">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2237112" y="3366277"/>
            <a:ext cx="1110752" cy="260888"/>
          </a:xfrm>
          <a:prstGeom prst="straightConnector1">
            <a:avLst/>
          </a:prstGeom>
          <a:ln w="38100">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2191983" y="3290086"/>
            <a:ext cx="151521" cy="1515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7284203" y="3666524"/>
            <a:ext cx="1043876" cy="369332"/>
          </a:xfrm>
          <a:prstGeom prst="rect">
            <a:avLst/>
          </a:prstGeom>
          <a:noFill/>
        </p:spPr>
        <p:txBody>
          <a:bodyPr wrap="none" rtlCol="0">
            <a:spAutoFit/>
          </a:bodyPr>
          <a:lstStyle/>
          <a:p>
            <a:r>
              <a:rPr lang="en-US" altLang="ja-JP" dirty="0" err="1" smtClean="0"/>
              <a:t>screen_x</a:t>
            </a:r>
            <a:endParaRPr kumimoji="1" lang="ja-JP" altLang="en-US" dirty="0"/>
          </a:p>
        </p:txBody>
      </p:sp>
      <p:cxnSp>
        <p:nvCxnSpPr>
          <p:cNvPr id="29" name="直線矢印コネクタ 28"/>
          <p:cNvCxnSpPr/>
          <p:nvPr/>
        </p:nvCxnSpPr>
        <p:spPr>
          <a:xfrm flipV="1">
            <a:off x="5893558" y="2611326"/>
            <a:ext cx="96537" cy="992961"/>
          </a:xfrm>
          <a:prstGeom prst="straightConnector1">
            <a:avLst/>
          </a:prstGeom>
          <a:ln w="38100">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509458" y="2205795"/>
            <a:ext cx="1005403" cy="369332"/>
          </a:xfrm>
          <a:prstGeom prst="rect">
            <a:avLst/>
          </a:prstGeom>
          <a:noFill/>
        </p:spPr>
        <p:txBody>
          <a:bodyPr wrap="none" rtlCol="0">
            <a:spAutoFit/>
          </a:bodyPr>
          <a:lstStyle/>
          <a:p>
            <a:r>
              <a:rPr lang="en-US" altLang="ja-JP" dirty="0" err="1" smtClean="0"/>
              <a:t>screen_y</a:t>
            </a:r>
            <a:endParaRPr kumimoji="1" lang="ja-JP" altLang="en-US" dirty="0"/>
          </a:p>
        </p:txBody>
      </p:sp>
      <p:sp>
        <p:nvSpPr>
          <p:cNvPr id="37" name="円/楕円 36"/>
          <p:cNvSpPr/>
          <p:nvPr/>
        </p:nvSpPr>
        <p:spPr>
          <a:xfrm>
            <a:off x="5823753" y="3558724"/>
            <a:ext cx="151521" cy="15152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4899700" y="4446036"/>
            <a:ext cx="1454244" cy="369332"/>
          </a:xfrm>
          <a:prstGeom prst="rect">
            <a:avLst/>
          </a:prstGeom>
          <a:noFill/>
        </p:spPr>
        <p:txBody>
          <a:bodyPr wrap="none" rtlCol="0">
            <a:spAutoFit/>
          </a:bodyPr>
          <a:lstStyle/>
          <a:p>
            <a:r>
              <a:rPr lang="en-US" altLang="ja-JP" dirty="0" err="1"/>
              <a:t>s</a:t>
            </a:r>
            <a:r>
              <a:rPr lang="en-US" altLang="ja-JP" dirty="0" err="1" smtClean="0"/>
              <a:t>creen_center</a:t>
            </a:r>
            <a:endParaRPr kumimoji="1" lang="ja-JP" altLang="en-US" dirty="0"/>
          </a:p>
        </p:txBody>
      </p:sp>
      <p:cxnSp>
        <p:nvCxnSpPr>
          <p:cNvPr id="41" name="直線コネクタ 40"/>
          <p:cNvCxnSpPr/>
          <p:nvPr/>
        </p:nvCxnSpPr>
        <p:spPr>
          <a:xfrm flipH="1">
            <a:off x="5652120" y="3672960"/>
            <a:ext cx="244985" cy="8450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941168"/>
            <a:ext cx="4810051" cy="176327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3" name="正方形/長方形 32"/>
          <p:cNvSpPr/>
          <p:nvPr/>
        </p:nvSpPr>
        <p:spPr>
          <a:xfrm>
            <a:off x="4326379" y="6205491"/>
            <a:ext cx="4098529" cy="4793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024736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a:t>
            </a:r>
            <a:r>
              <a:rPr lang="ja-JP" altLang="en-US" dirty="0" smtClean="0"/>
              <a:t>バッファ</a:t>
            </a:r>
            <a:r>
              <a:rPr lang="ja-JP" altLang="en-US" dirty="0"/>
              <a:t>の作成</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レンダリング結果は</a:t>
            </a:r>
            <a:r>
              <a:rPr kumimoji="1" lang="en-US" altLang="ja-JP" b="1" dirty="0" smtClean="0"/>
              <a:t>Color</a:t>
            </a:r>
            <a:r>
              <a:rPr kumimoji="1" lang="ja-JP" altLang="en-US" b="1" dirty="0" smtClean="0"/>
              <a:t>型の配列に格納</a:t>
            </a:r>
            <a:endParaRPr kumimoji="1" lang="en-US" altLang="ja-JP" b="1" dirty="0" smtClean="0"/>
          </a:p>
          <a:p>
            <a:pPr lvl="1"/>
            <a:r>
              <a:rPr lang="ja-JP" altLang="en-US" dirty="0"/>
              <a:t>最終的</a:t>
            </a:r>
            <a:r>
              <a:rPr lang="ja-JP" altLang="en-US" dirty="0" smtClean="0"/>
              <a:t>な画像</a:t>
            </a:r>
            <a:r>
              <a:rPr lang="ja-JP" altLang="en-US" dirty="0"/>
              <a:t>と</a:t>
            </a:r>
            <a:r>
              <a:rPr lang="ja-JP" altLang="en-US" dirty="0" smtClean="0"/>
              <a:t>して出力するときは</a:t>
            </a:r>
            <a:r>
              <a:rPr lang="en-US" altLang="ja-JP" dirty="0" smtClean="0"/>
              <a:t>256</a:t>
            </a:r>
            <a:r>
              <a:rPr lang="ja-JP" altLang="en-US" dirty="0" smtClean="0"/>
              <a:t>階調</a:t>
            </a:r>
            <a:r>
              <a:rPr lang="en-US" altLang="ja-JP" dirty="0" smtClean="0"/>
              <a:t>LDR</a:t>
            </a:r>
            <a:r>
              <a:rPr lang="ja-JP" altLang="en-US" dirty="0" smtClean="0"/>
              <a:t>イメージだが、計算途中では</a:t>
            </a:r>
            <a:r>
              <a:rPr lang="en-US" altLang="ja-JP" dirty="0" smtClean="0"/>
              <a:t>HDR</a:t>
            </a:r>
            <a:r>
              <a:rPr lang="ja-JP" altLang="en-US" dirty="0" smtClean="0"/>
              <a:t>イメージとしてバッファに保存する。</a:t>
            </a:r>
            <a:endParaRPr kumimoji="1" lang="ja-JP" altLang="en-US"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437112"/>
            <a:ext cx="7324725" cy="4857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7987308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LDR</a:t>
            </a:r>
            <a:r>
              <a:rPr kumimoji="1" lang="ja-JP" altLang="en-US" dirty="0" smtClean="0"/>
              <a:t>イメージ</a:t>
            </a:r>
            <a:endParaRPr kumimoji="1" lang="ja-JP" altLang="en-US" dirty="0"/>
          </a:p>
        </p:txBody>
      </p:sp>
      <p:sp>
        <p:nvSpPr>
          <p:cNvPr id="3" name="コンテンツ プレースホルダー 2"/>
          <p:cNvSpPr>
            <a:spLocks noGrp="1"/>
          </p:cNvSpPr>
          <p:nvPr>
            <p:ph idx="1"/>
          </p:nvPr>
        </p:nvSpPr>
        <p:spPr>
          <a:xfrm>
            <a:off x="251520" y="1412776"/>
            <a:ext cx="8435280" cy="2304256"/>
          </a:xfrm>
        </p:spPr>
        <p:txBody>
          <a:bodyPr>
            <a:normAutofit/>
          </a:bodyPr>
          <a:lstStyle/>
          <a:p>
            <a:r>
              <a:rPr kumimoji="1" lang="ja-JP" altLang="en-US" sz="2400" b="1" dirty="0" smtClean="0"/>
              <a:t>普通の</a:t>
            </a:r>
            <a:r>
              <a:rPr kumimoji="1" lang="en-US" altLang="ja-JP" sz="2400" b="1" dirty="0" smtClean="0"/>
              <a:t>bmp</a:t>
            </a:r>
            <a:r>
              <a:rPr kumimoji="1" lang="ja-JP" altLang="en-US" sz="2400" b="1" dirty="0" smtClean="0"/>
              <a:t>や</a:t>
            </a:r>
            <a:r>
              <a:rPr kumimoji="1" lang="en-US" altLang="ja-JP" sz="2400" b="1" dirty="0" err="1" smtClean="0"/>
              <a:t>png</a:t>
            </a:r>
            <a:r>
              <a:rPr kumimoji="1" lang="ja-JP" altLang="en-US" sz="2400" b="1" dirty="0" smtClean="0"/>
              <a:t>等の画像は</a:t>
            </a:r>
            <a:r>
              <a:rPr kumimoji="1" lang="en-US" altLang="ja-JP" sz="2400" b="1" dirty="0" smtClean="0"/>
              <a:t>Low Dynamic Range</a:t>
            </a:r>
            <a:r>
              <a:rPr kumimoji="1" lang="ja-JP" altLang="en-US" sz="2400" b="1" dirty="0" smtClean="0"/>
              <a:t>画像</a:t>
            </a:r>
            <a:endParaRPr kumimoji="1" lang="en-US" altLang="ja-JP" sz="2400" b="1" dirty="0" smtClean="0"/>
          </a:p>
          <a:p>
            <a:pPr lvl="1"/>
            <a:r>
              <a:rPr kumimoji="1" lang="ja-JP" altLang="en-US" sz="2400" dirty="0" smtClean="0"/>
              <a:t>表現できる輝度の幅が狭い。</a:t>
            </a:r>
            <a:endParaRPr kumimoji="1" lang="en-US" altLang="ja-JP" sz="2400" dirty="0" smtClean="0"/>
          </a:p>
          <a:p>
            <a:pPr lvl="1"/>
            <a:r>
              <a:rPr lang="en-US" altLang="ja-JP" sz="2400" dirty="0" smtClean="0"/>
              <a:t>RGB</a:t>
            </a:r>
            <a:r>
              <a:rPr lang="ja-JP" altLang="en-US" sz="2400" dirty="0" smtClean="0"/>
              <a:t>それぞれ</a:t>
            </a:r>
            <a:r>
              <a:rPr lang="en-US" altLang="ja-JP" sz="2400" dirty="0" smtClean="0"/>
              <a:t>8</a:t>
            </a:r>
            <a:r>
              <a:rPr lang="ja-JP" altLang="en-US" sz="2400" dirty="0" smtClean="0"/>
              <a:t>ビットの階調が一般的。</a:t>
            </a:r>
            <a:endParaRPr kumimoji="1" lang="en-US" altLang="ja-JP" sz="2400" dirty="0" smtClean="0"/>
          </a:p>
          <a:p>
            <a:pPr lvl="1"/>
            <a:r>
              <a:rPr lang="ja-JP" altLang="en-US" sz="2400" dirty="0" smtClean="0"/>
              <a:t>高輝度部分が白飛び。</a:t>
            </a:r>
            <a:endParaRPr lang="en-US" altLang="ja-JP" sz="2400" dirty="0" smtClean="0"/>
          </a:p>
          <a:p>
            <a:pPr lvl="1"/>
            <a:r>
              <a:rPr kumimoji="1" lang="ja-JP" altLang="en-US" sz="2400" dirty="0" smtClean="0"/>
              <a:t>低輝度</a:t>
            </a:r>
            <a:r>
              <a:rPr kumimoji="1" lang="ja-JP" altLang="en-US" sz="2400" dirty="0"/>
              <a:t>部分</a:t>
            </a:r>
            <a:r>
              <a:rPr kumimoji="1" lang="ja-JP" altLang="en-US" sz="2400" dirty="0" smtClean="0"/>
              <a:t>が黒くつぶれる。</a:t>
            </a:r>
            <a:endParaRPr lang="en-US" altLang="ja-JP" sz="2400" dirty="0"/>
          </a:p>
        </p:txBody>
      </p:sp>
      <p:sp>
        <p:nvSpPr>
          <p:cNvPr id="4" name="テキスト ボックス 3"/>
          <p:cNvSpPr txBox="1"/>
          <p:nvPr/>
        </p:nvSpPr>
        <p:spPr>
          <a:xfrm>
            <a:off x="2513098" y="6261665"/>
            <a:ext cx="877163" cy="369332"/>
          </a:xfrm>
          <a:prstGeom prst="rect">
            <a:avLst/>
          </a:prstGeom>
          <a:noFill/>
        </p:spPr>
        <p:txBody>
          <a:bodyPr wrap="none" rtlCol="0">
            <a:spAutoFit/>
          </a:bodyPr>
          <a:lstStyle/>
          <a:p>
            <a:r>
              <a:rPr kumimoji="1" lang="ja-JP" altLang="en-US" dirty="0" smtClean="0"/>
              <a:t>白飛び</a:t>
            </a:r>
            <a:endParaRPr kumimoji="1" lang="ja-JP" altLang="en-US" dirty="0"/>
          </a:p>
        </p:txBody>
      </p:sp>
      <p:sp>
        <p:nvSpPr>
          <p:cNvPr id="7" name="テキスト ボックス 6"/>
          <p:cNvSpPr txBox="1"/>
          <p:nvPr/>
        </p:nvSpPr>
        <p:spPr>
          <a:xfrm>
            <a:off x="5638042" y="6265795"/>
            <a:ext cx="1107996" cy="369332"/>
          </a:xfrm>
          <a:prstGeom prst="rect">
            <a:avLst/>
          </a:prstGeom>
          <a:noFill/>
        </p:spPr>
        <p:txBody>
          <a:bodyPr wrap="none" rtlCol="0">
            <a:spAutoFit/>
          </a:bodyPr>
          <a:lstStyle/>
          <a:p>
            <a:r>
              <a:rPr kumimoji="1" lang="ja-JP" altLang="en-US" dirty="0" smtClean="0"/>
              <a:t>黒つぶれ</a:t>
            </a:r>
            <a:endParaRPr kumimoji="1"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3711907"/>
            <a:ext cx="2553888" cy="25538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60032" y="3711907"/>
            <a:ext cx="2553888" cy="25538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07604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HDR</a:t>
            </a:r>
            <a:r>
              <a:rPr kumimoji="1" lang="ja-JP" altLang="en-US" dirty="0" smtClean="0"/>
              <a:t>イメージ</a:t>
            </a:r>
            <a:endParaRPr kumimoji="1" lang="ja-JP" altLang="en-US" dirty="0"/>
          </a:p>
        </p:txBody>
      </p:sp>
      <p:sp>
        <p:nvSpPr>
          <p:cNvPr id="3" name="コンテンツ プレースホルダー 2"/>
          <p:cNvSpPr>
            <a:spLocks noGrp="1"/>
          </p:cNvSpPr>
          <p:nvPr>
            <p:ph idx="1"/>
          </p:nvPr>
        </p:nvSpPr>
        <p:spPr>
          <a:xfrm>
            <a:off x="251520" y="1412776"/>
            <a:ext cx="8435280" cy="5112568"/>
          </a:xfrm>
        </p:spPr>
        <p:txBody>
          <a:bodyPr>
            <a:normAutofit/>
          </a:bodyPr>
          <a:lstStyle/>
          <a:p>
            <a:r>
              <a:rPr kumimoji="1" lang="ja-JP" altLang="en-US" sz="2400" b="1" dirty="0" smtClean="0"/>
              <a:t>物理ベースレンダリングではより表現できる輝度の幅が大きい</a:t>
            </a:r>
            <a:r>
              <a:rPr kumimoji="1" lang="en-US" altLang="ja-JP" sz="2400" b="1" dirty="0" smtClean="0"/>
              <a:t>High Dynamic Range</a:t>
            </a:r>
            <a:r>
              <a:rPr kumimoji="1" lang="ja-JP" altLang="en-US" sz="2400" b="1" dirty="0" smtClean="0"/>
              <a:t>画像がしばしば使われる</a:t>
            </a:r>
            <a:endParaRPr kumimoji="1" lang="en-US" altLang="ja-JP" sz="2400" b="1" dirty="0" smtClean="0"/>
          </a:p>
          <a:p>
            <a:pPr lvl="1"/>
            <a:r>
              <a:rPr lang="ja-JP" altLang="en-US" sz="2000" dirty="0"/>
              <a:t>物理</a:t>
            </a:r>
            <a:r>
              <a:rPr lang="ja-JP" altLang="en-US" sz="2000" dirty="0" smtClean="0"/>
              <a:t>モデル</a:t>
            </a:r>
            <a:r>
              <a:rPr lang="ja-JP" altLang="en-US" sz="2000" dirty="0"/>
              <a:t>に</a:t>
            </a:r>
            <a:r>
              <a:rPr lang="ja-JP" altLang="en-US" sz="2000" dirty="0" smtClean="0"/>
              <a:t>よる画像は自然界同様非常にダイナミックレンジが広いため。</a:t>
            </a:r>
            <a:endParaRPr lang="en-US" altLang="ja-JP" sz="2000" dirty="0" smtClean="0"/>
          </a:p>
          <a:p>
            <a:pPr lvl="1"/>
            <a:r>
              <a:rPr kumimoji="1" lang="en-US" altLang="ja-JP" sz="2000" dirty="0" smtClean="0"/>
              <a:t>RGB</a:t>
            </a:r>
            <a:r>
              <a:rPr kumimoji="1" lang="ja-JP" altLang="en-US" sz="2000" dirty="0" smtClean="0"/>
              <a:t>それぞれ</a:t>
            </a:r>
            <a:r>
              <a:rPr kumimoji="1" lang="en-US" altLang="ja-JP" sz="2000" dirty="0" smtClean="0"/>
              <a:t>8</a:t>
            </a:r>
            <a:r>
              <a:rPr kumimoji="1" lang="ja-JP" altLang="en-US" sz="2000" dirty="0" smtClean="0"/>
              <a:t>ビットより大きい階調・幅（</a:t>
            </a:r>
            <a:r>
              <a:rPr kumimoji="1" lang="en-US" altLang="ja-JP" sz="2000" dirty="0" smtClean="0"/>
              <a:t>32</a:t>
            </a:r>
            <a:r>
              <a:rPr kumimoji="1" lang="ja-JP" altLang="en-US" sz="2000" dirty="0" smtClean="0"/>
              <a:t>ビット等）。</a:t>
            </a:r>
            <a:endParaRPr kumimoji="1" lang="en-US" altLang="ja-JP" sz="2000" dirty="0" smtClean="0"/>
          </a:p>
          <a:p>
            <a:pPr lvl="1"/>
            <a:r>
              <a:rPr lang="ja-JP" altLang="en-US" sz="2000" dirty="0" smtClean="0"/>
              <a:t>ディスプレイは</a:t>
            </a:r>
            <a:r>
              <a:rPr lang="en-US" altLang="ja-JP" sz="2000" dirty="0" smtClean="0"/>
              <a:t>LDR</a:t>
            </a:r>
            <a:r>
              <a:rPr lang="ja-JP" altLang="en-US" sz="2000" dirty="0" smtClean="0"/>
              <a:t>による表示しか対応していないことがほとんどなので、</a:t>
            </a:r>
            <a:r>
              <a:rPr lang="en-US" altLang="ja-JP" sz="2000" dirty="0" smtClean="0"/>
              <a:t>HDR</a:t>
            </a:r>
            <a:r>
              <a:rPr lang="ja-JP" altLang="en-US" sz="2000" dirty="0" smtClean="0"/>
              <a:t>画像を表示するにはなんらかの方法で</a:t>
            </a:r>
            <a:r>
              <a:rPr lang="en-US" altLang="ja-JP" sz="2000" dirty="0" smtClean="0"/>
              <a:t>LDR</a:t>
            </a:r>
            <a:r>
              <a:rPr lang="ja-JP" altLang="en-US" sz="2000" dirty="0" smtClean="0"/>
              <a:t>画像に変換する必要がある　→　</a:t>
            </a:r>
            <a:r>
              <a:rPr lang="ja-JP" altLang="en-US" sz="2000" b="1" dirty="0" smtClean="0"/>
              <a:t>トーンマッピング</a:t>
            </a:r>
            <a:endParaRPr lang="en-US" altLang="ja-JP" sz="2000" b="1" dirty="0" smtClean="0"/>
          </a:p>
          <a:p>
            <a:r>
              <a:rPr lang="ja-JP" altLang="en-US" sz="2400" b="1" dirty="0"/>
              <a:t>代表的</a:t>
            </a:r>
            <a:r>
              <a:rPr lang="ja-JP" altLang="en-US" sz="2400" b="1" dirty="0" smtClean="0"/>
              <a:t>な</a:t>
            </a:r>
            <a:r>
              <a:rPr kumimoji="1" lang="ja-JP" altLang="en-US" sz="2400" b="1" dirty="0" smtClean="0"/>
              <a:t>フォーマット</a:t>
            </a:r>
            <a:endParaRPr kumimoji="1" lang="en-US" altLang="ja-JP" sz="2400" b="1" dirty="0" smtClean="0"/>
          </a:p>
          <a:p>
            <a:pPr lvl="1"/>
            <a:r>
              <a:rPr lang="en-US" altLang="ja-JP" sz="2000" dirty="0" smtClean="0"/>
              <a:t>Radiance (.</a:t>
            </a:r>
            <a:r>
              <a:rPr lang="en-US" altLang="ja-JP" sz="2000" dirty="0" err="1" smtClean="0"/>
              <a:t>hdr</a:t>
            </a:r>
            <a:r>
              <a:rPr lang="en-US" altLang="ja-JP" sz="2000" dirty="0" smtClean="0"/>
              <a:t>)</a:t>
            </a:r>
          </a:p>
          <a:p>
            <a:pPr lvl="1"/>
            <a:r>
              <a:rPr kumimoji="1" lang="en-US" altLang="ja-JP" sz="2000" dirty="0" err="1" smtClean="0"/>
              <a:t>OpenEXR</a:t>
            </a:r>
            <a:r>
              <a:rPr kumimoji="1" lang="en-US" altLang="ja-JP" sz="2000" dirty="0" smtClean="0"/>
              <a:t> (.</a:t>
            </a:r>
            <a:r>
              <a:rPr kumimoji="1" lang="en-US" altLang="ja-JP" sz="2000" dirty="0" err="1" smtClean="0"/>
              <a:t>exr</a:t>
            </a:r>
            <a:r>
              <a:rPr kumimoji="1" lang="en-US" altLang="ja-JP" sz="2000" dirty="0" smtClean="0"/>
              <a:t>)</a:t>
            </a:r>
          </a:p>
          <a:p>
            <a:pPr lvl="2"/>
            <a:r>
              <a:rPr lang="en-US" altLang="ja-JP" sz="1600" dirty="0" smtClean="0"/>
              <a:t>http</a:t>
            </a:r>
            <a:r>
              <a:rPr lang="en-US" altLang="ja-JP" sz="1600" dirty="0"/>
              <a:t>://www.openexr.com/ </a:t>
            </a:r>
            <a:endParaRPr kumimoji="1" lang="en-US" altLang="ja-JP" sz="1600" dirty="0" smtClean="0"/>
          </a:p>
          <a:p>
            <a:pPr lvl="1"/>
            <a:r>
              <a:rPr lang="en-US" altLang="ja-JP" sz="2000" dirty="0" smtClean="0"/>
              <a:t>Floating point TTF</a:t>
            </a:r>
            <a:endParaRPr kumimoji="1" lang="ja-JP" altLang="en-US" sz="2000" dirty="0"/>
          </a:p>
        </p:txBody>
      </p:sp>
    </p:spTree>
    <p:extLst>
      <p:ext uri="{BB962C8B-B14F-4D97-AF65-F5344CB8AC3E}">
        <p14:creationId xmlns:p14="http://schemas.microsoft.com/office/powerpoint/2010/main" val="41384516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トーンマッピング</a:t>
            </a:r>
            <a:endParaRPr kumimoji="1" lang="ja-JP" altLang="en-US" dirty="0"/>
          </a:p>
        </p:txBody>
      </p:sp>
      <p:sp>
        <p:nvSpPr>
          <p:cNvPr id="3" name="コンテンツ プレースホルダー 2"/>
          <p:cNvSpPr>
            <a:spLocks noGrp="1"/>
          </p:cNvSpPr>
          <p:nvPr>
            <p:ph idx="1"/>
          </p:nvPr>
        </p:nvSpPr>
        <p:spPr/>
        <p:txBody>
          <a:bodyPr/>
          <a:lstStyle/>
          <a:p>
            <a:r>
              <a:rPr kumimoji="1" lang="en-US" altLang="ja-JP" b="1" dirty="0" err="1" smtClean="0"/>
              <a:t>edupt</a:t>
            </a:r>
            <a:r>
              <a:rPr kumimoji="1" lang="ja-JP" altLang="en-US" b="1" dirty="0" smtClean="0"/>
              <a:t>ではトーンマッピングは深く扱わない</a:t>
            </a:r>
            <a:endParaRPr kumimoji="1" lang="en-US" altLang="ja-JP" b="1" dirty="0" smtClean="0"/>
          </a:p>
          <a:p>
            <a:pPr lvl="1"/>
            <a:r>
              <a:rPr lang="ja-JP" altLang="en-US" dirty="0"/>
              <a:t>計算</a:t>
            </a:r>
            <a:r>
              <a:rPr lang="ja-JP" altLang="en-US" dirty="0" smtClean="0"/>
              <a:t>途中</a:t>
            </a:r>
            <a:r>
              <a:rPr lang="ja-JP" altLang="en-US" dirty="0"/>
              <a:t>で</a:t>
            </a:r>
            <a:r>
              <a:rPr lang="ja-JP" altLang="en-US" dirty="0" smtClean="0"/>
              <a:t>は</a:t>
            </a:r>
            <a:r>
              <a:rPr lang="en-US" altLang="ja-JP" dirty="0" smtClean="0"/>
              <a:t>HDR</a:t>
            </a:r>
            <a:r>
              <a:rPr lang="ja-JP" altLang="en-US" dirty="0" smtClean="0"/>
              <a:t>として記録しておくも、最終的な保存時には高輝度部分を</a:t>
            </a:r>
            <a:r>
              <a:rPr lang="en-US" altLang="ja-JP" dirty="0" smtClean="0"/>
              <a:t>1.0</a:t>
            </a:r>
            <a:r>
              <a:rPr lang="ja-JP" altLang="en-US" dirty="0" smtClean="0"/>
              <a:t>に切り捨て、輝度値が</a:t>
            </a:r>
            <a:r>
              <a:rPr lang="en-US" altLang="ja-JP" dirty="0" smtClean="0"/>
              <a:t>0.0</a:t>
            </a:r>
            <a:r>
              <a:rPr lang="ja-JP" altLang="en-US" dirty="0" smtClean="0"/>
              <a:t>から</a:t>
            </a:r>
            <a:r>
              <a:rPr lang="en-US" altLang="ja-JP" dirty="0" smtClean="0"/>
              <a:t>1.0</a:t>
            </a:r>
            <a:r>
              <a:rPr lang="ja-JP" altLang="en-US" dirty="0" smtClean="0"/>
              <a:t>の範囲に収まるようにする。</a:t>
            </a:r>
            <a:endParaRPr kumimoji="1" lang="ja-JP" altLang="en-US" dirty="0"/>
          </a:p>
        </p:txBody>
      </p:sp>
      <p:sp>
        <p:nvSpPr>
          <p:cNvPr id="5" name="テキスト ボックス 4"/>
          <p:cNvSpPr txBox="1"/>
          <p:nvPr/>
        </p:nvSpPr>
        <p:spPr>
          <a:xfrm>
            <a:off x="3236112" y="6228247"/>
            <a:ext cx="2492990" cy="369332"/>
          </a:xfrm>
          <a:prstGeom prst="rect">
            <a:avLst/>
          </a:prstGeom>
          <a:noFill/>
        </p:spPr>
        <p:txBody>
          <a:bodyPr wrap="none" rtlCol="0">
            <a:spAutoFit/>
          </a:bodyPr>
          <a:lstStyle/>
          <a:p>
            <a:r>
              <a:rPr kumimoji="1" lang="ja-JP" altLang="en-US" dirty="0" smtClean="0"/>
              <a:t>トーンマッピングの例</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94361" y="3789040"/>
            <a:ext cx="2376491" cy="237649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7474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620688"/>
            <a:ext cx="8229600" cy="622585"/>
          </a:xfrm>
        </p:spPr>
        <p:txBody>
          <a:bodyPr>
            <a:noAutofit/>
          </a:bodyPr>
          <a:lstStyle/>
          <a:p>
            <a:r>
              <a:rPr kumimoji="1" lang="ja-JP" altLang="en-US" sz="3600" dirty="0" smtClean="0"/>
              <a:t>物理ベースじゃない</a:t>
            </a:r>
            <a:r>
              <a:rPr lang="ja-JP" altLang="en-US" sz="3600" dirty="0"/>
              <a:t>かもしれない</a:t>
            </a:r>
            <a:r>
              <a:rPr kumimoji="1" lang="ja-JP" altLang="en-US" sz="3600" dirty="0" smtClean="0"/>
              <a:t>コンピュータグラフィックス</a:t>
            </a:r>
            <a:endParaRPr kumimoji="1" lang="ja-JP" altLang="en-US" sz="3600" dirty="0"/>
          </a:p>
        </p:txBody>
      </p:sp>
      <p:sp>
        <p:nvSpPr>
          <p:cNvPr id="3" name="コンテンツ プレースホルダー 2"/>
          <p:cNvSpPr>
            <a:spLocks noGrp="1"/>
          </p:cNvSpPr>
          <p:nvPr>
            <p:ph idx="1"/>
          </p:nvPr>
        </p:nvSpPr>
        <p:spPr>
          <a:xfrm>
            <a:off x="251520" y="1844824"/>
            <a:ext cx="8640960" cy="4281339"/>
          </a:xfrm>
        </p:spPr>
        <p:txBody>
          <a:bodyPr>
            <a:normAutofit/>
          </a:bodyPr>
          <a:lstStyle/>
          <a:p>
            <a:pPr>
              <a:buFont typeface="Wingdings" pitchFamily="2" charset="2"/>
              <a:buChar char="l"/>
            </a:pPr>
            <a:r>
              <a:rPr lang="ja-JP" altLang="en-US" sz="2800" dirty="0"/>
              <a:t>何らか</a:t>
            </a:r>
            <a:r>
              <a:rPr lang="ja-JP" altLang="en-US" sz="2800" dirty="0" smtClean="0"/>
              <a:t>の</a:t>
            </a:r>
            <a:r>
              <a:rPr lang="ja-JP" altLang="en-US" sz="2800" dirty="0"/>
              <a:t>物理</a:t>
            </a:r>
            <a:r>
              <a:rPr lang="ja-JP" altLang="en-US" sz="2800" dirty="0" smtClean="0"/>
              <a:t>モデルに基づいていても、</a:t>
            </a:r>
            <a:r>
              <a:rPr lang="ja-JP" altLang="en-US" sz="2800" b="1" dirty="0" smtClean="0"/>
              <a:t>十分にそのモデルに従っていない</a:t>
            </a:r>
            <a:r>
              <a:rPr lang="ja-JP" altLang="en-US" sz="2800" dirty="0" smtClean="0"/>
              <a:t>計算によって得られた</a:t>
            </a:r>
            <a:r>
              <a:rPr lang="en-US" altLang="ja-JP" sz="2800" dirty="0" smtClean="0"/>
              <a:t>CG</a:t>
            </a:r>
          </a:p>
          <a:p>
            <a:pPr lvl="1">
              <a:buFont typeface="Arial" pitchFamily="34" charset="0"/>
              <a:buChar char="•"/>
            </a:pPr>
            <a:r>
              <a:rPr lang="ja-JP" altLang="en-US" sz="2400" dirty="0" smtClean="0">
                <a:solidFill>
                  <a:schemeClr val="tx2">
                    <a:lumMod val="60000"/>
                    <a:lumOff val="40000"/>
                  </a:schemeClr>
                </a:solidFill>
              </a:rPr>
              <a:t>光の相互反射を考慮していないような</a:t>
            </a:r>
            <a:r>
              <a:rPr lang="en-US" altLang="ja-JP" sz="2400" dirty="0" smtClean="0">
                <a:solidFill>
                  <a:schemeClr val="tx2">
                    <a:lumMod val="60000"/>
                    <a:lumOff val="40000"/>
                  </a:schemeClr>
                </a:solidFill>
              </a:rPr>
              <a:t>CG</a:t>
            </a:r>
          </a:p>
          <a:p>
            <a:pPr>
              <a:buFont typeface="Wingdings" pitchFamily="2" charset="2"/>
              <a:buChar char="l"/>
            </a:pPr>
            <a:r>
              <a:rPr lang="ja-JP" altLang="en-US" sz="2800" b="1" dirty="0" smtClean="0"/>
              <a:t>そもそも何の物理モデルに基づいていない</a:t>
            </a:r>
            <a:r>
              <a:rPr lang="ja-JP" altLang="en-US" sz="2800" dirty="0"/>
              <a:t>計算に</a:t>
            </a:r>
            <a:r>
              <a:rPr lang="ja-JP" altLang="en-US" sz="2800" dirty="0" smtClean="0"/>
              <a:t>よって得られた</a:t>
            </a:r>
            <a:r>
              <a:rPr lang="en-US" altLang="ja-JP" sz="2800" dirty="0" smtClean="0"/>
              <a:t>CG</a:t>
            </a:r>
          </a:p>
          <a:p>
            <a:pPr lvl="1">
              <a:buFont typeface="Arial" pitchFamily="34" charset="0"/>
              <a:buChar char="•"/>
            </a:pPr>
            <a:r>
              <a:rPr lang="ja-JP" altLang="en-US" sz="2400" dirty="0" smtClean="0">
                <a:solidFill>
                  <a:schemeClr val="tx2">
                    <a:lumMod val="60000"/>
                    <a:lumOff val="40000"/>
                  </a:schemeClr>
                </a:solidFill>
              </a:rPr>
              <a:t>エネルギー保存則に従っておらず、光がどんどん増幅していくような</a:t>
            </a:r>
            <a:r>
              <a:rPr lang="en-US" altLang="ja-JP" sz="2400" dirty="0" smtClean="0">
                <a:solidFill>
                  <a:schemeClr val="tx2">
                    <a:lumMod val="60000"/>
                    <a:lumOff val="40000"/>
                  </a:schemeClr>
                </a:solidFill>
              </a:rPr>
              <a:t>CG</a:t>
            </a:r>
          </a:p>
        </p:txBody>
      </p:sp>
    </p:spTree>
    <p:extLst>
      <p:ext uri="{BB962C8B-B14F-4D97-AF65-F5344CB8AC3E}">
        <p14:creationId xmlns:p14="http://schemas.microsoft.com/office/powerpoint/2010/main" val="4137802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5</a:t>
            </a:r>
            <a:r>
              <a:rPr kumimoji="1" lang="en-US" altLang="ja-JP" dirty="0" smtClean="0"/>
              <a:t>.2 </a:t>
            </a:r>
            <a:r>
              <a:rPr kumimoji="1" lang="ja-JP" altLang="en-US" dirty="0" smtClean="0"/>
              <a:t>画像生成</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画像生成</a:t>
            </a:r>
            <a:endParaRPr kumimoji="1" lang="ja-JP" alt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06" y="1196752"/>
            <a:ext cx="8189714" cy="503125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1023502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画像生成</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sz="2800" b="1" dirty="0" err="1" smtClean="0"/>
              <a:t>OpenMP</a:t>
            </a:r>
            <a:endParaRPr kumimoji="1" lang="en-US" altLang="ja-JP" sz="2800" b="1" dirty="0" smtClean="0"/>
          </a:p>
          <a:p>
            <a:pPr lvl="1"/>
            <a:r>
              <a:rPr kumimoji="1" lang="ja-JP" altLang="en-US" sz="2400" dirty="0" smtClean="0"/>
              <a:t>ディレクティブを指定することで簡単に並列化。</a:t>
            </a:r>
            <a:endParaRPr kumimoji="1" lang="en-US" altLang="ja-JP" sz="2400" dirty="0" smtClean="0"/>
          </a:p>
          <a:p>
            <a:pPr lvl="1"/>
            <a:r>
              <a:rPr lang="en-US" altLang="ja-JP" sz="2400" dirty="0" err="1" smtClean="0"/>
              <a:t>edupt</a:t>
            </a:r>
            <a:r>
              <a:rPr lang="ja-JP" altLang="en-US" sz="2400" dirty="0" smtClean="0"/>
              <a:t>では画像の行ごとに別々のスレッドで処理させている。</a:t>
            </a:r>
            <a:endParaRPr lang="en-US" altLang="ja-JP" sz="2400" dirty="0" smtClean="0"/>
          </a:p>
          <a:p>
            <a:r>
              <a:rPr kumimoji="1" lang="ja-JP" altLang="en-US" sz="2800" b="1" dirty="0" smtClean="0"/>
              <a:t>並列化の処理単位は奥深い問題</a:t>
            </a:r>
            <a:endParaRPr kumimoji="1" lang="en-US" altLang="ja-JP" sz="2800" b="1" dirty="0" smtClean="0"/>
          </a:p>
          <a:p>
            <a:pPr lvl="1"/>
            <a:r>
              <a:rPr kumimoji="1" lang="ja-JP" altLang="en-US" sz="2400" dirty="0" smtClean="0"/>
              <a:t>なるべく全てのコアを常に</a:t>
            </a:r>
            <a:r>
              <a:rPr kumimoji="1" lang="en-US" altLang="ja-JP" sz="2400" dirty="0" smtClean="0"/>
              <a:t>100%</a:t>
            </a:r>
            <a:r>
              <a:rPr kumimoji="1" lang="ja-JP" altLang="en-US" sz="2400" dirty="0" smtClean="0"/>
              <a:t>使用したい。</a:t>
            </a:r>
            <a:endParaRPr kumimoji="1" lang="ja-JP" altLang="en-US" sz="2400" dirty="0"/>
          </a:p>
        </p:txBody>
      </p:sp>
      <p:sp>
        <p:nvSpPr>
          <p:cNvPr id="6" name="正方形/長方形 5"/>
          <p:cNvSpPr/>
          <p:nvPr/>
        </p:nvSpPr>
        <p:spPr>
          <a:xfrm>
            <a:off x="143508" y="4866468"/>
            <a:ext cx="4032448" cy="1900072"/>
          </a:xfrm>
          <a:prstGeom prst="rect">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79512" y="4923636"/>
            <a:ext cx="3960440" cy="1815882"/>
          </a:xfrm>
          <a:prstGeom prst="rect">
            <a:avLst/>
          </a:prstGeom>
          <a:noFill/>
        </p:spPr>
        <p:txBody>
          <a:bodyPr wrap="square" rtlCol="0">
            <a:spAutoFit/>
          </a:bodyPr>
          <a:lstStyle/>
          <a:p>
            <a:r>
              <a:rPr kumimoji="1" lang="en-US" altLang="ja-JP" sz="1600" dirty="0" smtClean="0"/>
              <a:t>CG</a:t>
            </a:r>
            <a:r>
              <a:rPr kumimoji="1" lang="ja-JP" altLang="en-US" sz="1600" dirty="0" smtClean="0"/>
              <a:t>のレンダリングはピクセル間の依存が少なかったり</a:t>
            </a:r>
            <a:r>
              <a:rPr lang="ja-JP" altLang="en-US" sz="1600" dirty="0" smtClean="0"/>
              <a:t>無かったりすることが多いため、非常に並列化しやすい問題として知られている。そのため、このように単純なディレクティブを一行指定するだけでもうまく並列化され、高速化が期待できる。</a:t>
            </a:r>
            <a:endParaRPr kumimoji="1" lang="ja-JP" altLang="en-US" sz="16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68815"/>
            <a:ext cx="4353029" cy="26742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4490128" y="4059937"/>
            <a:ext cx="2904389" cy="16583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14285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画像生成</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smtClean="0"/>
              <a:t>画像の各ピクセルについて、走査</a:t>
            </a:r>
            <a:endParaRPr lang="en-US" altLang="ja-JP" sz="2800" b="1" dirty="0" smtClean="0"/>
          </a:p>
          <a:p>
            <a:pPr lvl="1"/>
            <a:r>
              <a:rPr kumimoji="1" lang="ja-JP" altLang="en-US" sz="2000" dirty="0" smtClean="0"/>
              <a:t>画像の行ごとに並列化される可能性があるため、行ごとに乱数生成</a:t>
            </a:r>
            <a:r>
              <a:rPr lang="ja-JP" altLang="en-US" sz="2000" dirty="0" smtClean="0"/>
              <a:t>機</a:t>
            </a:r>
            <a:r>
              <a:rPr kumimoji="1" lang="ja-JP" altLang="en-US" sz="2000" dirty="0" smtClean="0"/>
              <a:t>を初期化して使用する。</a:t>
            </a:r>
            <a:endParaRPr kumimoji="1" lang="en-US" altLang="ja-JP" sz="2000" dirty="0" smtClean="0"/>
          </a:p>
          <a:p>
            <a:pPr lvl="1"/>
            <a:r>
              <a:rPr lang="ja-JP" altLang="en-US" sz="2000" dirty="0" smtClean="0"/>
              <a:t>画像の行をまたいで乱数生成機を共有すると競合が発生して結果がおかしくなりうる。</a:t>
            </a:r>
            <a:endParaRPr lang="en-US" altLang="ja-JP" sz="2000" dirty="0" smtClean="0"/>
          </a:p>
          <a:p>
            <a:r>
              <a:rPr lang="en-US" altLang="ja-JP" sz="2400" b="1" dirty="0" err="1"/>
              <a:t>i</a:t>
            </a:r>
            <a:r>
              <a:rPr lang="en-US" altLang="ja-JP" sz="2400" b="1" dirty="0" err="1" smtClean="0"/>
              <a:t>mage_index</a:t>
            </a:r>
            <a:r>
              <a:rPr lang="ja-JP" altLang="en-US" sz="2400" b="1" dirty="0" smtClean="0"/>
              <a:t>が</a:t>
            </a:r>
            <a:r>
              <a:rPr lang="en-US" altLang="ja-JP" sz="2400" b="1" dirty="0" smtClean="0"/>
              <a:t>Color</a:t>
            </a:r>
            <a:r>
              <a:rPr lang="ja-JP" altLang="en-US" sz="2400" b="1" dirty="0" smtClean="0"/>
              <a:t>配列に対するインデックス</a:t>
            </a:r>
            <a:endParaRPr kumimoji="1" lang="ja-JP" altLang="en-US" sz="2400" b="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68815"/>
            <a:ext cx="4353029" cy="26742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4596660" y="4210857"/>
            <a:ext cx="3757227" cy="49430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1112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画像生成</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smtClean="0"/>
              <a:t>スーパーサンプリング</a:t>
            </a:r>
            <a:endParaRPr lang="en-US" altLang="ja-JP" sz="2800" b="1" dirty="0" smtClean="0"/>
          </a:p>
          <a:p>
            <a:pPr lvl="1"/>
            <a:r>
              <a:rPr kumimoji="1" lang="ja-JP" altLang="en-US" sz="2000" dirty="0" smtClean="0"/>
              <a:t>画像の各ピクセルについて、ピクセルをさらに小領域に分割し、その各領域について輝度値を求める。</a:t>
            </a:r>
            <a:endParaRPr kumimoji="1" lang="en-US" altLang="ja-JP" sz="2000" dirty="0" smtClean="0"/>
          </a:p>
          <a:p>
            <a:pPr lvl="1"/>
            <a:r>
              <a:rPr kumimoji="1" lang="ja-JP" altLang="en-US" sz="2000" dirty="0" smtClean="0"/>
              <a:t>最終的な各ピクセル</a:t>
            </a:r>
            <a:r>
              <a:rPr lang="ja-JP" altLang="en-US" sz="2000" dirty="0" smtClean="0"/>
              <a:t>の輝度値は小領域全ての平均とする。</a:t>
            </a:r>
            <a:endParaRPr kumimoji="1" lang="ja-JP" altLang="en-US" sz="2000" dirty="0"/>
          </a:p>
        </p:txBody>
      </p:sp>
      <p:cxnSp>
        <p:nvCxnSpPr>
          <p:cNvPr id="10" name="直線コネクタ 9"/>
          <p:cNvCxnSpPr/>
          <p:nvPr/>
        </p:nvCxnSpPr>
        <p:spPr>
          <a:xfrm>
            <a:off x="1835696" y="3523862"/>
            <a:ext cx="0" cy="2232248"/>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577579" y="3523862"/>
            <a:ext cx="0" cy="2232248"/>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115616" y="5004901"/>
            <a:ext cx="2232248"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115616" y="4293096"/>
            <a:ext cx="2232248"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115616" y="3523862"/>
            <a:ext cx="2232248" cy="2232248"/>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827584" y="5756110"/>
            <a:ext cx="2954655" cy="584775"/>
          </a:xfrm>
          <a:prstGeom prst="rect">
            <a:avLst/>
          </a:prstGeom>
          <a:noFill/>
        </p:spPr>
        <p:txBody>
          <a:bodyPr wrap="none" rtlCol="0">
            <a:spAutoFit/>
          </a:bodyPr>
          <a:lstStyle/>
          <a:p>
            <a:pPr algn="ctr"/>
            <a:r>
              <a:rPr kumimoji="1" lang="ja-JP" altLang="en-US" sz="1600" dirty="0" smtClean="0"/>
              <a:t>画像上のあるピクセル</a:t>
            </a:r>
            <a:r>
              <a:rPr lang="ja-JP" altLang="en-US" sz="1600" dirty="0" smtClean="0"/>
              <a:t>を</a:t>
            </a:r>
            <a:endParaRPr lang="en-US" altLang="ja-JP" sz="1600" dirty="0" smtClean="0"/>
          </a:p>
          <a:p>
            <a:pPr algn="ctr"/>
            <a:r>
              <a:rPr kumimoji="1" lang="en-US" altLang="ja-JP" sz="1600" dirty="0" smtClean="0"/>
              <a:t>3x3</a:t>
            </a:r>
            <a:r>
              <a:rPr kumimoji="1" lang="ja-JP" altLang="en-US" sz="1600" dirty="0" smtClean="0"/>
              <a:t>スーパーサンプリングする</a:t>
            </a:r>
            <a:endParaRPr kumimoji="1" lang="ja-JP" altLang="en-US" sz="1600" dirty="0"/>
          </a:p>
        </p:txBody>
      </p:sp>
      <p:sp>
        <p:nvSpPr>
          <p:cNvPr id="16" name="円/楕円 15"/>
          <p:cNvSpPr/>
          <p:nvPr/>
        </p:nvSpPr>
        <p:spPr>
          <a:xfrm>
            <a:off x="1405849" y="38475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120986" y="38475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871587" y="38475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1405849" y="45817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120986" y="45817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2871587" y="45817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1405849" y="531413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120986" y="531413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2871587" y="531413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2577579" y="3523862"/>
            <a:ext cx="770285" cy="770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309079" y="3200806"/>
            <a:ext cx="1415772" cy="338554"/>
          </a:xfrm>
          <a:prstGeom prst="rect">
            <a:avLst/>
          </a:prstGeom>
          <a:noFill/>
        </p:spPr>
        <p:txBody>
          <a:bodyPr wrap="none" rtlCol="0">
            <a:spAutoFit/>
          </a:bodyPr>
          <a:lstStyle/>
          <a:p>
            <a:r>
              <a:rPr kumimoji="1" lang="ja-JP" altLang="en-US" sz="1600" dirty="0" smtClean="0"/>
              <a:t>サブピクセル</a:t>
            </a:r>
            <a:endParaRPr kumimoji="1" lang="ja-JP" altLang="en-US" sz="1600" dirty="0"/>
          </a:p>
        </p:txBody>
      </p:sp>
      <p:cxnSp>
        <p:nvCxnSpPr>
          <p:cNvPr id="34" name="直線コネクタ 33"/>
          <p:cNvCxnSpPr>
            <a:stCxn id="18" idx="7"/>
          </p:cNvCxnSpPr>
          <p:nvPr/>
        </p:nvCxnSpPr>
        <p:spPr>
          <a:xfrm flipV="1">
            <a:off x="2994512" y="3523863"/>
            <a:ext cx="1433472" cy="344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438466" y="3262745"/>
            <a:ext cx="4526022" cy="523220"/>
          </a:xfrm>
          <a:prstGeom prst="rect">
            <a:avLst/>
          </a:prstGeom>
          <a:noFill/>
        </p:spPr>
        <p:txBody>
          <a:bodyPr wrap="square" rtlCol="0">
            <a:spAutoFit/>
          </a:bodyPr>
          <a:lstStyle/>
          <a:p>
            <a:r>
              <a:rPr lang="ja-JP" altLang="en-US" sz="1400" dirty="0" smtClean="0"/>
              <a:t>サンプリング点（この方向にレイを飛ばして得られた輝度値をこのサブピクセルの色とする）</a:t>
            </a:r>
            <a:endParaRPr kumimoji="1" lang="ja-JP" altLang="en-US" sz="1400" dirty="0"/>
          </a:p>
        </p:txBody>
      </p:sp>
      <p:pic>
        <p:nvPicPr>
          <p:cNvPr id="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68815"/>
            <a:ext cx="4353029" cy="26742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5" name="正方形/長方形 34"/>
          <p:cNvSpPr/>
          <p:nvPr/>
        </p:nvSpPr>
        <p:spPr>
          <a:xfrm>
            <a:off x="4898502" y="4714042"/>
            <a:ext cx="1963938" cy="2485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061482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スーパーサンプリング</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アンチエイリアスが目的</a:t>
            </a:r>
            <a:endParaRPr kumimoji="1" lang="ja-JP" altLang="en-US" b="1" dirty="0"/>
          </a:p>
        </p:txBody>
      </p:sp>
      <p:pic>
        <p:nvPicPr>
          <p:cNvPr id="3277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60032" y="2562343"/>
            <a:ext cx="3359343" cy="25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9444" y="2562343"/>
            <a:ext cx="3359343" cy="252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1125487" y="5171335"/>
            <a:ext cx="2646879" cy="338554"/>
          </a:xfrm>
          <a:prstGeom prst="rect">
            <a:avLst/>
          </a:prstGeom>
          <a:noFill/>
        </p:spPr>
        <p:txBody>
          <a:bodyPr wrap="none" rtlCol="0">
            <a:spAutoFit/>
          </a:bodyPr>
          <a:lstStyle/>
          <a:p>
            <a:pPr algn="ctr"/>
            <a:r>
              <a:rPr lang="ja-JP" altLang="en-US" sz="1600" b="1" dirty="0" smtClean="0"/>
              <a:t>スーパーサンプリング</a:t>
            </a:r>
            <a:r>
              <a:rPr lang="ja-JP" altLang="en-US" sz="1600" b="1" dirty="0"/>
              <a:t>なし</a:t>
            </a:r>
            <a:endParaRPr kumimoji="1" lang="ja-JP" altLang="en-US" sz="1600" b="1" dirty="0"/>
          </a:p>
        </p:txBody>
      </p:sp>
      <p:sp>
        <p:nvSpPr>
          <p:cNvPr id="11" name="テキスト ボックス 10"/>
          <p:cNvSpPr txBox="1"/>
          <p:nvPr/>
        </p:nvSpPr>
        <p:spPr>
          <a:xfrm>
            <a:off x="5164967" y="5154736"/>
            <a:ext cx="2749471" cy="338554"/>
          </a:xfrm>
          <a:prstGeom prst="rect">
            <a:avLst/>
          </a:prstGeom>
          <a:noFill/>
        </p:spPr>
        <p:txBody>
          <a:bodyPr wrap="none" rtlCol="0">
            <a:spAutoFit/>
          </a:bodyPr>
          <a:lstStyle/>
          <a:p>
            <a:pPr algn="ctr"/>
            <a:r>
              <a:rPr kumimoji="1" lang="en-US" altLang="ja-JP" sz="1600" b="1" dirty="0" smtClean="0"/>
              <a:t>16x16</a:t>
            </a:r>
            <a:r>
              <a:rPr kumimoji="1" lang="ja-JP" altLang="en-US" sz="1600" b="1" dirty="0" smtClean="0"/>
              <a:t>スーパーサンプリング</a:t>
            </a:r>
            <a:endParaRPr kumimoji="1" lang="ja-JP" altLang="en-US" sz="1600" b="1" dirty="0"/>
          </a:p>
        </p:txBody>
      </p:sp>
      <p:sp>
        <p:nvSpPr>
          <p:cNvPr id="4" name="テキスト ボックス 3"/>
          <p:cNvSpPr txBox="1"/>
          <p:nvPr/>
        </p:nvSpPr>
        <p:spPr>
          <a:xfrm>
            <a:off x="2267744" y="5836622"/>
            <a:ext cx="5033750" cy="369332"/>
          </a:xfrm>
          <a:prstGeom prst="rect">
            <a:avLst/>
          </a:prstGeom>
          <a:noFill/>
        </p:spPr>
        <p:txBody>
          <a:bodyPr wrap="none" rtlCol="0">
            <a:spAutoFit/>
          </a:bodyPr>
          <a:lstStyle/>
          <a:p>
            <a:r>
              <a:rPr lang="en-US" altLang="ja-JP" b="1" dirty="0"/>
              <a:t>※</a:t>
            </a:r>
            <a:r>
              <a:rPr lang="ja-JP" altLang="en-US" b="1" dirty="0" smtClean="0"/>
              <a:t>ピクセルあたりの総サンプリング回数は同じ</a:t>
            </a:r>
            <a:endParaRPr kumimoji="1" lang="ja-JP" altLang="en-US" b="1" dirty="0"/>
          </a:p>
        </p:txBody>
      </p:sp>
    </p:spTree>
    <p:extLst>
      <p:ext uri="{BB962C8B-B14F-4D97-AF65-F5344CB8AC3E}">
        <p14:creationId xmlns:p14="http://schemas.microsoft.com/office/powerpoint/2010/main" val="713661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アンチエイリアス</a:t>
            </a:r>
            <a:endParaRPr kumimoji="1" lang="ja-JP" altLang="en-US" dirty="0"/>
          </a:p>
        </p:txBody>
      </p:sp>
      <p:sp>
        <p:nvSpPr>
          <p:cNvPr id="3" name="コンテンツ プレースホルダー 2"/>
          <p:cNvSpPr>
            <a:spLocks noGrp="1"/>
          </p:cNvSpPr>
          <p:nvPr>
            <p:ph idx="1"/>
          </p:nvPr>
        </p:nvSpPr>
        <p:spPr>
          <a:xfrm>
            <a:off x="251520" y="1412776"/>
            <a:ext cx="8435280" cy="5445224"/>
          </a:xfrm>
        </p:spPr>
        <p:txBody>
          <a:bodyPr>
            <a:normAutofit lnSpcReduction="10000"/>
          </a:bodyPr>
          <a:lstStyle/>
          <a:p>
            <a:r>
              <a:rPr kumimoji="1" lang="ja-JP" altLang="en-US" sz="2400" b="1" dirty="0" smtClean="0"/>
              <a:t>ランダムサンプリング</a:t>
            </a:r>
            <a:endParaRPr kumimoji="1" lang="en-US" altLang="ja-JP" sz="2400" b="1" dirty="0" smtClean="0"/>
          </a:p>
          <a:p>
            <a:endParaRPr lang="en-US" altLang="ja-JP" sz="2400" b="1" dirty="0"/>
          </a:p>
          <a:p>
            <a:endParaRPr kumimoji="1" lang="en-US" altLang="ja-JP" sz="2400" b="1" dirty="0" smtClean="0"/>
          </a:p>
          <a:p>
            <a:endParaRPr lang="en-US" altLang="ja-JP" sz="2400" b="1" dirty="0"/>
          </a:p>
          <a:p>
            <a:endParaRPr kumimoji="1" lang="en-US" altLang="ja-JP" sz="2400" b="1" dirty="0" smtClean="0"/>
          </a:p>
          <a:p>
            <a:r>
              <a:rPr kumimoji="1" lang="ja-JP" altLang="en-US" sz="2400" b="1" dirty="0" smtClean="0"/>
              <a:t>層化サンプリング（ジッターサンプリング）</a:t>
            </a:r>
            <a:endParaRPr kumimoji="1" lang="en-US" altLang="ja-JP" sz="2400" b="1" dirty="0" smtClean="0"/>
          </a:p>
          <a:p>
            <a:endParaRPr lang="en-US" altLang="ja-JP" sz="2400" b="1" dirty="0"/>
          </a:p>
          <a:p>
            <a:endParaRPr kumimoji="1" lang="en-US" altLang="ja-JP" sz="2400" b="1" dirty="0" smtClean="0"/>
          </a:p>
          <a:p>
            <a:endParaRPr lang="en-US" altLang="ja-JP" sz="2400" b="1" dirty="0"/>
          </a:p>
          <a:p>
            <a:endParaRPr kumimoji="1" lang="en-US" altLang="ja-JP" sz="2400" b="1" dirty="0" smtClean="0"/>
          </a:p>
          <a:p>
            <a:r>
              <a:rPr kumimoji="1" lang="ja-JP" altLang="en-US" sz="2400" b="1" dirty="0" smtClean="0"/>
              <a:t>準モンテカルロ法</a:t>
            </a:r>
            <a:r>
              <a:rPr kumimoji="1" lang="en-US" altLang="ja-JP" sz="2400" b="1" dirty="0" smtClean="0"/>
              <a:t>(QMC)</a:t>
            </a:r>
          </a:p>
          <a:p>
            <a:r>
              <a:rPr lang="ja-JP" altLang="en-US" sz="2400" b="1" dirty="0" smtClean="0"/>
              <a:t>一様ジッターサンプリング</a:t>
            </a:r>
            <a:endParaRPr lang="en-US" altLang="ja-JP" sz="2400" b="1" dirty="0" smtClean="0"/>
          </a:p>
          <a:p>
            <a:r>
              <a:rPr kumimoji="1" lang="en-US" altLang="ja-JP" sz="2400" b="1" dirty="0" err="1" smtClean="0"/>
              <a:t>etc</a:t>
            </a:r>
            <a:endParaRPr kumimoji="1" lang="ja-JP" altLang="en-US" sz="2400" b="1" dirty="0"/>
          </a:p>
        </p:txBody>
      </p:sp>
      <p:sp>
        <p:nvSpPr>
          <p:cNvPr id="4" name="正方形/長方形 3"/>
          <p:cNvSpPr/>
          <p:nvPr/>
        </p:nvSpPr>
        <p:spPr>
          <a:xfrm>
            <a:off x="3707904" y="1916832"/>
            <a:ext cx="1368152" cy="1368152"/>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3923928" y="22048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3851920" y="2780928"/>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139952" y="263691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499992" y="2082552"/>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340462" y="2600908"/>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905575" y="3057697"/>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788024" y="243788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3995936" y="243788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299450" y="249289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4211960" y="3933056"/>
            <a:ext cx="0" cy="1368152"/>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674326" y="3938222"/>
            <a:ext cx="0" cy="1368152"/>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784104" y="4869160"/>
            <a:ext cx="1291952"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781521" y="4393878"/>
            <a:ext cx="1291952" cy="0"/>
          </a:xfrm>
          <a:prstGeom prst="line">
            <a:avLst/>
          </a:prstGeom>
          <a:ln w="28575">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3744860" y="3933056"/>
            <a:ext cx="1368152" cy="1368152"/>
          </a:xfrm>
          <a:prstGeom prst="rect">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995936" y="40050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851920" y="454512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4064365" y="486916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4391980" y="4157464"/>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4257289" y="467207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4329297" y="5132379"/>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902631" y="408545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4830623" y="4401108"/>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4784445" y="486916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932884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画像生成</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スクリーン上</a:t>
            </a:r>
            <a:r>
              <a:rPr lang="ja-JP" altLang="en-US" b="1" dirty="0"/>
              <a:t>で</a:t>
            </a:r>
            <a:r>
              <a:rPr lang="ja-JP" altLang="en-US" b="1" dirty="0" smtClean="0"/>
              <a:t>の各サンプリング点の位置</a:t>
            </a:r>
            <a:endParaRPr lang="en-US" altLang="ja-JP" b="1" dirty="0" smtClean="0"/>
          </a:p>
          <a:p>
            <a:pPr lvl="1"/>
            <a:r>
              <a:rPr kumimoji="1" lang="ja-JP" altLang="en-US" sz="2400" dirty="0" smtClean="0"/>
              <a:t>ピクセルを縦横</a:t>
            </a:r>
            <a:r>
              <a:rPr kumimoji="1" lang="en-US" altLang="ja-JP" sz="2400" dirty="0" err="1" smtClean="0"/>
              <a:t>supersamples</a:t>
            </a:r>
            <a:r>
              <a:rPr kumimoji="1" lang="ja-JP" altLang="en-US" sz="2400" dirty="0" smtClean="0"/>
              <a:t>個に分割。</a:t>
            </a:r>
            <a:endParaRPr kumimoji="1" lang="en-US" altLang="ja-JP" sz="2400" dirty="0" smtClean="0"/>
          </a:p>
          <a:p>
            <a:pPr lvl="1"/>
            <a:r>
              <a:rPr lang="ja-JP" altLang="en-US" sz="2400" dirty="0" smtClean="0"/>
              <a:t>分割した各小領域＝サブピクセルの中心をサンプリング点としてその位置を求める。</a:t>
            </a:r>
            <a:endParaRPr lang="en-US" altLang="ja-JP" sz="2400" dirty="0" smtClean="0"/>
          </a:p>
          <a:p>
            <a:pPr lvl="2"/>
            <a:r>
              <a:rPr kumimoji="1" lang="ja-JP" altLang="en-US" sz="2000" dirty="0" smtClean="0"/>
              <a:t>その位置からレイを発射、そのピクセルの輝度値を計算することになる</a:t>
            </a:r>
            <a:r>
              <a:rPr lang="ja-JP" altLang="en-US" sz="2000" dirty="0" smtClean="0"/>
              <a:t>。</a:t>
            </a:r>
            <a:endParaRPr kumimoji="1" lang="en-US" altLang="ja-JP" sz="2000" dirty="0" smtClean="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68815"/>
            <a:ext cx="4353029" cy="26742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5360140" y="5184559"/>
            <a:ext cx="2372309" cy="85225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2336084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画像生成</a:t>
            </a:r>
            <a:endParaRPr kumimoji="1" lang="ja-JP" altLang="en-US" dirty="0"/>
          </a:p>
        </p:txBody>
      </p:sp>
      <p:sp>
        <p:nvSpPr>
          <p:cNvPr id="3" name="コンテンツ プレースホルダー 2"/>
          <p:cNvSpPr>
            <a:spLocks noGrp="1"/>
          </p:cNvSpPr>
          <p:nvPr>
            <p:ph idx="1"/>
          </p:nvPr>
        </p:nvSpPr>
        <p:spPr>
          <a:xfrm>
            <a:off x="251519" y="1412776"/>
            <a:ext cx="8621259" cy="4713387"/>
          </a:xfrm>
        </p:spPr>
        <p:txBody>
          <a:bodyPr>
            <a:normAutofit/>
          </a:bodyPr>
          <a:lstStyle/>
          <a:p>
            <a:r>
              <a:rPr kumimoji="1" lang="ja-JP" altLang="en-US" sz="2800" b="1" dirty="0" smtClean="0"/>
              <a:t>サンプリングする点が決まったらその方向にレイを飛ばし、その方向からの放射輝度を</a:t>
            </a:r>
            <a:r>
              <a:rPr kumimoji="1" lang="en-US" altLang="ja-JP" sz="2800" b="1" dirty="0" smtClean="0"/>
              <a:t>radiance()</a:t>
            </a:r>
            <a:r>
              <a:rPr kumimoji="1" lang="ja-JP" altLang="en-US" sz="2800" b="1" dirty="0" smtClean="0"/>
              <a:t>によって得る</a:t>
            </a:r>
            <a:endParaRPr kumimoji="1" lang="en-US" altLang="ja-JP" sz="2800" b="1" dirty="0" smtClean="0"/>
          </a:p>
          <a:p>
            <a:pPr lvl="1"/>
            <a:r>
              <a:rPr lang="en-US" altLang="ja-JP" sz="2400" dirty="0" smtClean="0"/>
              <a:t>radiance()</a:t>
            </a:r>
            <a:r>
              <a:rPr lang="ja-JP" altLang="en-US" sz="2400" dirty="0" smtClean="0"/>
              <a:t>は確率的な関数なので誤差を含む。</a:t>
            </a:r>
            <a:endParaRPr kumimoji="1" lang="en-US" altLang="ja-JP" sz="2400" dirty="0" smtClean="0"/>
          </a:p>
          <a:p>
            <a:pPr lvl="1"/>
            <a:r>
              <a:rPr lang="ja-JP" altLang="en-US" sz="2400" dirty="0"/>
              <a:t>同じ</a:t>
            </a:r>
            <a:r>
              <a:rPr lang="ja-JP" altLang="en-US" sz="2400" dirty="0" smtClean="0"/>
              <a:t>方向</a:t>
            </a:r>
            <a:r>
              <a:rPr lang="ja-JP" altLang="en-US" sz="2400" dirty="0"/>
              <a:t>に</a:t>
            </a:r>
            <a:r>
              <a:rPr lang="ja-JP" altLang="en-US" sz="2400" dirty="0" smtClean="0"/>
              <a:t>ついて</a:t>
            </a:r>
            <a:r>
              <a:rPr lang="en-US" altLang="ja-JP" sz="2400" dirty="0" smtClean="0"/>
              <a:t>samples</a:t>
            </a:r>
            <a:r>
              <a:rPr lang="ja-JP" altLang="en-US" sz="2400" dirty="0" smtClean="0"/>
              <a:t>回</a:t>
            </a:r>
            <a:r>
              <a:rPr lang="en-US" altLang="ja-JP" sz="2400" dirty="0" smtClean="0"/>
              <a:t>radiance()</a:t>
            </a:r>
            <a:r>
              <a:rPr lang="ja-JP" altLang="en-US" sz="2400" dirty="0" smtClean="0"/>
              <a:t>を実行し、その平均をその方向からの最終的な放射輝度値とする。</a:t>
            </a:r>
            <a:endParaRPr kumimoji="1" lang="en-US" altLang="ja-JP" sz="2400" dirty="0" smtClean="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068815"/>
            <a:ext cx="4353029" cy="267423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正方形/長方形 9"/>
          <p:cNvSpPr/>
          <p:nvPr/>
        </p:nvSpPr>
        <p:spPr>
          <a:xfrm>
            <a:off x="5226976" y="5024762"/>
            <a:ext cx="1786384" cy="17755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361620" y="6047173"/>
            <a:ext cx="3471661" cy="22933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289082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5.3 </a:t>
            </a:r>
            <a:r>
              <a:rPr kumimoji="1" lang="en-US" altLang="ja-JP" cap="none" dirty="0" smtClean="0"/>
              <a:t>radiance</a:t>
            </a:r>
            <a:r>
              <a:rPr kumimoji="1" lang="en-US" altLang="ja-JP" dirty="0" smtClean="0"/>
              <a:t>()</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ja-JP" altLang="en-US" dirty="0" smtClean="0"/>
              <a:t>物理ベース</a:t>
            </a:r>
            <a:r>
              <a:rPr lang="ja-JP" altLang="en-US" dirty="0" smtClean="0"/>
              <a:t>の嬉しいところ</a:t>
            </a:r>
            <a:endParaRPr kumimoji="1" lang="ja-JP" altLang="en-US" dirty="0"/>
          </a:p>
        </p:txBody>
      </p:sp>
      <p:sp>
        <p:nvSpPr>
          <p:cNvPr id="5" name="テキスト ボックス 4"/>
          <p:cNvSpPr txBox="1"/>
          <p:nvPr/>
        </p:nvSpPr>
        <p:spPr>
          <a:xfrm>
            <a:off x="107504" y="1292668"/>
            <a:ext cx="8856984" cy="3046988"/>
          </a:xfrm>
          <a:prstGeom prst="rect">
            <a:avLst/>
          </a:prstGeom>
          <a:noFill/>
        </p:spPr>
        <p:txBody>
          <a:bodyPr wrap="square" rtlCol="0">
            <a:spAutoFit/>
          </a:bodyPr>
          <a:lstStyle/>
          <a:p>
            <a:pPr marL="342900" indent="-342900">
              <a:buFont typeface="Wingdings" pitchFamily="2" charset="2"/>
              <a:buChar char="l"/>
            </a:pPr>
            <a:r>
              <a:rPr lang="ja-JP" altLang="en-US" sz="2400" dirty="0" smtClean="0"/>
              <a:t>現実の近似としての物理モデルを使う＝</a:t>
            </a:r>
            <a:r>
              <a:rPr lang="ja-JP" altLang="en-US" sz="2400" b="1" dirty="0" smtClean="0"/>
              <a:t>現実らしい</a:t>
            </a:r>
            <a:r>
              <a:rPr lang="en-US" altLang="ja-JP" sz="2400" b="1" dirty="0" smtClean="0"/>
              <a:t>CG</a:t>
            </a:r>
            <a:r>
              <a:rPr lang="ja-JP" altLang="en-US" sz="2400" dirty="0" smtClean="0"/>
              <a:t>が得られる！</a:t>
            </a:r>
            <a:r>
              <a:rPr lang="ja-JP" altLang="en-US" sz="2400" dirty="0"/>
              <a:t>（</a:t>
            </a:r>
            <a:r>
              <a:rPr lang="ja-JP" altLang="en-US" sz="2400" dirty="0" smtClean="0"/>
              <a:t>＝フォトリアル）</a:t>
            </a:r>
            <a:endParaRPr lang="en-US" altLang="ja-JP" sz="2400" dirty="0" smtClean="0"/>
          </a:p>
          <a:p>
            <a:pPr marL="342900" indent="-342900">
              <a:buFont typeface="Wingdings" pitchFamily="2" charset="2"/>
              <a:buChar char="l"/>
            </a:pPr>
            <a:r>
              <a:rPr kumimoji="1" lang="ja-JP" altLang="en-US" sz="2400" dirty="0" smtClean="0"/>
              <a:t>各種パラメータ（材質や光源の設定等）について、現実世界の値を</a:t>
            </a:r>
            <a:r>
              <a:rPr kumimoji="1" lang="ja-JP" altLang="en-US" sz="2400" b="1" dirty="0" smtClean="0"/>
              <a:t>そのまま</a:t>
            </a:r>
            <a:r>
              <a:rPr kumimoji="1" lang="ja-JP" altLang="en-US" sz="2400" dirty="0" smtClean="0"/>
              <a:t>使える！</a:t>
            </a:r>
            <a:endParaRPr kumimoji="1" lang="en-US" altLang="ja-JP" sz="2400" dirty="0" smtClean="0"/>
          </a:p>
          <a:p>
            <a:pPr marL="342900" indent="-342900">
              <a:buFont typeface="Wingdings" pitchFamily="2" charset="2"/>
              <a:buChar char="l"/>
            </a:pPr>
            <a:r>
              <a:rPr lang="ja-JP" altLang="en-US" sz="2400" dirty="0"/>
              <a:t>既</a:t>
            </a:r>
            <a:r>
              <a:rPr lang="ja-JP" altLang="en-US" sz="2400" dirty="0" smtClean="0"/>
              <a:t>に存在する物理モデルを基礎においているため、</a:t>
            </a:r>
            <a:r>
              <a:rPr lang="ja-JP" altLang="en-US" sz="2400" b="1" dirty="0" smtClean="0"/>
              <a:t>理論的な安心感</a:t>
            </a:r>
            <a:r>
              <a:rPr lang="ja-JP" altLang="en-US" sz="2400" dirty="0" smtClean="0"/>
              <a:t>がある！</a:t>
            </a:r>
            <a:endParaRPr lang="en-US" altLang="ja-JP" sz="2400" dirty="0" smtClean="0"/>
          </a:p>
          <a:p>
            <a:pPr marL="342900" indent="-342900">
              <a:buFont typeface="Wingdings" pitchFamily="2" charset="2"/>
              <a:buChar char="l"/>
            </a:pPr>
            <a:r>
              <a:rPr lang="ja-JP" altLang="en-US" sz="2400" dirty="0"/>
              <a:t>などなど</a:t>
            </a:r>
            <a:endParaRPr kumimoji="1" lang="en-US" altLang="ja-JP" sz="2400" dirty="0" smtClean="0"/>
          </a:p>
          <a:p>
            <a:pPr marL="342900" indent="-342900">
              <a:buFont typeface="Wingdings" pitchFamily="2" charset="2"/>
              <a:buChar char="l"/>
            </a:pPr>
            <a:endParaRPr kumimoji="1" lang="ja-JP" altLang="en-US" sz="2400" dirty="0"/>
          </a:p>
        </p:txBody>
      </p:sp>
      <p:pic>
        <p:nvPicPr>
          <p:cNvPr id="2050" name="Picture 2" descr="http://upload.wikimedia.org/wikipedia/commons/a/a0/Optick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096" y="3853534"/>
            <a:ext cx="1912813" cy="25918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069336" y="6475098"/>
            <a:ext cx="646331" cy="369332"/>
          </a:xfrm>
          <a:prstGeom prst="rect">
            <a:avLst/>
          </a:prstGeom>
          <a:noFill/>
        </p:spPr>
        <p:txBody>
          <a:bodyPr wrap="none" rtlCol="0">
            <a:spAutoFit/>
          </a:bodyPr>
          <a:lstStyle/>
          <a:p>
            <a:r>
              <a:rPr lang="ja-JP" altLang="en-US" dirty="0" smtClean="0"/>
              <a:t>光学</a:t>
            </a:r>
            <a:endParaRPr kumimoji="1" lang="ja-JP" altLang="en-US" dirty="0"/>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91680" y="3918910"/>
            <a:ext cx="2447872" cy="244787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テキスト ボックス 12"/>
          <p:cNvSpPr txBox="1"/>
          <p:nvPr/>
        </p:nvSpPr>
        <p:spPr>
          <a:xfrm>
            <a:off x="1899953" y="6398540"/>
            <a:ext cx="2031325" cy="369332"/>
          </a:xfrm>
          <a:prstGeom prst="rect">
            <a:avLst/>
          </a:prstGeom>
          <a:noFill/>
        </p:spPr>
        <p:txBody>
          <a:bodyPr wrap="none" rtlCol="0">
            <a:spAutoFit/>
          </a:bodyPr>
          <a:lstStyle/>
          <a:p>
            <a:r>
              <a:rPr kumimoji="1" lang="ja-JP" altLang="en-US" dirty="0" smtClean="0"/>
              <a:t>コーネルボックス</a:t>
            </a:r>
            <a:endParaRPr kumimoji="1" lang="ja-JP" altLang="en-US" dirty="0"/>
          </a:p>
        </p:txBody>
      </p:sp>
    </p:spTree>
    <p:extLst>
      <p:ext uri="{BB962C8B-B14F-4D97-AF65-F5344CB8AC3E}">
        <p14:creationId xmlns:p14="http://schemas.microsoft.com/office/powerpoint/2010/main" val="14419937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r</a:t>
            </a:r>
            <a:r>
              <a:rPr lang="en-US" altLang="ja-JP" dirty="0" smtClean="0"/>
              <a:t>adiance()</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en-US" altLang="ja-JP" sz="2800" b="1" dirty="0" smtClean="0"/>
                  <a:t>radiance()</a:t>
                </a:r>
                <a:r>
                  <a:rPr kumimoji="1" lang="ja-JP" altLang="en-US" sz="2800" b="1" dirty="0" smtClean="0"/>
                  <a:t>はレイの方向からの放射輝度値を</a:t>
                </a:r>
                <a:r>
                  <a:rPr lang="ja-JP" altLang="en-US" sz="2800" b="1" dirty="0"/>
                  <a:t>計算</a:t>
                </a:r>
                <a:r>
                  <a:rPr lang="ja-JP" altLang="en-US" sz="2800" b="1" dirty="0" smtClean="0"/>
                  <a:t>する</a:t>
                </a:r>
                <a:r>
                  <a:rPr lang="ja-JP" altLang="en-US" sz="2800" b="1" dirty="0"/>
                  <a:t>関数</a:t>
                </a:r>
                <a:endParaRPr kumimoji="1" lang="en-US" altLang="ja-JP" sz="2800" b="1" dirty="0" smtClean="0"/>
              </a:p>
              <a:p>
                <a:pPr lvl="1"/>
                <a:r>
                  <a:rPr lang="ja-JP" altLang="en-US" sz="2400" dirty="0" smtClean="0"/>
                  <a:t>レイとシーンの交差を</a:t>
                </a:r>
                <a14:m>
                  <m:oMath xmlns:m="http://schemas.openxmlformats.org/officeDocument/2006/math">
                    <m:r>
                      <a:rPr lang="en-US" altLang="ja-JP" sz="2400" b="0" i="1" smtClean="0">
                        <a:latin typeface="Cambria Math"/>
                      </a:rPr>
                      <m:t>𝑥</m:t>
                    </m:r>
                  </m:oMath>
                </a14:m>
                <a:r>
                  <a:rPr kumimoji="1" lang="ja-JP" altLang="en-US" sz="2400" dirty="0" smtClean="0"/>
                  <a:t>とすると</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r>
                      <a:rPr lang="en-US" altLang="ja-JP" sz="2400" b="0" i="1" smtClean="0">
                        <a:latin typeface="Cambria Math"/>
                      </a:rPr>
                      <m:t>(</m:t>
                    </m:r>
                    <m:r>
                      <a:rPr lang="en-US" altLang="ja-JP" sz="2400" b="0" i="1" smtClean="0">
                        <a:latin typeface="Cambria Math"/>
                      </a:rPr>
                      <m:t>𝑥</m:t>
                    </m:r>
                    <m:r>
                      <a:rPr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oMath>
                </a14:m>
                <a:r>
                  <a:rPr kumimoji="1" lang="ja-JP" altLang="en-US" sz="2400" dirty="0" smtClean="0"/>
                  <a:t>の値を求めればよいことがわかる</a:t>
                </a:r>
                <a:endParaRPr kumimoji="1" lang="en-US" altLang="ja-JP" sz="2400" dirty="0" smtClean="0"/>
              </a:p>
              <a:p>
                <a:pPr lvl="1"/>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a14:m>
                <a:r>
                  <a:rPr kumimoji="1" lang="ja-JP" altLang="en-US" sz="2400" dirty="0" smtClean="0"/>
                  <a:t>はモンテカルロ積分によって求</a:t>
                </a:r>
                <a:r>
                  <a:rPr lang="ja-JP" altLang="en-US" sz="2400" dirty="0"/>
                  <a:t>まるので</a:t>
                </a:r>
                <a:r>
                  <a:rPr kumimoji="1" lang="en-US" altLang="ja-JP" sz="2400" dirty="0" smtClean="0"/>
                  <a:t>radiance()</a:t>
                </a:r>
                <a:r>
                  <a:rPr kumimoji="1" lang="ja-JP" altLang="en-US" sz="2400" dirty="0" smtClean="0"/>
                  <a:t>も確率的な関数になるということ</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228" t="-1940"/>
                </a:stretch>
              </a:blipFill>
            </p:spPr>
            <p:txBody>
              <a:bodyPr/>
              <a:lstStyle/>
              <a:p>
                <a:r>
                  <a:rPr lang="ja-JP" altLang="en-US">
                    <a:noFill/>
                  </a:rPr>
                  <a:t> </a:t>
                </a:r>
              </a:p>
            </p:txBody>
          </p:sp>
        </mc:Fallback>
      </mc:AlternateContent>
      <p:cxnSp>
        <p:nvCxnSpPr>
          <p:cNvPr id="5" name="直線矢印コネクタ 4"/>
          <p:cNvCxnSpPr/>
          <p:nvPr/>
        </p:nvCxnSpPr>
        <p:spPr>
          <a:xfrm flipV="1">
            <a:off x="2177475" y="4896835"/>
            <a:ext cx="943691" cy="130763"/>
          </a:xfrm>
          <a:prstGeom prst="straightConnector1">
            <a:avLst/>
          </a:prstGeom>
          <a:ln w="38100">
            <a:solidFill>
              <a:schemeClr val="accent6">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462375" y="5003715"/>
            <a:ext cx="1430200" cy="461665"/>
          </a:xfrm>
          <a:prstGeom prst="rect">
            <a:avLst/>
          </a:prstGeom>
          <a:noFill/>
        </p:spPr>
        <p:txBody>
          <a:bodyPr wrap="none" rtlCol="0">
            <a:spAutoFit/>
          </a:bodyPr>
          <a:lstStyle/>
          <a:p>
            <a:r>
              <a:rPr kumimoji="1" lang="en-US" altLang="ja-JP" sz="2400" dirty="0" smtClean="0"/>
              <a:t>radiance()</a:t>
            </a:r>
            <a:endParaRPr kumimoji="1" lang="ja-JP" altLang="en-US" sz="2400" dirty="0"/>
          </a:p>
        </p:txBody>
      </p:sp>
      <p:cxnSp>
        <p:nvCxnSpPr>
          <p:cNvPr id="10" name="直線矢印コネクタ 9"/>
          <p:cNvCxnSpPr/>
          <p:nvPr/>
        </p:nvCxnSpPr>
        <p:spPr>
          <a:xfrm flipV="1">
            <a:off x="3121166" y="4559767"/>
            <a:ext cx="3240360" cy="337068"/>
          </a:xfrm>
          <a:prstGeom prst="straightConnector1">
            <a:avLst/>
          </a:prstGeom>
          <a:ln w="38100">
            <a:solidFill>
              <a:schemeClr val="accent6">
                <a:lumMod val="75000"/>
              </a:schemeClr>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円/楕円 13"/>
          <p:cNvSpPr/>
          <p:nvPr/>
        </p:nvSpPr>
        <p:spPr>
          <a:xfrm>
            <a:off x="6383361" y="3855665"/>
            <a:ext cx="1368152" cy="1368152"/>
          </a:xfrm>
          <a:prstGeom prst="ellipse">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矢印コネクタ 14"/>
          <p:cNvCxnSpPr/>
          <p:nvPr/>
        </p:nvCxnSpPr>
        <p:spPr>
          <a:xfrm flipH="1">
            <a:off x="5521269" y="4559767"/>
            <a:ext cx="840258" cy="90703"/>
          </a:xfrm>
          <a:prstGeom prst="straightConnector1">
            <a:avLst/>
          </a:prstGeom>
          <a:ln w="38100">
            <a:solidFill>
              <a:schemeClr val="accent6">
                <a:lumMod val="7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6320745" y="4485538"/>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テキスト ボックス 19"/>
              <p:cNvSpPr txBox="1"/>
              <p:nvPr/>
            </p:nvSpPr>
            <p:spPr>
              <a:xfrm>
                <a:off x="576931" y="546276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576931" y="5462762"/>
                <a:ext cx="8080930" cy="1000851"/>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p:cNvSpPr/>
              <p:nvPr/>
            </p:nvSpPr>
            <p:spPr>
              <a:xfrm>
                <a:off x="5999953" y="4157436"/>
                <a:ext cx="43441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𝑥</m:t>
                      </m:r>
                    </m:oMath>
                  </m:oMathPara>
                </a14:m>
                <a:endParaRPr lang="ja-JP" altLang="en-US" sz="2400" dirty="0"/>
              </a:p>
            </p:txBody>
          </p:sp>
        </mc:Choice>
        <mc:Fallback xmlns="">
          <p:sp>
            <p:nvSpPr>
              <p:cNvPr id="21" name="正方形/長方形 20"/>
              <p:cNvSpPr>
                <a:spLocks noRot="1" noChangeAspect="1" noMove="1" noResize="1" noEditPoints="1" noAdjustHandles="1" noChangeArrowheads="1" noChangeShapeType="1" noTextEdit="1"/>
              </p:cNvSpPr>
              <p:nvPr/>
            </p:nvSpPr>
            <p:spPr>
              <a:xfrm>
                <a:off x="5999953" y="4157436"/>
                <a:ext cx="434414"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2734793" y="442537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400" i="1">
                              <a:latin typeface="Cambria Math"/>
                            </a:rPr>
                          </m:ctrlPr>
                        </m:accPr>
                        <m:e>
                          <m:r>
                            <a:rPr lang="en-US" altLang="ja-JP" sz="2400" i="1">
                              <a:latin typeface="Cambria Math"/>
                            </a:rPr>
                            <m:t>𝜔</m:t>
                          </m:r>
                        </m:e>
                      </m:acc>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2734793" y="4425370"/>
                <a:ext cx="491160"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5314193" y="4188805"/>
                <a:ext cx="59375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5314193" y="4188805"/>
                <a:ext cx="593752" cy="461665"/>
              </a:xfrm>
              <a:prstGeom prst="rect">
                <a:avLst/>
              </a:prstGeom>
              <a:blipFill rotWithShape="1">
                <a:blip r:embed="rId6"/>
                <a:stretch>
                  <a:fillRect/>
                </a:stretch>
              </a:blipFill>
            </p:spPr>
            <p:txBody>
              <a:bodyPr/>
              <a:lstStyle/>
              <a:p>
                <a:r>
                  <a:rPr lang="ja-JP" altLang="en-US">
                    <a:noFill/>
                  </a:rPr>
                  <a:t> </a:t>
                </a:r>
              </a:p>
            </p:txBody>
          </p:sp>
        </mc:Fallback>
      </mc:AlternateContent>
      <p:sp>
        <p:nvSpPr>
          <p:cNvPr id="30" name="テキスト ボックス 29"/>
          <p:cNvSpPr txBox="1"/>
          <p:nvPr/>
        </p:nvSpPr>
        <p:spPr>
          <a:xfrm>
            <a:off x="3216561" y="6476090"/>
            <a:ext cx="2262158" cy="369332"/>
          </a:xfrm>
          <a:prstGeom prst="rect">
            <a:avLst/>
          </a:prstGeom>
          <a:noFill/>
        </p:spPr>
        <p:txBody>
          <a:bodyPr wrap="none" rtlCol="0">
            <a:spAutoFit/>
          </a:bodyPr>
          <a:lstStyle/>
          <a:p>
            <a:r>
              <a:rPr kumimoji="1" lang="ja-JP" altLang="en-US" dirty="0" smtClean="0"/>
              <a:t>レンダリング方程式</a:t>
            </a:r>
            <a:endParaRPr kumimoji="1" lang="ja-JP" altLang="en-US" dirty="0"/>
          </a:p>
        </p:txBody>
      </p:sp>
      <mc:AlternateContent xmlns:mc="http://schemas.openxmlformats.org/markup-compatibility/2006" xmlns:a14="http://schemas.microsoft.com/office/drawing/2010/main">
        <mc:Choice Requires="a14">
          <p:sp>
            <p:nvSpPr>
              <p:cNvPr id="31" name="正方形/長方形 30"/>
              <p:cNvSpPr/>
              <p:nvPr/>
            </p:nvSpPr>
            <p:spPr>
              <a:xfrm>
                <a:off x="5462934" y="4728178"/>
                <a:ext cx="5758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31" name="正方形/長方形 30"/>
              <p:cNvSpPr>
                <a:spLocks noRot="1" noChangeAspect="1" noMove="1" noResize="1" noEditPoints="1" noAdjustHandles="1" noChangeArrowheads="1" noChangeShapeType="1" noTextEdit="1"/>
              </p:cNvSpPr>
              <p:nvPr/>
            </p:nvSpPr>
            <p:spPr>
              <a:xfrm>
                <a:off x="5462934" y="4728178"/>
                <a:ext cx="575863" cy="461665"/>
              </a:xfrm>
              <a:prstGeom prst="rect">
                <a:avLst/>
              </a:prstGeom>
              <a:blipFill rotWithShape="1">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1981973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r</a:t>
            </a:r>
            <a:r>
              <a:rPr kumimoji="1" lang="en-US" altLang="ja-JP" dirty="0" smtClean="0"/>
              <a:t>adiance()</a:t>
            </a:r>
            <a:r>
              <a:rPr kumimoji="1" lang="ja-JP" altLang="en-US" dirty="0" smtClean="0"/>
              <a:t>のアルゴリズム</a:t>
            </a:r>
            <a:endParaRPr kumimoji="1" lang="ja-JP" altLang="en-US" dirty="0"/>
          </a:p>
        </p:txBody>
      </p:sp>
      <mc:AlternateContent xmlns:mc="http://schemas.openxmlformats.org/markup-compatibility/2006" xmlns:a14="http://schemas.microsoft.com/office/drawing/2010/main">
        <mc:Choice Requires="a14">
          <p:sp>
            <p:nvSpPr>
              <p:cNvPr id="5" name="コンテンツ プレースホルダー 2"/>
              <p:cNvSpPr>
                <a:spLocks noGrp="1"/>
              </p:cNvSpPr>
              <p:nvPr>
                <p:ph idx="1"/>
              </p:nvPr>
            </p:nvSpPr>
            <p:spPr>
              <a:xfrm>
                <a:off x="251520" y="1412776"/>
                <a:ext cx="8640960" cy="4713387"/>
              </a:xfrm>
            </p:spPr>
            <p:txBody>
              <a:bodyPr>
                <a:normAutofit fontScale="92500"/>
              </a:bodyPr>
              <a:lstStyle/>
              <a:p>
                <a:r>
                  <a:rPr lang="ja-JP" altLang="en-US" sz="2400" b="1" dirty="0" smtClean="0"/>
                  <a:t>擬似コード（パストレーシングによる</a:t>
                </a:r>
                <a14:m>
                  <m:oMath xmlns:m="http://schemas.openxmlformats.org/officeDocument/2006/math">
                    <m:sSub>
                      <m:sSubPr>
                        <m:ctrlPr>
                          <a:rPr lang="en-US" altLang="ja-JP" sz="2400" i="1">
                            <a:latin typeface="Cambria Math"/>
                          </a:rPr>
                        </m:ctrlPr>
                      </m:sSubPr>
                      <m:e>
                        <m:r>
                          <a:rPr lang="en-US" altLang="ja-JP" sz="2400" i="1">
                            <a:latin typeface="Cambria Math"/>
                          </a:rPr>
                          <m:t>𝐿</m:t>
                        </m:r>
                      </m:e>
                      <m:sub>
                        <m:r>
                          <a:rPr lang="en-US" altLang="ja-JP" sz="2400" i="1">
                            <a:latin typeface="Cambria Math"/>
                          </a:rPr>
                          <m:t>𝑜</m:t>
                        </m:r>
                      </m:sub>
                    </m:sSub>
                  </m:oMath>
                </a14:m>
                <a:r>
                  <a:rPr lang="ja-JP" altLang="en-US" sz="2400" b="1" dirty="0" smtClean="0"/>
                  <a:t>の推定を基にしている）</a:t>
                </a:r>
                <a:endParaRPr lang="en-US" altLang="ja-JP" sz="2400" b="1" dirty="0"/>
              </a:p>
              <a:p>
                <a:r>
                  <a:rPr lang="en-US" altLang="ja-JP" sz="2400" b="1" dirty="0" smtClean="0"/>
                  <a:t>radiance</a:t>
                </a:r>
                <a14:m>
                  <m:oMath xmlns:m="http://schemas.openxmlformats.org/officeDocument/2006/math">
                    <m:d>
                      <m:dPr>
                        <m:ctrlPr>
                          <a:rPr lang="en-US" altLang="ja-JP" sz="2400" b="1" i="1">
                            <a:latin typeface="Cambria Math"/>
                          </a:rPr>
                        </m:ctrlPr>
                      </m:dPr>
                      <m:e>
                        <m:r>
                          <a:rPr lang="en-US" altLang="ja-JP" sz="2400" b="1" i="1">
                            <a:latin typeface="Cambria Math"/>
                          </a:rPr>
                          <m:t>𝒙</m:t>
                        </m:r>
                        <m:r>
                          <a:rPr lang="en-US" altLang="ja-JP" sz="2400" b="1" i="1">
                            <a:latin typeface="Cambria Math"/>
                          </a:rPr>
                          <m:t>, </m:t>
                        </m:r>
                        <m:acc>
                          <m:accPr>
                            <m:chr m:val="⃗"/>
                            <m:ctrlPr>
                              <a:rPr lang="en-US" altLang="ja-JP" sz="2400" b="1" i="1">
                                <a:latin typeface="Cambria Math"/>
                              </a:rPr>
                            </m:ctrlPr>
                          </m:accPr>
                          <m:e>
                            <m:r>
                              <a:rPr lang="en-US" altLang="ja-JP" sz="2400" b="1" i="1">
                                <a:latin typeface="Cambria Math"/>
                              </a:rPr>
                              <m:t>𝝎</m:t>
                            </m:r>
                          </m:e>
                        </m:acc>
                      </m:e>
                    </m:d>
                  </m:oMath>
                </a14:m>
                <a:r>
                  <a:rPr lang="ja-JP" altLang="en-US" sz="2400" b="1" dirty="0"/>
                  <a:t>：</a:t>
                </a:r>
                <a:r>
                  <a:rPr lang="ja-JP" altLang="en-US" sz="2400" b="1" dirty="0" smtClean="0"/>
                  <a:t>位置</a:t>
                </a:r>
                <a14:m>
                  <m:oMath xmlns:m="http://schemas.openxmlformats.org/officeDocument/2006/math">
                    <m:r>
                      <a:rPr lang="en-US" altLang="ja-JP" sz="2400" b="1" i="1" smtClean="0">
                        <a:latin typeface="Cambria Math"/>
                      </a:rPr>
                      <m:t>𝒙</m:t>
                    </m:r>
                  </m:oMath>
                </a14:m>
                <a:r>
                  <a:rPr lang="ja-JP" altLang="en-US" sz="2400" b="1" dirty="0" smtClean="0"/>
                  <a:t>に</a:t>
                </a:r>
                <a14:m>
                  <m:oMath xmlns:m="http://schemas.openxmlformats.org/officeDocument/2006/math">
                    <m:acc>
                      <m:accPr>
                        <m:chr m:val="⃗"/>
                        <m:ctrlPr>
                          <a:rPr lang="en-US" altLang="ja-JP" sz="2400" b="1" i="1">
                            <a:latin typeface="Cambria Math"/>
                          </a:rPr>
                        </m:ctrlPr>
                      </m:accPr>
                      <m:e>
                        <m:r>
                          <a:rPr lang="en-US" altLang="ja-JP" sz="2400" b="1" i="1">
                            <a:latin typeface="Cambria Math"/>
                          </a:rPr>
                          <m:t>𝝎</m:t>
                        </m:r>
                      </m:e>
                    </m:acc>
                  </m:oMath>
                </a14:m>
                <a:r>
                  <a:rPr lang="ja-JP" altLang="en-US" sz="2400" b="1" dirty="0" smtClean="0"/>
                  <a:t>方向からくる放射輝度</a:t>
                </a:r>
                <a:endParaRPr lang="en-US" altLang="ja-JP" sz="2000" dirty="0" smtClean="0"/>
              </a:p>
              <a:p>
                <a:pPr marL="971550" lvl="1" indent="-514350">
                  <a:buFont typeface="+mj-lt"/>
                  <a:buAutoNum type="arabicPeriod"/>
                </a:pPr>
                <a:r>
                  <a:rPr lang="en-US" altLang="ja-JP" sz="2400" dirty="0" smtClean="0"/>
                  <a:t> </a:t>
                </a:r>
                <a14:m>
                  <m:oMath xmlns:m="http://schemas.openxmlformats.org/officeDocument/2006/math">
                    <m:r>
                      <a:rPr lang="en-US" altLang="ja-JP" sz="2400" b="0" i="1" smtClean="0">
                        <a:latin typeface="Cambria Math"/>
                      </a:rPr>
                      <m:t>𝑥</m:t>
                    </m:r>
                  </m:oMath>
                </a14:m>
                <a:r>
                  <a:rPr lang="ja-JP" altLang="en-US" sz="2400" dirty="0" smtClean="0">
                    <a:solidFill>
                      <a:schemeClr val="tx1"/>
                    </a:solidFill>
                  </a:rPr>
                  <a:t>から</a:t>
                </a:r>
                <a14:m>
                  <m:oMath xmlns:m="http://schemas.openxmlformats.org/officeDocument/2006/math">
                    <m:acc>
                      <m:accPr>
                        <m:chr m:val="⃗"/>
                        <m:ctrlPr>
                          <a:rPr lang="en-US" altLang="ja-JP" sz="2400" i="1">
                            <a:latin typeface="Cambria Math"/>
                          </a:rPr>
                        </m:ctrlPr>
                      </m:accPr>
                      <m:e>
                        <m:r>
                          <a:rPr lang="en-US" altLang="ja-JP" sz="2400" b="0" i="1">
                            <a:latin typeface="Cambria Math"/>
                          </a:rPr>
                          <m:t>𝜔</m:t>
                        </m:r>
                      </m:e>
                    </m:acc>
                  </m:oMath>
                </a14:m>
                <a:r>
                  <a:rPr lang="ja-JP" altLang="en-US" sz="2400" dirty="0" smtClean="0">
                    <a:solidFill>
                      <a:schemeClr val="tx1"/>
                    </a:solidFill>
                  </a:rPr>
                  <a:t>方向にレイトレーシング。交差点を</a:t>
                </a:r>
                <a14:m>
                  <m:oMath xmlns:m="http://schemas.openxmlformats.org/officeDocument/2006/math">
                    <m:r>
                      <a:rPr lang="en-US" altLang="ja-JP" sz="2400" b="0" i="1" smtClean="0">
                        <a:latin typeface="Cambria Math"/>
                      </a:rPr>
                      <m:t>𝑥</m:t>
                    </m:r>
                    <m:r>
                      <a:rPr lang="en-US" altLang="ja-JP" sz="2400" b="0" i="1" smtClean="0">
                        <a:latin typeface="Cambria Math"/>
                      </a:rPr>
                      <m:t>′</m:t>
                    </m:r>
                  </m:oMath>
                </a14:m>
                <a:r>
                  <a:rPr lang="ja-JP" altLang="en-US" sz="2400" dirty="0" smtClean="0">
                    <a:solidFill>
                      <a:schemeClr val="tx1"/>
                    </a:solidFill>
                  </a:rPr>
                  <a:t>とする</a:t>
                </a:r>
                <a:endParaRPr lang="en-US" altLang="ja-JP" sz="2400" dirty="0" smtClean="0">
                  <a:solidFill>
                    <a:schemeClr val="tx1"/>
                  </a:solidFill>
                </a:endParaRPr>
              </a:p>
              <a:p>
                <a:pPr marL="971550" lvl="1" indent="-514350">
                  <a:buFont typeface="+mj-lt"/>
                  <a:buAutoNum type="arabicPeriod"/>
                </a:pPr>
                <a:r>
                  <a:rPr lang="en-US" altLang="ja-JP" sz="2400" dirty="0" smtClean="0">
                    <a:solidFill>
                      <a:schemeClr val="tx1"/>
                    </a:solidFill>
                  </a:rPr>
                  <a:t> 0</a:t>
                </a:r>
                <a:r>
                  <a:rPr lang="ja-JP" altLang="en-US" sz="2400" dirty="0" smtClean="0">
                    <a:solidFill>
                      <a:schemeClr val="tx1"/>
                    </a:solidFill>
                  </a:rPr>
                  <a:t>から</a:t>
                </a:r>
                <a:r>
                  <a:rPr lang="en-US" altLang="ja-JP" sz="2400" dirty="0" smtClean="0">
                    <a:solidFill>
                      <a:schemeClr val="tx1"/>
                    </a:solidFill>
                  </a:rPr>
                  <a:t>1</a:t>
                </a:r>
                <a:r>
                  <a:rPr lang="ja-JP" altLang="en-US" sz="2400" dirty="0" smtClean="0">
                    <a:solidFill>
                      <a:schemeClr val="tx1"/>
                    </a:solidFill>
                  </a:rPr>
                  <a:t>の範囲の乱数を得て</a:t>
                </a:r>
                <a14:m>
                  <m:oMath xmlns:m="http://schemas.openxmlformats.org/officeDocument/2006/math">
                    <m:r>
                      <a:rPr lang="en-US" altLang="ja-JP" sz="2400" b="0" i="1">
                        <a:solidFill>
                          <a:schemeClr val="tx1"/>
                        </a:solidFill>
                        <a:latin typeface="Cambria Math"/>
                      </a:rPr>
                      <m:t>𝑞</m:t>
                    </m:r>
                  </m:oMath>
                </a14:m>
                <a:r>
                  <a:rPr lang="ja-JP" altLang="en-US" sz="2400" dirty="0" smtClean="0">
                    <a:solidFill>
                      <a:schemeClr val="tx1"/>
                    </a:solidFill>
                  </a:rPr>
                  <a:t>との大小比較</a:t>
                </a:r>
                <a:endParaRPr lang="en-US" altLang="ja-JP" sz="2400" dirty="0" smtClean="0">
                  <a:solidFill>
                    <a:schemeClr val="tx1"/>
                  </a:solidFill>
                </a:endParaRPr>
              </a:p>
              <a:p>
                <a:pPr marL="1371600" lvl="2" indent="-514350">
                  <a:buFont typeface="+mj-lt"/>
                  <a:buAutoNum type="arabicPeriod"/>
                </a:pPr>
                <a:r>
                  <a:rPr lang="en-US" altLang="ja-JP" sz="2000" dirty="0" smtClean="0">
                    <a:solidFill>
                      <a:schemeClr val="tx1"/>
                    </a:solidFill>
                  </a:rPr>
                  <a:t> </a:t>
                </a:r>
                <a14:m>
                  <m:oMath xmlns:m="http://schemas.openxmlformats.org/officeDocument/2006/math">
                    <m:r>
                      <a:rPr lang="en-US" altLang="ja-JP" sz="2000" b="0" i="1" smtClean="0">
                        <a:solidFill>
                          <a:schemeClr val="tx1"/>
                        </a:solidFill>
                        <a:latin typeface="Cambria Math"/>
                      </a:rPr>
                      <m:t>𝑞</m:t>
                    </m:r>
                  </m:oMath>
                </a14:m>
                <a:r>
                  <a:rPr lang="ja-JP" altLang="en-US" sz="2000" dirty="0" smtClean="0">
                    <a:solidFill>
                      <a:schemeClr val="tx1"/>
                    </a:solidFill>
                  </a:rPr>
                  <a:t>以上なら</a:t>
                </a:r>
                <a:r>
                  <a:rPr lang="en-US" altLang="ja-JP" sz="2000" dirty="0" smtClean="0">
                    <a:solidFill>
                      <a:schemeClr val="tx1"/>
                    </a:solidFill>
                  </a:rPr>
                  <a:t>return </a:t>
                </a:r>
                <a14:m>
                  <m:oMath xmlns:m="http://schemas.openxmlformats.org/officeDocument/2006/math">
                    <m:sSub>
                      <m:sSubPr>
                        <m:ctrlPr>
                          <a:rPr lang="en-US" altLang="ja-JP" sz="1800" i="1">
                            <a:solidFill>
                              <a:schemeClr val="tx1"/>
                            </a:solidFill>
                            <a:latin typeface="Cambria Math"/>
                          </a:rPr>
                        </m:ctrlPr>
                      </m:sSubPr>
                      <m:e>
                        <m:r>
                          <a:rPr lang="en-US" altLang="ja-JP" sz="1800" b="0" i="1">
                            <a:solidFill>
                              <a:schemeClr val="tx1"/>
                            </a:solidFill>
                            <a:latin typeface="Cambria Math"/>
                          </a:rPr>
                          <m:t>𝐿</m:t>
                        </m:r>
                      </m:e>
                      <m:sub>
                        <m:r>
                          <a:rPr lang="en-US" altLang="ja-JP" sz="1800" b="0" i="1">
                            <a:solidFill>
                              <a:schemeClr val="tx1"/>
                            </a:solidFill>
                            <a:latin typeface="Cambria Math"/>
                          </a:rPr>
                          <m:t>𝑒</m:t>
                        </m:r>
                      </m:sub>
                    </m:sSub>
                    <m:d>
                      <m:dPr>
                        <m:ctrlPr>
                          <a:rPr lang="en-US" altLang="ja-JP" sz="1800" i="1">
                            <a:solidFill>
                              <a:schemeClr val="tx1"/>
                            </a:solidFill>
                            <a:latin typeface="Cambria Math"/>
                          </a:rPr>
                        </m:ctrlPr>
                      </m:dPr>
                      <m:e>
                        <m:r>
                          <a:rPr lang="en-US" altLang="ja-JP" sz="2000" i="1">
                            <a:latin typeface="Cambria Math"/>
                          </a:rPr>
                          <m:t>𝑥</m:t>
                        </m:r>
                        <m:r>
                          <a:rPr lang="en-US" altLang="ja-JP" sz="2000" i="1">
                            <a:latin typeface="Cambria Math"/>
                          </a:rPr>
                          <m:t>′</m:t>
                        </m:r>
                        <m:r>
                          <a:rPr lang="en-US" altLang="ja-JP" sz="1800" b="0" i="1">
                            <a:solidFill>
                              <a:schemeClr val="tx1"/>
                            </a:solidFill>
                            <a:latin typeface="Cambria Math"/>
                          </a:rPr>
                          <m:t>,</m:t>
                        </m:r>
                        <m:acc>
                          <m:accPr>
                            <m:chr m:val="⃗"/>
                            <m:ctrlPr>
                              <a:rPr lang="en-US" altLang="ja-JP" sz="1800" i="1">
                                <a:solidFill>
                                  <a:schemeClr val="tx1"/>
                                </a:solidFill>
                                <a:latin typeface="Cambria Math"/>
                              </a:rPr>
                            </m:ctrlPr>
                          </m:accPr>
                          <m:e>
                            <m:r>
                              <a:rPr lang="en-US" altLang="ja-JP" sz="1800" b="0" i="1">
                                <a:solidFill>
                                  <a:schemeClr val="tx1"/>
                                </a:solidFill>
                                <a:latin typeface="Cambria Math"/>
                              </a:rPr>
                              <m:t>𝜔</m:t>
                            </m:r>
                          </m:e>
                        </m:acc>
                      </m:e>
                    </m:d>
                  </m:oMath>
                </a14:m>
                <a:r>
                  <a:rPr lang="ja-JP" altLang="en-US" sz="2000" dirty="0" smtClean="0">
                    <a:solidFill>
                      <a:schemeClr val="tx1"/>
                    </a:solidFill>
                  </a:rPr>
                  <a:t>として再帰終了</a:t>
                </a:r>
                <a:endParaRPr lang="en-US" altLang="ja-JP" sz="2000" dirty="0" smtClean="0">
                  <a:solidFill>
                    <a:schemeClr val="tx1"/>
                  </a:solidFill>
                </a:endParaRPr>
              </a:p>
              <a:p>
                <a:pPr marL="1371600" lvl="2" indent="-514350">
                  <a:buFont typeface="+mj-lt"/>
                  <a:buAutoNum type="arabicPeriod"/>
                </a:pPr>
                <a:r>
                  <a:rPr lang="ja-JP" altLang="en-US" sz="2000" dirty="0">
                    <a:solidFill>
                      <a:schemeClr val="tx1"/>
                    </a:solidFill>
                  </a:rPr>
                  <a:t>さも</a:t>
                </a:r>
                <a:r>
                  <a:rPr lang="ja-JP" altLang="en-US" sz="2000" dirty="0" smtClean="0">
                    <a:solidFill>
                      <a:schemeClr val="tx1"/>
                    </a:solidFill>
                  </a:rPr>
                  <a:t>なければそのまま処理を続行</a:t>
                </a:r>
                <a:endParaRPr lang="en-US" altLang="ja-JP" sz="2000" dirty="0" smtClean="0">
                  <a:solidFill>
                    <a:schemeClr val="tx1"/>
                  </a:solidFill>
                </a:endParaRPr>
              </a:p>
              <a:p>
                <a:pPr marL="971550" lvl="1" indent="-514350">
                  <a:buFont typeface="+mj-lt"/>
                  <a:buAutoNum type="arabicPeriod"/>
                </a:pPr>
                <a:r>
                  <a:rPr lang="ja-JP" altLang="en-US" sz="2400" dirty="0" smtClean="0"/>
                  <a:t>位置</a:t>
                </a:r>
                <a14:m>
                  <m:oMath xmlns:m="http://schemas.openxmlformats.org/officeDocument/2006/math">
                    <m:r>
                      <a:rPr lang="en-US" altLang="ja-JP" sz="2400" i="1">
                        <a:latin typeface="Cambria Math"/>
                      </a:rPr>
                      <m:t>𝑥</m:t>
                    </m:r>
                    <m:r>
                      <a:rPr lang="en-US" altLang="ja-JP" sz="2400" i="1">
                        <a:latin typeface="Cambria Math"/>
                      </a:rPr>
                      <m:t>′</m:t>
                    </m:r>
                  </m:oMath>
                </a14:m>
                <a:r>
                  <a:rPr lang="ja-JP" altLang="en-US" sz="2400" dirty="0" smtClean="0"/>
                  <a:t>を</a:t>
                </a:r>
                <a:r>
                  <a:rPr lang="ja-JP" altLang="en-US" sz="2400" dirty="0"/>
                  <a:t>中心とした半球上で</a:t>
                </a:r>
                <a:r>
                  <a:rPr lang="en-US" altLang="ja-JP" sz="2400" dirty="0"/>
                  <a:t>1</a:t>
                </a:r>
                <a:r>
                  <a:rPr lang="ja-JP" altLang="en-US" sz="2400" dirty="0"/>
                  <a:t>方向サンプリング</a:t>
                </a:r>
                <a:r>
                  <a:rPr lang="ja-JP" altLang="en-US" sz="2400" dirty="0" smtClean="0"/>
                  <a:t>。</a:t>
                </a:r>
                <a:r>
                  <a:rPr lang="ja-JP" altLang="en-US" sz="2400" dirty="0"/>
                  <a:t>（</a:t>
                </a:r>
                <a:r>
                  <a:rPr lang="ja-JP" altLang="en-US" sz="2400" dirty="0" smtClean="0"/>
                  <a:t>サンプル</a:t>
                </a:r>
                <a:r>
                  <a:rPr lang="ja-JP" altLang="en-US" sz="2400" dirty="0"/>
                  <a:t>は確率密度関数</a:t>
                </a:r>
                <a:r>
                  <a:rPr lang="en-US" altLang="ja-JP" sz="2400" dirty="0" err="1"/>
                  <a:t>pdf</a:t>
                </a:r>
                <a:r>
                  <a:rPr lang="ja-JP" altLang="en-US" sz="2400" dirty="0"/>
                  <a:t>に従うとする）</a:t>
                </a:r>
              </a:p>
              <a:p>
                <a:pPr marL="971550" lvl="1" indent="-514350">
                  <a:buFont typeface="+mj-lt"/>
                  <a:buAutoNum type="arabicPeriod"/>
                </a:pPr>
                <a:r>
                  <a:rPr lang="ja-JP" altLang="en-US" sz="2400" dirty="0"/>
                  <a:t>得られたサンプルを</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b="0" i="0" smtClean="0">
                        <a:latin typeface="Cambria Math"/>
                      </a:rPr>
                      <m:t>′</m:t>
                    </m:r>
                  </m:oMath>
                </a14:m>
                <a:r>
                  <a:rPr lang="ja-JP" altLang="en-US" sz="2400" dirty="0"/>
                  <a:t>と</a:t>
                </a:r>
                <a:r>
                  <a:rPr lang="ja-JP" altLang="en-US" sz="2400" dirty="0" smtClean="0"/>
                  <a:t>する</a:t>
                </a:r>
                <a:endParaRPr lang="en-US" altLang="ja-JP" sz="2400" dirty="0" smtClean="0"/>
              </a:p>
              <a:p>
                <a:pPr marL="971550" lvl="1" indent="-514350">
                  <a:buFont typeface="+mj-lt"/>
                  <a:buAutoNum type="arabicPeriod"/>
                </a:pPr>
                <a:r>
                  <a:rPr lang="en-US" altLang="ja-JP" sz="2400" dirty="0" smtClean="0"/>
                  <a:t> </a:t>
                </a:r>
                <a14:m>
                  <m:oMath xmlns:m="http://schemas.openxmlformats.org/officeDocument/2006/math">
                    <m:r>
                      <a:rPr lang="en-US" altLang="ja-JP" sz="2400" b="0" i="1" smtClean="0">
                        <a:latin typeface="Cambria Math"/>
                      </a:rPr>
                      <m:t>𝜃</m:t>
                    </m:r>
                  </m:oMath>
                </a14:m>
                <a:r>
                  <a:rPr lang="en-US" altLang="ja-JP" sz="2400" dirty="0" smtClean="0"/>
                  <a:t>=</a:t>
                </a:r>
                <a:r>
                  <a:rPr lang="ja-JP" altLang="en-US" sz="2400" dirty="0"/>
                  <a:t>位置</a:t>
                </a:r>
                <a14:m>
                  <m:oMath xmlns:m="http://schemas.openxmlformats.org/officeDocument/2006/math">
                    <m:r>
                      <a:rPr lang="en-US" altLang="ja-JP" sz="2400" i="1">
                        <a:latin typeface="Cambria Math"/>
                      </a:rPr>
                      <m:t>𝑥</m:t>
                    </m:r>
                    <m:r>
                      <a:rPr lang="en-US" altLang="ja-JP" sz="2400" i="1">
                        <a:latin typeface="Cambria Math"/>
                      </a:rPr>
                      <m:t>′</m:t>
                    </m:r>
                  </m:oMath>
                </a14:m>
                <a:r>
                  <a:rPr lang="ja-JP" altLang="en-US" sz="2400" dirty="0"/>
                  <a:t>における法線と</a:t>
                </a:r>
                <a14:m>
                  <m:oMath xmlns:m="http://schemas.openxmlformats.org/officeDocument/2006/math">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oMath>
                </a14:m>
                <a:r>
                  <a:rPr lang="ja-JP" altLang="en-US" sz="2400" dirty="0"/>
                  <a:t>方向の成す</a:t>
                </a:r>
                <a:r>
                  <a:rPr lang="ja-JP" altLang="en-US" sz="2400" dirty="0" smtClean="0"/>
                  <a:t>角</a:t>
                </a:r>
                <a:endParaRPr lang="ja-JP" altLang="en-US" sz="2400" dirty="0"/>
              </a:p>
              <a:p>
                <a:pPr marL="971550" lvl="1" indent="-514350">
                  <a:buFont typeface="+mj-lt"/>
                  <a:buAutoNum type="arabicPeriod"/>
                </a:pPr>
                <a:r>
                  <a:rPr lang="en-US" altLang="ja-JP" sz="2400" dirty="0" smtClean="0"/>
                  <a:t>    return </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𝑒</m:t>
                        </m:r>
                      </m:sub>
                    </m:sSub>
                    <m:d>
                      <m:dPr>
                        <m:ctrlPr>
                          <a:rPr lang="en-US" altLang="ja-JP" sz="2400" b="0" i="1" smtClean="0">
                            <a:latin typeface="Cambria Math"/>
                          </a:rPr>
                        </m:ctrlPr>
                      </m:dPr>
                      <m:e>
                        <m:r>
                          <a:rPr lang="en-US" altLang="ja-JP" sz="2400" i="1">
                            <a:latin typeface="Cambria Math"/>
                          </a:rPr>
                          <m:t>𝑥</m:t>
                        </m:r>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e>
                    </m:d>
                    <m:r>
                      <a:rPr lang="en-US" altLang="ja-JP" sz="2400" b="0" i="1" smtClean="0">
                        <a:latin typeface="Cambria Math"/>
                      </a:rPr>
                      <m:t>+</m:t>
                    </m:r>
                    <m:f>
                      <m:fPr>
                        <m:ctrlPr>
                          <a:rPr lang="en-US" altLang="ja-JP" sz="2400" i="1">
                            <a:latin typeface="Cambria Math"/>
                          </a:rPr>
                        </m:ctrlPr>
                      </m:fPr>
                      <m:num>
                        <m:sSub>
                          <m:sSubPr>
                            <m:ctrlPr>
                              <a:rPr lang="en-US" altLang="ja-JP" sz="2400" i="1">
                                <a:latin typeface="Cambria Math"/>
                              </a:rPr>
                            </m:ctrlPr>
                          </m:sSubPr>
                          <m:e>
                            <m:r>
                              <a:rPr lang="en-US" altLang="ja-JP" sz="2400" i="1">
                                <a:latin typeface="Cambria Math"/>
                              </a:rPr>
                              <m:t>𝑓</m:t>
                            </m:r>
                          </m:e>
                          <m:sub>
                            <m:r>
                              <a:rPr lang="en-US" altLang="ja-JP" sz="2400" i="1">
                                <a:latin typeface="Cambria Math"/>
                              </a:rPr>
                              <m:t>𝑟</m:t>
                            </m:r>
                          </m:sub>
                        </m:sSub>
                        <m:d>
                          <m:dPr>
                            <m:ctrlPr>
                              <a:rPr lang="en-US" altLang="ja-JP" sz="2400" i="1">
                                <a:latin typeface="Cambria Math"/>
                              </a:rPr>
                            </m:ctrlPr>
                          </m:dPr>
                          <m:e>
                            <m:sSup>
                              <m:sSupPr>
                                <m:ctrlPr>
                                  <a:rPr lang="en-US" altLang="ja-JP" sz="2400" i="1">
                                    <a:latin typeface="Cambria Math"/>
                                  </a:rPr>
                                </m:ctrlPr>
                              </m:sSupPr>
                              <m:e>
                                <m:r>
                                  <a:rPr lang="en-US" altLang="ja-JP" sz="2400" i="1">
                                    <a:latin typeface="Cambria Math"/>
                                  </a:rPr>
                                  <m:t>𝑥</m:t>
                                </m:r>
                              </m:e>
                              <m:sup>
                                <m:r>
                                  <a:rPr lang="en-US" altLang="ja-JP" sz="2400" i="1">
                                    <a:latin typeface="Cambria Math"/>
                                  </a:rPr>
                                  <m:t>′</m:t>
                                </m:r>
                              </m:sup>
                            </m:sSup>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r>
                          <a:rPr lang="en-US" altLang="ja-JP" sz="2400" b="0" i="1" smtClean="0">
                            <a:latin typeface="Cambria Math"/>
                          </a:rPr>
                          <m:t>𝑟𝑎𝑑𝑖𝑎𝑛𝑐𝑒</m:t>
                        </m:r>
                        <m:r>
                          <a:rPr lang="en-US" altLang="ja-JP" sz="2400" b="0" i="1" smtClean="0">
                            <a:latin typeface="Cambria Math"/>
                          </a:rPr>
                          <m:t>(</m:t>
                        </m:r>
                        <m:sSup>
                          <m:sSupPr>
                            <m:ctrlPr>
                              <a:rPr lang="en-US" altLang="ja-JP" sz="2400" b="0" i="1" smtClean="0">
                                <a:latin typeface="Cambria Math"/>
                              </a:rPr>
                            </m:ctrlPr>
                          </m:sSupPr>
                          <m:e>
                            <m:r>
                              <a:rPr lang="en-US" altLang="ja-JP" sz="2400" i="1">
                                <a:latin typeface="Cambria Math"/>
                              </a:rPr>
                              <m:t>𝑥</m:t>
                            </m:r>
                          </m:e>
                          <m:sup>
                            <m:r>
                              <a:rPr lang="en-US" altLang="ja-JP" sz="2400" i="1">
                                <a:latin typeface="Cambria Math"/>
                              </a:rPr>
                              <m:t>′</m:t>
                            </m:r>
                          </m:sup>
                        </m:sSup>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func>
                          <m:funcPr>
                            <m:ctrlPr>
                              <a:rPr lang="en-US" altLang="ja-JP" sz="2400" i="1">
                                <a:latin typeface="Cambria Math"/>
                              </a:rPr>
                            </m:ctrlPr>
                          </m:funcPr>
                          <m:fName>
                            <m:r>
                              <m:rPr>
                                <m:sty m:val="p"/>
                              </m:rPr>
                              <a:rPr lang="en-US" altLang="ja-JP" sz="2400">
                                <a:latin typeface="Cambria Math"/>
                              </a:rPr>
                              <m:t>cos</m:t>
                            </m:r>
                          </m:fName>
                          <m:e>
                            <m:r>
                              <a:rPr lang="en-US" altLang="ja-JP" sz="2400" i="1">
                                <a:latin typeface="Cambria Math"/>
                              </a:rPr>
                              <m:t>𝜃</m:t>
                            </m:r>
                          </m:e>
                        </m:func>
                      </m:num>
                      <m:den>
                        <m:r>
                          <a:rPr lang="en-US" altLang="ja-JP" sz="2400" i="1">
                            <a:latin typeface="Cambria Math"/>
                          </a:rPr>
                          <m:t>𝑝𝑑𝑓</m:t>
                        </m:r>
                        <m:d>
                          <m:dPr>
                            <m:ctrlPr>
                              <a:rPr lang="en-US" altLang="ja-JP" sz="2400" i="1">
                                <a:latin typeface="Cambria Math"/>
                              </a:rPr>
                            </m:ctrlPr>
                          </m:dPr>
                          <m:e>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den>
                    </m:f>
                    <m:r>
                      <a:rPr lang="en-US" altLang="ja-JP" sz="2400" i="1">
                        <a:latin typeface="Cambria Math"/>
                        <a:ea typeface="Cambria Math"/>
                      </a:rPr>
                      <m:t>∙</m:t>
                    </m:r>
                    <m:f>
                      <m:fPr>
                        <m:ctrlPr>
                          <a:rPr lang="en-US" altLang="ja-JP" sz="2400" i="1" smtClean="0">
                            <a:solidFill>
                              <a:schemeClr val="tx1"/>
                            </a:solidFill>
                            <a:latin typeface="Cambria Math"/>
                            <a:ea typeface="Cambria Math"/>
                          </a:rPr>
                        </m:ctrlPr>
                      </m:fPr>
                      <m:num>
                        <m:r>
                          <a:rPr lang="en-US" altLang="ja-JP" sz="2400" b="0" i="1">
                            <a:solidFill>
                              <a:schemeClr val="tx1"/>
                            </a:solidFill>
                            <a:latin typeface="Cambria Math"/>
                            <a:ea typeface="Cambria Math"/>
                          </a:rPr>
                          <m:t>1</m:t>
                        </m:r>
                      </m:num>
                      <m:den>
                        <m:r>
                          <a:rPr lang="en-US" altLang="ja-JP" sz="2400" b="0" i="1">
                            <a:solidFill>
                              <a:schemeClr val="tx1"/>
                            </a:solidFill>
                            <a:latin typeface="Cambria Math"/>
                            <a:ea typeface="Cambria Math"/>
                          </a:rPr>
                          <m:t>𝑞</m:t>
                        </m:r>
                      </m:den>
                    </m:f>
                  </m:oMath>
                </a14:m>
                <a:endParaRPr kumimoji="1" lang="ja-JP" altLang="en-US" sz="2400" dirty="0"/>
              </a:p>
            </p:txBody>
          </p:sp>
        </mc:Choice>
        <mc:Fallback xmlns="">
          <p:sp>
            <p:nvSpPr>
              <p:cNvPr id="5"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2"/>
                <a:stretch>
                  <a:fillRect l="-705" t="-776" r="-91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889243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r</a:t>
            </a:r>
            <a:r>
              <a:rPr kumimoji="1" lang="en-US" altLang="ja-JP" dirty="0" err="1" smtClean="0"/>
              <a:t>adiance.h</a:t>
            </a:r>
            <a:endParaRPr kumimoji="1" lang="ja-JP" altLang="en-US"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117" y="1288489"/>
            <a:ext cx="4320000" cy="4406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756" y="1288489"/>
            <a:ext cx="4320000" cy="39129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644844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p:txBody>
          <a:bodyPr/>
          <a:lstStyle/>
          <a:p>
            <a:r>
              <a:rPr lang="en-US" altLang="ja-JP" b="1" dirty="0" smtClean="0"/>
              <a:t>ray</a:t>
            </a:r>
            <a:r>
              <a:rPr lang="ja-JP" altLang="en-US" b="1" dirty="0" smtClean="0"/>
              <a:t>方向にレイトレーシングして交差点計算</a:t>
            </a:r>
            <a:endParaRPr lang="en-US" altLang="ja-JP" b="1" dirty="0" smtClean="0"/>
          </a:p>
          <a:p>
            <a:pPr lvl="1"/>
            <a:r>
              <a:rPr kumimoji="1" lang="ja-JP" altLang="en-US" dirty="0" smtClean="0"/>
              <a:t>交差しなかったら背景と交差したとして</a:t>
            </a:r>
            <a:r>
              <a:rPr kumimoji="1" lang="en-US" altLang="ja-JP" dirty="0" err="1" smtClean="0"/>
              <a:t>Backgroundcolor</a:t>
            </a:r>
            <a:r>
              <a:rPr kumimoji="1" lang="ja-JP" altLang="en-US" dirty="0" smtClean="0"/>
              <a:t>を返して終了。</a:t>
            </a:r>
            <a:endParaRPr kumimoji="1" lang="ja-JP" alt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637522"/>
            <a:ext cx="5372672" cy="21038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3750862" y="4780676"/>
            <a:ext cx="1522474" cy="32398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286183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a:xfrm>
            <a:off x="251520" y="1124744"/>
            <a:ext cx="8435280" cy="4713387"/>
          </a:xfrm>
        </p:spPr>
        <p:txBody>
          <a:bodyPr/>
          <a:lstStyle/>
          <a:p>
            <a:r>
              <a:rPr lang="en-US" altLang="ja-JP" b="1" dirty="0" err="1" smtClean="0"/>
              <a:t>orienting_normal</a:t>
            </a:r>
            <a:endParaRPr lang="en-US" altLang="ja-JP" b="1" dirty="0" smtClean="0"/>
          </a:p>
          <a:p>
            <a:pPr lvl="1"/>
            <a:r>
              <a:rPr kumimoji="1" lang="ja-JP" altLang="en-US" sz="1600" dirty="0" smtClean="0"/>
              <a:t>レイの向きと物体法線の内積を計算することで二つのベクトルの成す角の</a:t>
            </a:r>
            <a:r>
              <a:rPr kumimoji="1" lang="en-US" altLang="ja-JP" sz="1600" dirty="0" err="1" smtClean="0"/>
              <a:t>cosθ</a:t>
            </a:r>
            <a:r>
              <a:rPr kumimoji="1" lang="ja-JP" altLang="en-US" sz="1600" dirty="0" smtClean="0"/>
              <a:t>が計算できる。この正負によってレイが物体に外から衝突するのか中から衝突するのかを判定でき、レイに対応する法線</a:t>
            </a:r>
            <a:r>
              <a:rPr kumimoji="1" lang="en-US" altLang="ja-JP" sz="1600" dirty="0" err="1" smtClean="0"/>
              <a:t>orienting_normal</a:t>
            </a:r>
            <a:r>
              <a:rPr kumimoji="1" lang="ja-JP" altLang="en-US" sz="1600" dirty="0" smtClean="0"/>
              <a:t>を得られる。</a:t>
            </a:r>
            <a:endParaRPr kumimoji="1" lang="ja-JP" altLang="en-US" sz="1600" dirty="0"/>
          </a:p>
        </p:txBody>
      </p:sp>
      <p:sp>
        <p:nvSpPr>
          <p:cNvPr id="6" name="円/楕円 5"/>
          <p:cNvSpPr/>
          <p:nvPr/>
        </p:nvSpPr>
        <p:spPr>
          <a:xfrm>
            <a:off x="2331527" y="2794788"/>
            <a:ext cx="1376377" cy="1376377"/>
          </a:xfrm>
          <a:prstGeom prst="ellipse">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H="1" flipV="1">
            <a:off x="1814270" y="2870795"/>
            <a:ext cx="581516" cy="322779"/>
          </a:xfrm>
          <a:prstGeom prst="straightConnector1">
            <a:avLst/>
          </a:prstGeom>
          <a:ln w="28575">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603335" y="2920372"/>
            <a:ext cx="720080" cy="108871"/>
          </a:xfrm>
          <a:prstGeom prst="straightConnector1">
            <a:avLst/>
          </a:prstGeom>
          <a:ln w="28575">
            <a:solidFill>
              <a:schemeClr val="accent6"/>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1325058" y="3029756"/>
            <a:ext cx="1078477" cy="163058"/>
          </a:xfrm>
          <a:prstGeom prst="straightConnector1">
            <a:avLst/>
          </a:prstGeom>
          <a:ln w="28575">
            <a:solidFill>
              <a:schemeClr val="accent6"/>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05817" y="2920372"/>
            <a:ext cx="543739" cy="307777"/>
          </a:xfrm>
          <a:prstGeom prst="rect">
            <a:avLst/>
          </a:prstGeom>
          <a:noFill/>
        </p:spPr>
        <p:txBody>
          <a:bodyPr wrap="none" rtlCol="0">
            <a:spAutoFit/>
          </a:bodyPr>
          <a:lstStyle/>
          <a:p>
            <a:r>
              <a:rPr kumimoji="1" lang="ja-JP" altLang="en-US" sz="1400" dirty="0" smtClean="0"/>
              <a:t>レイ</a:t>
            </a:r>
            <a:endParaRPr kumimoji="1" lang="ja-JP" altLang="en-US" sz="1400" dirty="0"/>
          </a:p>
        </p:txBody>
      </p:sp>
      <p:sp>
        <p:nvSpPr>
          <p:cNvPr id="15" name="テキスト ボックス 14"/>
          <p:cNvSpPr txBox="1"/>
          <p:nvPr/>
        </p:nvSpPr>
        <p:spPr>
          <a:xfrm>
            <a:off x="755576" y="2487011"/>
            <a:ext cx="2642070" cy="307777"/>
          </a:xfrm>
          <a:prstGeom prst="rect">
            <a:avLst/>
          </a:prstGeom>
          <a:noFill/>
        </p:spPr>
        <p:txBody>
          <a:bodyPr wrap="none" rtlCol="0">
            <a:spAutoFit/>
          </a:bodyPr>
          <a:lstStyle/>
          <a:p>
            <a:r>
              <a:rPr kumimoji="1" lang="en-US" altLang="ja-JP" sz="1400" dirty="0" err="1" smtClean="0"/>
              <a:t>hitpoint.normal</a:t>
            </a:r>
            <a:r>
              <a:rPr kumimoji="1" lang="en-US" altLang="ja-JP" sz="1400" dirty="0" smtClean="0"/>
              <a:t>=</a:t>
            </a:r>
            <a:r>
              <a:rPr kumimoji="1" lang="en-US" altLang="ja-JP" sz="1400" dirty="0" err="1" smtClean="0"/>
              <a:t>orienting_normal</a:t>
            </a:r>
            <a:endParaRPr kumimoji="1" lang="ja-JP" altLang="en-US" sz="1400" dirty="0"/>
          </a:p>
        </p:txBody>
      </p:sp>
      <p:cxnSp>
        <p:nvCxnSpPr>
          <p:cNvPr id="16" name="直線矢印コネクタ 15"/>
          <p:cNvCxnSpPr/>
          <p:nvPr/>
        </p:nvCxnSpPr>
        <p:spPr>
          <a:xfrm flipH="1" flipV="1">
            <a:off x="1834935" y="2860463"/>
            <a:ext cx="581516" cy="322779"/>
          </a:xfrm>
          <a:prstGeom prst="straightConnector1">
            <a:avLst/>
          </a:prstGeom>
          <a:ln w="28575">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円/楕円 16"/>
          <p:cNvSpPr/>
          <p:nvPr/>
        </p:nvSpPr>
        <p:spPr>
          <a:xfrm>
            <a:off x="6368493" y="2860463"/>
            <a:ext cx="1376377" cy="1376377"/>
          </a:xfrm>
          <a:prstGeom prst="ellipse">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flipH="1" flipV="1">
            <a:off x="5851236" y="2936470"/>
            <a:ext cx="581516" cy="322779"/>
          </a:xfrm>
          <a:prstGeom prst="straightConnector1">
            <a:avLst/>
          </a:prstGeom>
          <a:ln w="28575">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flipV="1">
            <a:off x="7057307" y="3341037"/>
            <a:ext cx="691707" cy="104169"/>
          </a:xfrm>
          <a:prstGeom prst="straightConnector1">
            <a:avLst/>
          </a:prstGeom>
          <a:ln w="28575">
            <a:solidFill>
              <a:schemeClr val="accent6"/>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6432752" y="3248917"/>
            <a:ext cx="609288" cy="92120"/>
          </a:xfrm>
          <a:prstGeom prst="straightConnector1">
            <a:avLst/>
          </a:prstGeom>
          <a:ln w="28575">
            <a:solidFill>
              <a:schemeClr val="accent6"/>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7131290" y="3074260"/>
            <a:ext cx="543739" cy="307777"/>
          </a:xfrm>
          <a:prstGeom prst="rect">
            <a:avLst/>
          </a:prstGeom>
          <a:noFill/>
        </p:spPr>
        <p:txBody>
          <a:bodyPr wrap="none" rtlCol="0">
            <a:spAutoFit/>
          </a:bodyPr>
          <a:lstStyle/>
          <a:p>
            <a:r>
              <a:rPr kumimoji="1" lang="ja-JP" altLang="en-US" sz="1400" dirty="0" smtClean="0"/>
              <a:t>レイ</a:t>
            </a:r>
            <a:endParaRPr kumimoji="1" lang="ja-JP" altLang="en-US" sz="1400" dirty="0"/>
          </a:p>
        </p:txBody>
      </p:sp>
      <p:sp>
        <p:nvSpPr>
          <p:cNvPr id="22" name="テキスト ボックス 21"/>
          <p:cNvSpPr txBox="1"/>
          <p:nvPr/>
        </p:nvSpPr>
        <p:spPr>
          <a:xfrm>
            <a:off x="4940265" y="2563018"/>
            <a:ext cx="1295547" cy="307777"/>
          </a:xfrm>
          <a:prstGeom prst="rect">
            <a:avLst/>
          </a:prstGeom>
          <a:noFill/>
        </p:spPr>
        <p:txBody>
          <a:bodyPr wrap="none" rtlCol="0">
            <a:spAutoFit/>
          </a:bodyPr>
          <a:lstStyle/>
          <a:p>
            <a:r>
              <a:rPr kumimoji="1" lang="en-US" altLang="ja-JP" sz="1400" dirty="0" err="1" smtClean="0"/>
              <a:t>hitpoint.normal</a:t>
            </a:r>
            <a:endParaRPr kumimoji="1" lang="ja-JP" altLang="en-US" sz="1400" dirty="0"/>
          </a:p>
        </p:txBody>
      </p:sp>
      <p:cxnSp>
        <p:nvCxnSpPr>
          <p:cNvPr id="23" name="直線矢印コネクタ 22"/>
          <p:cNvCxnSpPr/>
          <p:nvPr/>
        </p:nvCxnSpPr>
        <p:spPr>
          <a:xfrm>
            <a:off x="6445667" y="3272165"/>
            <a:ext cx="539998" cy="299733"/>
          </a:xfrm>
          <a:prstGeom prst="straightConnector1">
            <a:avLst/>
          </a:prstGeom>
          <a:ln w="28575">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6318814" y="3541756"/>
            <a:ext cx="1430200" cy="307777"/>
          </a:xfrm>
          <a:prstGeom prst="rect">
            <a:avLst/>
          </a:prstGeom>
        </p:spPr>
        <p:txBody>
          <a:bodyPr wrap="none">
            <a:spAutoFit/>
          </a:bodyPr>
          <a:lstStyle/>
          <a:p>
            <a:r>
              <a:rPr lang="en-US" altLang="ja-JP" sz="1400" dirty="0" err="1" smtClean="0"/>
              <a:t>orienting_normal</a:t>
            </a:r>
            <a:endParaRPr lang="ja-JP" altLang="en-US" sz="1400" dirty="0"/>
          </a:p>
        </p:txBody>
      </p:sp>
      <p:sp>
        <p:nvSpPr>
          <p:cNvPr id="28" name="テキスト ボックス 27"/>
          <p:cNvSpPr txBox="1"/>
          <p:nvPr/>
        </p:nvSpPr>
        <p:spPr>
          <a:xfrm>
            <a:off x="1318091" y="4238107"/>
            <a:ext cx="1980029" cy="307777"/>
          </a:xfrm>
          <a:prstGeom prst="rect">
            <a:avLst/>
          </a:prstGeom>
          <a:noFill/>
        </p:spPr>
        <p:txBody>
          <a:bodyPr wrap="none" rtlCol="0">
            <a:spAutoFit/>
          </a:bodyPr>
          <a:lstStyle/>
          <a:p>
            <a:r>
              <a:rPr kumimoji="1" lang="ja-JP" altLang="en-US" sz="1400" dirty="0" smtClean="0"/>
              <a:t>外から衝突するケース</a:t>
            </a:r>
            <a:endParaRPr kumimoji="1" lang="ja-JP" altLang="en-US" sz="1400" dirty="0"/>
          </a:p>
        </p:txBody>
      </p:sp>
      <p:sp>
        <p:nvSpPr>
          <p:cNvPr id="30" name="テキスト ボックス 29"/>
          <p:cNvSpPr txBox="1"/>
          <p:nvPr/>
        </p:nvSpPr>
        <p:spPr>
          <a:xfrm>
            <a:off x="5423130" y="4251655"/>
            <a:ext cx="1980029" cy="307777"/>
          </a:xfrm>
          <a:prstGeom prst="rect">
            <a:avLst/>
          </a:prstGeom>
          <a:noFill/>
        </p:spPr>
        <p:txBody>
          <a:bodyPr wrap="none" rtlCol="0">
            <a:spAutoFit/>
          </a:bodyPr>
          <a:lstStyle/>
          <a:p>
            <a:r>
              <a:rPr kumimoji="1" lang="ja-JP" altLang="en-US" sz="1400" dirty="0" smtClean="0"/>
              <a:t>中から衝突するケース</a:t>
            </a:r>
            <a:endParaRPr kumimoji="1" lang="ja-JP" altLang="en-US" sz="1400" dirty="0"/>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637522"/>
            <a:ext cx="5372672" cy="21038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9" name="正方形/長方形 28"/>
          <p:cNvSpPr/>
          <p:nvPr/>
        </p:nvSpPr>
        <p:spPr>
          <a:xfrm>
            <a:off x="3750862" y="5286703"/>
            <a:ext cx="5233340" cy="1020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7686969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a:xfrm>
            <a:off x="251520" y="1052736"/>
            <a:ext cx="8435280" cy="4713387"/>
          </a:xfrm>
        </p:spPr>
        <p:txBody>
          <a:bodyPr/>
          <a:lstStyle/>
          <a:p>
            <a:r>
              <a:rPr lang="ja-JP" altLang="en-US" b="1" dirty="0" smtClean="0"/>
              <a:t>ロシアンルーレット</a:t>
            </a:r>
            <a:endParaRPr lang="en-US" altLang="ja-JP" b="1" dirty="0" smtClean="0"/>
          </a:p>
          <a:p>
            <a:pPr lvl="1"/>
            <a:r>
              <a:rPr kumimoji="1" lang="ja-JP" altLang="en-US" sz="2000" dirty="0" smtClean="0"/>
              <a:t>無限再帰になるのを防ぐためのロシアンルーレット処理</a:t>
            </a:r>
            <a:endParaRPr kumimoji="1" lang="en-US" altLang="ja-JP" sz="2000" dirty="0" smtClean="0"/>
          </a:p>
          <a:p>
            <a:pPr lvl="1"/>
            <a:r>
              <a:rPr lang="ja-JP" altLang="en-US" sz="2000" dirty="0" smtClean="0"/>
              <a:t>レイが衝突したオブジェクトの反射率の内最大のものをロシアンルーレットの確率にする。</a:t>
            </a:r>
            <a:endParaRPr lang="en-US" altLang="ja-JP" sz="2000" dirty="0" smtClean="0"/>
          </a:p>
          <a:p>
            <a:pPr lvl="2"/>
            <a:r>
              <a:rPr kumimoji="1" lang="ja-JP" altLang="en-US" sz="1600" dirty="0" smtClean="0"/>
              <a:t>反射率が大きければその後の再帰の重要性も高いだろうから処理を打ち切る確率を下げ、反射率が小さければその後の再帰の重要性も低いだろうから処理を打ち切る確率を上げる。</a:t>
            </a:r>
            <a:endParaRPr kumimoji="1" lang="en-US" altLang="ja-JP" sz="1600" dirty="0" smtClean="0"/>
          </a:p>
          <a:p>
            <a:pPr lvl="1"/>
            <a:r>
              <a:rPr lang="ja-JP" altLang="en-US" sz="2000" dirty="0" smtClean="0"/>
              <a:t>スタックオーバーフロー</a:t>
            </a:r>
            <a:r>
              <a:rPr lang="ja-JP" altLang="en-US" sz="2000" dirty="0"/>
              <a:t>対策</a:t>
            </a:r>
            <a:r>
              <a:rPr lang="ja-JP" altLang="en-US" sz="2000" dirty="0" smtClean="0"/>
              <a:t>で</a:t>
            </a:r>
            <a:r>
              <a:rPr lang="en-US" altLang="ja-JP" sz="2000" dirty="0" err="1" smtClean="0"/>
              <a:t>DepthLimit</a:t>
            </a:r>
            <a:r>
              <a:rPr lang="ja-JP" altLang="en-US" sz="2000" dirty="0" smtClean="0"/>
              <a:t>回以上再帰したら打ち切る確率を上げる。</a:t>
            </a:r>
            <a:endParaRPr lang="en-US" altLang="ja-JP" sz="2000" dirty="0" smtClean="0"/>
          </a:p>
          <a:p>
            <a:pPr lvl="1"/>
            <a:r>
              <a:rPr kumimoji="1" lang="ja-JP" altLang="en-US" sz="2000" dirty="0"/>
              <a:t>いずれにしても</a:t>
            </a:r>
            <a:r>
              <a:rPr kumimoji="1" lang="ja-JP" altLang="en-US" sz="2000" dirty="0" smtClean="0"/>
              <a:t>、</a:t>
            </a:r>
            <a:r>
              <a:rPr kumimoji="1" lang="en-US" altLang="ja-JP" sz="2000" dirty="0" smtClean="0"/>
              <a:t>Depth</a:t>
            </a:r>
            <a:r>
              <a:rPr kumimoji="1" lang="ja-JP" altLang="en-US" sz="2000" dirty="0" smtClean="0"/>
              <a:t>回の再帰は保障する。</a:t>
            </a:r>
            <a:endParaRPr kumimoji="1" lang="ja-JP" altLang="en-US" sz="20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637522"/>
            <a:ext cx="5372672" cy="210384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正方形/長方形 8"/>
          <p:cNvSpPr/>
          <p:nvPr/>
        </p:nvSpPr>
        <p:spPr>
          <a:xfrm>
            <a:off x="3733277" y="5369760"/>
            <a:ext cx="4118254" cy="113654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75208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81480" y="2818434"/>
            <a:ext cx="3903250" cy="29274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normAutofit fontScale="90000"/>
          </a:bodyPr>
          <a:lstStyle/>
          <a:p>
            <a:r>
              <a:rPr kumimoji="1" lang="ja-JP" altLang="en-US" dirty="0" smtClean="0"/>
              <a:t>物体表面の挙動</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b="1" dirty="0" smtClean="0"/>
              <a:t>レイが衝突した物体に応じてその後のレイの反射方向</a:t>
            </a:r>
            <a:r>
              <a:rPr lang="ja-JP" altLang="en-US" sz="2800" b="1" dirty="0" smtClean="0"/>
              <a:t>を計算する</a:t>
            </a:r>
            <a:r>
              <a:rPr kumimoji="1" lang="ja-JP" altLang="en-US" sz="2800" b="1" dirty="0" smtClean="0"/>
              <a:t>処理が分岐</a:t>
            </a:r>
            <a:endParaRPr kumimoji="1" lang="en-US" altLang="ja-JP" sz="2800" b="1" dirty="0" smtClean="0"/>
          </a:p>
          <a:p>
            <a:pPr lvl="1"/>
            <a:r>
              <a:rPr lang="en-US" altLang="ja-JP" sz="2400" dirty="0" err="1"/>
              <a:t>e</a:t>
            </a:r>
            <a:r>
              <a:rPr kumimoji="1" lang="en-US" altLang="ja-JP" sz="2400" dirty="0" err="1" smtClean="0"/>
              <a:t>dupt</a:t>
            </a:r>
            <a:r>
              <a:rPr kumimoji="1" lang="ja-JP" altLang="en-US" sz="2400" dirty="0" smtClean="0"/>
              <a:t>では三種類の材質に対応</a:t>
            </a:r>
            <a:endParaRPr kumimoji="1" lang="en-US" altLang="ja-JP" sz="2400" dirty="0" smtClean="0"/>
          </a:p>
          <a:p>
            <a:pPr marL="914400" lvl="1" indent="-514350">
              <a:buFont typeface="+mj-lt"/>
              <a:buAutoNum type="arabicPeriod"/>
            </a:pPr>
            <a:r>
              <a:rPr lang="ja-JP" altLang="en-US" b="1" dirty="0"/>
              <a:t>完全</a:t>
            </a:r>
            <a:r>
              <a:rPr lang="ja-JP" altLang="en-US" b="1" dirty="0" smtClean="0"/>
              <a:t>拡散面</a:t>
            </a:r>
            <a:endParaRPr lang="en-US" altLang="ja-JP" b="1" dirty="0" smtClean="0"/>
          </a:p>
          <a:p>
            <a:pPr marL="1371600" lvl="2" indent="-514350"/>
            <a:r>
              <a:rPr kumimoji="1" lang="en-US" altLang="ja-JP" dirty="0" err="1" smtClean="0"/>
              <a:t>Lambertian</a:t>
            </a:r>
            <a:endParaRPr lang="en-US" altLang="ja-JP" dirty="0"/>
          </a:p>
          <a:p>
            <a:pPr marL="914400" lvl="1" indent="-514350">
              <a:buFont typeface="+mj-lt"/>
              <a:buAutoNum type="arabicPeriod"/>
            </a:pPr>
            <a:r>
              <a:rPr kumimoji="1" lang="ja-JP" altLang="en-US" b="1" dirty="0" smtClean="0"/>
              <a:t>完全鏡面</a:t>
            </a:r>
            <a:endParaRPr kumimoji="1" lang="en-US" altLang="ja-JP" b="1" dirty="0" smtClean="0"/>
          </a:p>
          <a:p>
            <a:pPr marL="1371600" lvl="2" indent="-514350"/>
            <a:r>
              <a:rPr kumimoji="1" lang="ja-JP" altLang="en-US" dirty="0" smtClean="0"/>
              <a:t>いわゆる鏡</a:t>
            </a:r>
            <a:endParaRPr kumimoji="1" lang="en-US" altLang="ja-JP" dirty="0" smtClean="0"/>
          </a:p>
          <a:p>
            <a:pPr marL="914400" lvl="1" indent="-514350">
              <a:buFont typeface="+mj-lt"/>
              <a:buAutoNum type="arabicPeriod"/>
            </a:pPr>
            <a:r>
              <a:rPr lang="ja-JP" altLang="en-US" b="1" dirty="0" smtClean="0"/>
              <a:t>ガラス</a:t>
            </a:r>
            <a:r>
              <a:rPr lang="ja-JP" altLang="en-US" b="1" dirty="0"/>
              <a:t>面</a:t>
            </a:r>
            <a:endParaRPr lang="en-US" altLang="ja-JP" b="1" dirty="0" smtClean="0"/>
          </a:p>
          <a:p>
            <a:pPr marL="1371600" lvl="2" indent="-514350"/>
            <a:r>
              <a:rPr kumimoji="1" lang="ja-JP" altLang="en-US" dirty="0" smtClean="0"/>
              <a:t>屈折等</a:t>
            </a:r>
            <a:endParaRPr kumimoji="1" lang="ja-JP" altLang="en-US" dirty="0"/>
          </a:p>
        </p:txBody>
      </p:sp>
      <p:cxnSp>
        <p:nvCxnSpPr>
          <p:cNvPr id="6" name="直線矢印コネクタ 5"/>
          <p:cNvCxnSpPr/>
          <p:nvPr/>
        </p:nvCxnSpPr>
        <p:spPr>
          <a:xfrm>
            <a:off x="3146156" y="3029919"/>
            <a:ext cx="2929180" cy="1526583"/>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805193" y="4037308"/>
            <a:ext cx="2634712" cy="790414"/>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805193" y="4980122"/>
            <a:ext cx="3639015" cy="33054"/>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733742"/>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完全拡散面</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全方向に等しく反射する面</a:t>
            </a:r>
            <a:endParaRPr kumimoji="1" lang="en-US" altLang="ja-JP" b="1" dirty="0" smtClean="0"/>
          </a:p>
          <a:p>
            <a:pPr lvl="1"/>
            <a:r>
              <a:rPr kumimoji="1" lang="ja-JP" altLang="en-US" dirty="0" smtClean="0"/>
              <a:t>入射方向に依らない。</a:t>
            </a:r>
            <a:endParaRPr kumimoji="1" lang="en-US" altLang="ja-JP" dirty="0" smtClean="0"/>
          </a:p>
          <a:p>
            <a:pPr lvl="1"/>
            <a:r>
              <a:rPr lang="ja-JP" altLang="en-US" dirty="0" smtClean="0"/>
              <a:t>拡散反射するとき</a:t>
            </a:r>
            <a:r>
              <a:rPr lang="en-US" altLang="ja-JP" dirty="0" smtClean="0"/>
              <a:t>RGB</a:t>
            </a:r>
            <a:r>
              <a:rPr lang="ja-JP" altLang="en-US" dirty="0" smtClean="0"/>
              <a:t>それぞれ反射する量が違うため物体ごとに異なる色の見え方になる</a:t>
            </a:r>
            <a:r>
              <a:rPr lang="ja-JP" altLang="en-US" dirty="0"/>
              <a:t>。</a:t>
            </a:r>
            <a:endParaRPr lang="en-US" altLang="ja-JP" dirty="0" smtClean="0"/>
          </a:p>
        </p:txBody>
      </p:sp>
      <p:cxnSp>
        <p:nvCxnSpPr>
          <p:cNvPr id="5" name="直線コネクタ 4"/>
          <p:cNvCxnSpPr/>
          <p:nvPr/>
        </p:nvCxnSpPr>
        <p:spPr>
          <a:xfrm>
            <a:off x="960146" y="6088009"/>
            <a:ext cx="3528392" cy="0"/>
          </a:xfrm>
          <a:prstGeom prst="line">
            <a:avLst/>
          </a:prstGeom>
          <a:ln w="381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2756522" y="5929973"/>
            <a:ext cx="879478" cy="127926"/>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2746998" y="5655961"/>
            <a:ext cx="805436" cy="390380"/>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2756521" y="5439937"/>
            <a:ext cx="579889" cy="612183"/>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2746999" y="5295921"/>
            <a:ext cx="299466" cy="761978"/>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2746998" y="5223913"/>
            <a:ext cx="0" cy="830866"/>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472314" y="5295921"/>
            <a:ext cx="284208" cy="764637"/>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2184282" y="5434912"/>
            <a:ext cx="572239" cy="612183"/>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2040266" y="5655961"/>
            <a:ext cx="706732" cy="404597"/>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977682" y="5914474"/>
            <a:ext cx="762750" cy="146084"/>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H="1" flipV="1">
            <a:off x="672114" y="3855761"/>
            <a:ext cx="2084407" cy="2232249"/>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004048" y="6088009"/>
            <a:ext cx="3528392" cy="0"/>
          </a:xfrm>
          <a:prstGeom prst="line">
            <a:avLst/>
          </a:prstGeom>
          <a:ln w="38100">
            <a:solidFill>
              <a:srgbClr val="0070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6800424" y="5929973"/>
            <a:ext cx="879478" cy="127926"/>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6790900" y="5655961"/>
            <a:ext cx="805436" cy="390380"/>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6800423" y="5439937"/>
            <a:ext cx="579889" cy="612183"/>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6790901" y="5295921"/>
            <a:ext cx="299466" cy="761978"/>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a:off x="6790900" y="5223913"/>
            <a:ext cx="0" cy="830866"/>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6516216" y="5295921"/>
            <a:ext cx="284208" cy="764637"/>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228184" y="5434912"/>
            <a:ext cx="572239" cy="612183"/>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6084168" y="5655961"/>
            <a:ext cx="706732" cy="404597"/>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6021584" y="5914474"/>
            <a:ext cx="762750" cy="146084"/>
          </a:xfrm>
          <a:prstGeom prst="straightConnector1">
            <a:avLst/>
          </a:prstGeom>
          <a:ln w="38100">
            <a:solidFill>
              <a:srgbClr val="00B0F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V="1">
            <a:off x="6800424" y="3645024"/>
            <a:ext cx="1083944" cy="2442987"/>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1673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線矢印コネクタ 34"/>
          <p:cNvCxnSpPr/>
          <p:nvPr/>
        </p:nvCxnSpPr>
        <p:spPr>
          <a:xfrm>
            <a:off x="6778982" y="4542353"/>
            <a:ext cx="0" cy="830866"/>
          </a:xfrm>
          <a:prstGeom prst="straightConnector1">
            <a:avLst/>
          </a:prstGeom>
          <a:ln w="381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756521" y="4525735"/>
            <a:ext cx="0" cy="830866"/>
          </a:xfrm>
          <a:prstGeom prst="straightConnector1">
            <a:avLst/>
          </a:prstGeom>
          <a:ln w="381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kumimoji="1" lang="ja-JP" altLang="en-US" dirty="0" smtClean="0"/>
              <a:t>完全鏡面</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入射角と等しい出射角で反射する面</a:t>
            </a:r>
            <a:endParaRPr kumimoji="1" lang="en-US" altLang="ja-JP" b="1" dirty="0" smtClean="0"/>
          </a:p>
        </p:txBody>
      </p:sp>
      <p:cxnSp>
        <p:nvCxnSpPr>
          <p:cNvPr id="4" name="直線コネクタ 3"/>
          <p:cNvCxnSpPr/>
          <p:nvPr/>
        </p:nvCxnSpPr>
        <p:spPr>
          <a:xfrm>
            <a:off x="960146" y="5373216"/>
            <a:ext cx="3528392"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flipV="1">
            <a:off x="672114" y="3140968"/>
            <a:ext cx="2084407" cy="2232249"/>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004048" y="5373216"/>
            <a:ext cx="3528392"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4860032" y="4437112"/>
            <a:ext cx="1940392" cy="936107"/>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2756522" y="3140968"/>
            <a:ext cx="2247526" cy="2216342"/>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正方形/長方形 30"/>
              <p:cNvSpPr/>
              <p:nvPr/>
            </p:nvSpPr>
            <p:spPr>
              <a:xfrm>
                <a:off x="2360271" y="4699894"/>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1" name="正方形/長方形 30"/>
              <p:cNvSpPr>
                <a:spLocks noRot="1" noChangeAspect="1" noMove="1" noResize="1" noEditPoints="1" noAdjustHandles="1" noChangeArrowheads="1" noChangeShapeType="1" noTextEdit="1"/>
              </p:cNvSpPr>
              <p:nvPr/>
            </p:nvSpPr>
            <p:spPr>
              <a:xfrm>
                <a:off x="2360271" y="4699894"/>
                <a:ext cx="443776" cy="46166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2734559" y="4698624"/>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2734559" y="4698624"/>
                <a:ext cx="443776" cy="461665"/>
              </a:xfrm>
              <a:prstGeom prst="rect">
                <a:avLst/>
              </a:prstGeom>
              <a:blipFill rotWithShape="1">
                <a:blip r:embed="rId3"/>
                <a:stretch>
                  <a:fillRect/>
                </a:stretch>
              </a:blipFill>
            </p:spPr>
            <p:txBody>
              <a:bodyPr/>
              <a:lstStyle/>
              <a:p>
                <a:r>
                  <a:rPr lang="ja-JP" altLang="en-US">
                    <a:noFill/>
                  </a:rPr>
                  <a:t> </a:t>
                </a:r>
              </a:p>
            </p:txBody>
          </p:sp>
        </mc:Fallback>
      </mc:AlternateContent>
      <p:cxnSp>
        <p:nvCxnSpPr>
          <p:cNvPr id="36" name="直線矢印コネクタ 35"/>
          <p:cNvCxnSpPr/>
          <p:nvPr/>
        </p:nvCxnSpPr>
        <p:spPr>
          <a:xfrm flipH="1">
            <a:off x="6800424" y="4525735"/>
            <a:ext cx="2092056" cy="830867"/>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正方形/長方形 37"/>
              <p:cNvSpPr/>
              <p:nvPr/>
            </p:nvSpPr>
            <p:spPr>
              <a:xfrm>
                <a:off x="6356648" y="4852293"/>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8" name="正方形/長方形 37"/>
              <p:cNvSpPr>
                <a:spLocks noRot="1" noChangeAspect="1" noMove="1" noResize="1" noEditPoints="1" noAdjustHandles="1" noChangeArrowheads="1" noChangeShapeType="1" noTextEdit="1"/>
              </p:cNvSpPr>
              <p:nvPr/>
            </p:nvSpPr>
            <p:spPr>
              <a:xfrm>
                <a:off x="6356648" y="4852293"/>
                <a:ext cx="443776"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正方形/長方形 38"/>
              <p:cNvSpPr/>
              <p:nvPr/>
            </p:nvSpPr>
            <p:spPr>
              <a:xfrm>
                <a:off x="6779265" y="4852293"/>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9" name="正方形/長方形 38"/>
              <p:cNvSpPr>
                <a:spLocks noRot="1" noChangeAspect="1" noMove="1" noResize="1" noEditPoints="1" noAdjustHandles="1" noChangeArrowheads="1" noChangeShapeType="1" noTextEdit="1"/>
              </p:cNvSpPr>
              <p:nvPr/>
            </p:nvSpPr>
            <p:spPr>
              <a:xfrm>
                <a:off x="6779265" y="4852293"/>
                <a:ext cx="443776" cy="461665"/>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71576300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矢印コネクタ 25"/>
          <p:cNvCxnSpPr/>
          <p:nvPr/>
        </p:nvCxnSpPr>
        <p:spPr>
          <a:xfrm>
            <a:off x="4352151" y="4299654"/>
            <a:ext cx="0" cy="830866"/>
          </a:xfrm>
          <a:prstGeom prst="straightConnector1">
            <a:avLst/>
          </a:prstGeom>
          <a:ln w="381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kumimoji="1" lang="ja-JP" altLang="en-US" dirty="0" smtClean="0"/>
              <a:t>ガラス面</a:t>
            </a:r>
            <a:endParaRPr kumimoji="1" lang="ja-JP" altLang="en-US" dirty="0"/>
          </a:p>
        </p:txBody>
      </p:sp>
      <p:sp>
        <p:nvSpPr>
          <p:cNvPr id="3" name="コンテンツ プレースホルダー 2"/>
          <p:cNvSpPr>
            <a:spLocks noGrp="1"/>
          </p:cNvSpPr>
          <p:nvPr>
            <p:ph idx="1"/>
          </p:nvPr>
        </p:nvSpPr>
        <p:spPr>
          <a:xfrm>
            <a:off x="251520" y="1412776"/>
            <a:ext cx="8892480" cy="4713387"/>
          </a:xfrm>
        </p:spPr>
        <p:txBody>
          <a:bodyPr>
            <a:normAutofit/>
          </a:bodyPr>
          <a:lstStyle/>
          <a:p>
            <a:r>
              <a:rPr lang="ja-JP" altLang="en-US" sz="2800" b="1" dirty="0" smtClean="0"/>
              <a:t>物体の屈折率の違いによって光が屈折して物体内部に入り込む面</a:t>
            </a:r>
            <a:endParaRPr lang="en-US" altLang="ja-JP" sz="2800" b="1" dirty="0" smtClean="0"/>
          </a:p>
          <a:p>
            <a:pPr lvl="1"/>
            <a:r>
              <a:rPr lang="ja-JP" altLang="en-US" sz="2000" dirty="0" smtClean="0"/>
              <a:t>物体内部に光が入り込むような面では鏡面反射も起きる。</a:t>
            </a:r>
            <a:endParaRPr lang="en-US" altLang="ja-JP" sz="2000" dirty="0" smtClean="0"/>
          </a:p>
          <a:p>
            <a:pPr lvl="1"/>
            <a:r>
              <a:rPr lang="ja-JP" altLang="en-US" sz="2000" dirty="0"/>
              <a:t>屈折方向</a:t>
            </a:r>
            <a:r>
              <a:rPr lang="ja-JP" altLang="en-US" sz="2000" dirty="0" smtClean="0"/>
              <a:t>は</a:t>
            </a:r>
            <a:r>
              <a:rPr lang="en-US" altLang="ja-JP" sz="2000" dirty="0" smtClean="0"/>
              <a:t>Snell</a:t>
            </a:r>
            <a:r>
              <a:rPr lang="ja-JP" altLang="en-US" sz="2000" dirty="0" smtClean="0"/>
              <a:t>の法則で求まる。</a:t>
            </a:r>
            <a:endParaRPr lang="en-US" altLang="ja-JP" sz="2000" dirty="0" smtClean="0"/>
          </a:p>
          <a:p>
            <a:pPr lvl="1"/>
            <a:r>
              <a:rPr lang="ja-JP" altLang="en-US" sz="2000" dirty="0" smtClean="0"/>
              <a:t>反射する光の量と屈折する光の量の割合は</a:t>
            </a:r>
            <a:r>
              <a:rPr lang="en-US" altLang="ja-JP" sz="2000" dirty="0" smtClean="0"/>
              <a:t>Fresnel</a:t>
            </a:r>
            <a:r>
              <a:rPr lang="ja-JP" altLang="en-US" sz="2000" dirty="0" smtClean="0"/>
              <a:t>の式で求まる。</a:t>
            </a:r>
            <a:endParaRPr lang="en-US" altLang="ja-JP" sz="2000" dirty="0" smtClean="0"/>
          </a:p>
        </p:txBody>
      </p:sp>
      <p:cxnSp>
        <p:nvCxnSpPr>
          <p:cNvPr id="4" name="直線コネクタ 3"/>
          <p:cNvCxnSpPr/>
          <p:nvPr/>
        </p:nvCxnSpPr>
        <p:spPr>
          <a:xfrm>
            <a:off x="2555776" y="5147135"/>
            <a:ext cx="3528392"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flipV="1">
            <a:off x="3074611" y="3778983"/>
            <a:ext cx="1277541" cy="1368154"/>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a:off x="4352152" y="4062325"/>
            <a:ext cx="1083944" cy="1068904"/>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正方形/長方形 30"/>
              <p:cNvSpPr/>
              <p:nvPr/>
            </p:nvSpPr>
            <p:spPr>
              <a:xfrm>
                <a:off x="3955901" y="4473813"/>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1" name="正方形/長方形 30"/>
              <p:cNvSpPr>
                <a:spLocks noRot="1" noChangeAspect="1" noMove="1" noResize="1" noEditPoints="1" noAdjustHandles="1" noChangeArrowheads="1" noChangeShapeType="1" noTextEdit="1"/>
              </p:cNvSpPr>
              <p:nvPr/>
            </p:nvSpPr>
            <p:spPr>
              <a:xfrm>
                <a:off x="3955901" y="4473813"/>
                <a:ext cx="443776" cy="46166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4330189" y="4472543"/>
                <a:ext cx="4437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oMath>
                  </m:oMathPara>
                </a14:m>
                <a:endParaRPr lang="ja-JP" altLang="en-US" sz="2400" dirty="0"/>
              </a:p>
            </p:txBody>
          </p:sp>
        </mc:Choice>
        <mc:Fallback xmlns="">
          <p:sp>
            <p:nvSpPr>
              <p:cNvPr id="32" name="正方形/長方形 31"/>
              <p:cNvSpPr>
                <a:spLocks noRot="1" noChangeAspect="1" noMove="1" noResize="1" noEditPoints="1" noAdjustHandles="1" noChangeArrowheads="1" noChangeShapeType="1" noTextEdit="1"/>
              </p:cNvSpPr>
              <p:nvPr/>
            </p:nvSpPr>
            <p:spPr>
              <a:xfrm>
                <a:off x="4330189" y="4472543"/>
                <a:ext cx="443776" cy="461665"/>
              </a:xfrm>
              <a:prstGeom prst="rect">
                <a:avLst/>
              </a:prstGeom>
              <a:blipFill rotWithShape="1">
                <a:blip r:embed="rId3"/>
                <a:stretch>
                  <a:fillRect/>
                </a:stretch>
              </a:blipFill>
            </p:spPr>
            <p:txBody>
              <a:bodyPr/>
              <a:lstStyle/>
              <a:p>
                <a:r>
                  <a:rPr lang="ja-JP" altLang="en-US">
                    <a:noFill/>
                  </a:rPr>
                  <a:t> </a:t>
                </a:r>
              </a:p>
            </p:txBody>
          </p:sp>
        </mc:Fallback>
      </mc:AlternateContent>
      <p:cxnSp>
        <p:nvCxnSpPr>
          <p:cNvPr id="18" name="直線矢印コネクタ 17"/>
          <p:cNvCxnSpPr/>
          <p:nvPr/>
        </p:nvCxnSpPr>
        <p:spPr>
          <a:xfrm flipH="1" flipV="1">
            <a:off x="4352152" y="5153409"/>
            <a:ext cx="423700" cy="1318930"/>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V="1">
            <a:off x="4352152" y="5147135"/>
            <a:ext cx="0" cy="757371"/>
          </a:xfrm>
          <a:prstGeom prst="straightConnector1">
            <a:avLst/>
          </a:prstGeom>
          <a:ln w="381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正方形/長方形 27"/>
              <p:cNvSpPr/>
              <p:nvPr/>
            </p:nvSpPr>
            <p:spPr>
              <a:xfrm>
                <a:off x="4283968" y="5673673"/>
                <a:ext cx="51488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𝜃</m:t>
                      </m:r>
                      <m:r>
                        <a:rPr lang="en-US" altLang="ja-JP" sz="2400" b="0" i="1" smtClean="0">
                          <a:latin typeface="Cambria Math"/>
                        </a:rPr>
                        <m:t>′</m:t>
                      </m:r>
                    </m:oMath>
                  </m:oMathPara>
                </a14:m>
                <a:endParaRPr lang="ja-JP" altLang="en-US" sz="2400" dirty="0"/>
              </a:p>
            </p:txBody>
          </p:sp>
        </mc:Choice>
        <mc:Fallback xmlns="">
          <p:sp>
            <p:nvSpPr>
              <p:cNvPr id="28" name="正方形/長方形 27"/>
              <p:cNvSpPr>
                <a:spLocks noRot="1" noChangeAspect="1" noMove="1" noResize="1" noEditPoints="1" noAdjustHandles="1" noChangeArrowheads="1" noChangeShapeType="1" noTextEdit="1"/>
              </p:cNvSpPr>
              <p:nvPr/>
            </p:nvSpPr>
            <p:spPr>
              <a:xfrm>
                <a:off x="4283968" y="5673673"/>
                <a:ext cx="514885" cy="461665"/>
              </a:xfrm>
              <a:prstGeom prst="rect">
                <a:avLst/>
              </a:prstGeom>
              <a:blipFill rotWithShape="1">
                <a:blip r:embed="rId4"/>
                <a:stretch>
                  <a:fillRect/>
                </a:stretch>
              </a:blipFill>
            </p:spPr>
            <p:txBody>
              <a:bodyPr/>
              <a:lstStyle/>
              <a:p>
                <a:r>
                  <a:rPr lang="ja-JP" altLang="en-US">
                    <a:noFill/>
                  </a:rPr>
                  <a:t> </a:t>
                </a:r>
              </a:p>
            </p:txBody>
          </p:sp>
        </mc:Fallback>
      </mc:AlternateContent>
      <p:sp>
        <p:nvSpPr>
          <p:cNvPr id="11" name="テキスト ボックス 10"/>
          <p:cNvSpPr txBox="1"/>
          <p:nvPr/>
        </p:nvSpPr>
        <p:spPr>
          <a:xfrm>
            <a:off x="5623520" y="4689946"/>
            <a:ext cx="1165704" cy="369332"/>
          </a:xfrm>
          <a:prstGeom prst="rect">
            <a:avLst/>
          </a:prstGeom>
          <a:noFill/>
        </p:spPr>
        <p:txBody>
          <a:bodyPr wrap="none" rtlCol="0">
            <a:spAutoFit/>
          </a:bodyPr>
          <a:lstStyle/>
          <a:p>
            <a:r>
              <a:rPr kumimoji="1" lang="ja-JP" altLang="en-US" dirty="0" smtClean="0"/>
              <a:t>屈折率</a:t>
            </a:r>
            <a:r>
              <a:rPr kumimoji="1" lang="en-US" altLang="ja-JP" dirty="0" smtClean="0"/>
              <a:t>1.0</a:t>
            </a:r>
            <a:endParaRPr kumimoji="1" lang="ja-JP" altLang="en-US" dirty="0"/>
          </a:p>
        </p:txBody>
      </p:sp>
      <p:sp>
        <p:nvSpPr>
          <p:cNvPr id="29" name="テキスト ボックス 28"/>
          <p:cNvSpPr txBox="1"/>
          <p:nvPr/>
        </p:nvSpPr>
        <p:spPr>
          <a:xfrm>
            <a:off x="5623520" y="5281031"/>
            <a:ext cx="1165704" cy="369332"/>
          </a:xfrm>
          <a:prstGeom prst="rect">
            <a:avLst/>
          </a:prstGeom>
          <a:noFill/>
        </p:spPr>
        <p:txBody>
          <a:bodyPr wrap="none" rtlCol="0">
            <a:spAutoFit/>
          </a:bodyPr>
          <a:lstStyle/>
          <a:p>
            <a:r>
              <a:rPr kumimoji="1" lang="ja-JP" altLang="en-US" dirty="0" smtClean="0"/>
              <a:t>屈折率</a:t>
            </a:r>
            <a:r>
              <a:rPr kumimoji="1" lang="en-US" altLang="ja-JP" dirty="0" smtClean="0"/>
              <a:t>1.5</a:t>
            </a:r>
            <a:endParaRPr kumimoji="1" lang="ja-JP" altLang="en-US" dirty="0"/>
          </a:p>
        </p:txBody>
      </p:sp>
    </p:spTree>
    <p:extLst>
      <p:ext uri="{BB962C8B-B14F-4D97-AF65-F5344CB8AC3E}">
        <p14:creationId xmlns:p14="http://schemas.microsoft.com/office/powerpoint/2010/main" val="1871249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275856" y="4365104"/>
            <a:ext cx="5508612" cy="1296144"/>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43608" y="3068960"/>
            <a:ext cx="1512168" cy="43204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ja-JP" altLang="en-US" dirty="0" smtClean="0"/>
              <a:t>どんな物理モデルを使う？</a:t>
            </a:r>
            <a:endParaRPr kumimoji="1" lang="ja-JP" altLang="en-US" dirty="0"/>
          </a:p>
        </p:txBody>
      </p:sp>
      <p:sp>
        <p:nvSpPr>
          <p:cNvPr id="3" name="コンテンツ プレースホルダー 2"/>
          <p:cNvSpPr>
            <a:spLocks noGrp="1"/>
          </p:cNvSpPr>
          <p:nvPr>
            <p:ph idx="1"/>
          </p:nvPr>
        </p:nvSpPr>
        <p:spPr/>
        <p:txBody>
          <a:bodyPr/>
          <a:lstStyle/>
          <a:p>
            <a:pPr>
              <a:buFont typeface="Wingdings" pitchFamily="2" charset="2"/>
              <a:buChar char="l"/>
            </a:pPr>
            <a:r>
              <a:rPr kumimoji="1" lang="en-US" altLang="ja-JP" dirty="0" smtClean="0"/>
              <a:t>CG</a:t>
            </a:r>
            <a:r>
              <a:rPr kumimoji="1" lang="ja-JP" altLang="en-US" dirty="0" smtClean="0"/>
              <a:t>において考慮すべき物理モデルは光に関する物理学、光学についてのモデル</a:t>
            </a:r>
            <a:endParaRPr kumimoji="1" lang="en-US" altLang="ja-JP" dirty="0" smtClean="0"/>
          </a:p>
          <a:p>
            <a:pPr>
              <a:buFont typeface="Wingdings" pitchFamily="2" charset="2"/>
              <a:buChar char="l"/>
            </a:pPr>
            <a:r>
              <a:rPr kumimoji="1" lang="ja-JP" altLang="en-US" dirty="0" smtClean="0"/>
              <a:t>様々な光学モデル</a:t>
            </a:r>
            <a:endParaRPr kumimoji="1" lang="en-US" altLang="ja-JP" dirty="0" smtClean="0"/>
          </a:p>
          <a:p>
            <a:pPr lvl="1">
              <a:buFont typeface="Arial" pitchFamily="34" charset="0"/>
              <a:buChar char="•"/>
            </a:pPr>
            <a:r>
              <a:rPr lang="ja-JP" altLang="en-US" b="1" dirty="0"/>
              <a:t>幾何</a:t>
            </a:r>
            <a:r>
              <a:rPr lang="ja-JP" altLang="en-US" b="1" dirty="0" smtClean="0"/>
              <a:t>光学</a:t>
            </a:r>
            <a:endParaRPr lang="en-US" altLang="ja-JP" b="1" dirty="0" smtClean="0"/>
          </a:p>
          <a:p>
            <a:pPr lvl="1">
              <a:buFont typeface="Arial" pitchFamily="34" charset="0"/>
              <a:buChar char="•"/>
            </a:pPr>
            <a:r>
              <a:rPr lang="ja-JP" altLang="en-US" dirty="0" smtClean="0"/>
              <a:t>波動光学</a:t>
            </a:r>
            <a:endParaRPr lang="en-US" altLang="ja-JP" dirty="0" smtClean="0"/>
          </a:p>
          <a:p>
            <a:pPr lvl="1">
              <a:buFont typeface="Arial" pitchFamily="34" charset="0"/>
              <a:buChar char="•"/>
            </a:pPr>
            <a:r>
              <a:rPr kumimoji="1" lang="ja-JP" altLang="en-US" dirty="0" smtClean="0"/>
              <a:t>量子光学</a:t>
            </a:r>
            <a:endParaRPr kumimoji="1" lang="en-US" altLang="ja-JP" dirty="0" smtClean="0"/>
          </a:p>
          <a:p>
            <a:pPr lvl="1">
              <a:buFont typeface="Arial" pitchFamily="34" charset="0"/>
              <a:buChar char="•"/>
            </a:pPr>
            <a:r>
              <a:rPr lang="en-US" altLang="ja-JP" dirty="0" err="1" smtClean="0"/>
              <a:t>etc</a:t>
            </a:r>
            <a:endParaRPr kumimoji="1" lang="en-US" altLang="ja-JP" dirty="0" smtClean="0"/>
          </a:p>
        </p:txBody>
      </p:sp>
      <p:cxnSp>
        <p:nvCxnSpPr>
          <p:cNvPr id="9" name="直線コネクタ 8"/>
          <p:cNvCxnSpPr/>
          <p:nvPr/>
        </p:nvCxnSpPr>
        <p:spPr>
          <a:xfrm>
            <a:off x="2411760" y="3501008"/>
            <a:ext cx="1944216" cy="86409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360620" y="4454383"/>
            <a:ext cx="5400600" cy="2308324"/>
          </a:xfrm>
          <a:prstGeom prst="rect">
            <a:avLst/>
          </a:prstGeom>
          <a:noFill/>
        </p:spPr>
        <p:txBody>
          <a:bodyPr wrap="square" rtlCol="0">
            <a:spAutoFit/>
          </a:bodyPr>
          <a:lstStyle/>
          <a:p>
            <a:r>
              <a:rPr lang="ja-JP" altLang="en-US" dirty="0"/>
              <a:t>現代</a:t>
            </a:r>
            <a:r>
              <a:rPr lang="ja-JP" altLang="en-US" dirty="0" smtClean="0"/>
              <a:t>の</a:t>
            </a:r>
            <a:r>
              <a:rPr lang="en-US" altLang="ja-JP" dirty="0" smtClean="0"/>
              <a:t>CG</a:t>
            </a:r>
            <a:r>
              <a:rPr lang="ja-JP" altLang="en-US" dirty="0" smtClean="0"/>
              <a:t>では、</a:t>
            </a:r>
            <a:r>
              <a:rPr kumimoji="1" lang="ja-JP" altLang="en-US" dirty="0" smtClean="0"/>
              <a:t>基本的に幾何光学をモデルとして用いる。これは、目に映る風景や写真によって描き出される像が幾何光学によって十分再現できるからである。</a:t>
            </a:r>
            <a:endParaRPr kumimoji="1" lang="en-US" altLang="ja-JP" dirty="0" smtClean="0"/>
          </a:p>
          <a:p>
            <a:endParaRPr lang="en-US" altLang="ja-JP" dirty="0"/>
          </a:p>
          <a:p>
            <a:r>
              <a:rPr kumimoji="1" lang="en-US" altLang="ja-JP" dirty="0" smtClean="0"/>
              <a:t>※</a:t>
            </a:r>
            <a:r>
              <a:rPr kumimoji="1" lang="ja-JP" altLang="en-US" dirty="0" smtClean="0"/>
              <a:t>もちろん、幾何光学では再現できない物理現象もあり、そういった現象を再現したい場合は別のモデルを採用する。</a:t>
            </a:r>
          </a:p>
        </p:txBody>
      </p:sp>
    </p:spTree>
    <p:extLst>
      <p:ext uri="{BB962C8B-B14F-4D97-AF65-F5344CB8AC3E}">
        <p14:creationId xmlns:p14="http://schemas.microsoft.com/office/powerpoint/2010/main" val="323001004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5</a:t>
            </a:r>
            <a:r>
              <a:rPr kumimoji="1" lang="en-US" altLang="ja-JP" dirty="0" smtClean="0"/>
              <a:t>.4 </a:t>
            </a:r>
            <a:r>
              <a:rPr kumimoji="1" lang="ja-JP" altLang="en-US" dirty="0" smtClean="0"/>
              <a:t>完全拡散面</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円/楕円 17"/>
          <p:cNvSpPr/>
          <p:nvPr/>
        </p:nvSpPr>
        <p:spPr>
          <a:xfrm>
            <a:off x="1019004" y="5449411"/>
            <a:ext cx="1376377" cy="1376377"/>
          </a:xfrm>
          <a:prstGeom prst="ellipse">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p:txBody>
          <a:bodyPr/>
          <a:lstStyle/>
          <a:p>
            <a:r>
              <a:rPr kumimoji="1" lang="en-US" altLang="ja-JP" b="1" dirty="0" smtClean="0"/>
              <a:t>REFLECTION_TYPE_DIFFUSE</a:t>
            </a:r>
          </a:p>
          <a:p>
            <a:pPr lvl="1"/>
            <a:r>
              <a:rPr lang="ja-JP" altLang="en-US" sz="2000" dirty="0" smtClean="0"/>
              <a:t>完全拡散面</a:t>
            </a:r>
            <a:endParaRPr lang="en-US" altLang="ja-JP" sz="2000" dirty="0" smtClean="0"/>
          </a:p>
          <a:p>
            <a:pPr lvl="1"/>
            <a:r>
              <a:rPr kumimoji="1" lang="ja-JP" altLang="en-US" sz="2000" dirty="0"/>
              <a:t>次</a:t>
            </a:r>
            <a:r>
              <a:rPr kumimoji="1" lang="ja-JP" altLang="en-US" sz="2000" dirty="0" smtClean="0"/>
              <a:t>の</a:t>
            </a:r>
            <a:r>
              <a:rPr kumimoji="1" lang="ja-JP" altLang="en-US" sz="2000" dirty="0"/>
              <a:t>反射</a:t>
            </a:r>
            <a:r>
              <a:rPr kumimoji="1" lang="ja-JP" altLang="en-US" sz="2000" dirty="0" smtClean="0"/>
              <a:t>方向をサンプリングする必要がある。</a:t>
            </a:r>
            <a:endParaRPr kumimoji="1" lang="en-US" altLang="ja-JP" sz="2000" dirty="0" smtClean="0"/>
          </a:p>
          <a:p>
            <a:pPr lvl="1"/>
            <a:r>
              <a:rPr lang="en-US" altLang="ja-JP" sz="2000" dirty="0" err="1"/>
              <a:t>o</a:t>
            </a:r>
            <a:r>
              <a:rPr lang="en-US" altLang="ja-JP" sz="2000" dirty="0" err="1" smtClean="0"/>
              <a:t>rienting_normal</a:t>
            </a:r>
            <a:r>
              <a:rPr lang="ja-JP" altLang="en-US" sz="2000" dirty="0" smtClean="0"/>
              <a:t>の方向を基準として正規直交基底を作り、対応する半球内でサンプリングする。</a:t>
            </a:r>
            <a:endParaRPr kumimoji="1" lang="ja-JP" altLang="en-US" sz="2000" dirty="0"/>
          </a:p>
        </p:txBody>
      </p:sp>
      <p:cxnSp>
        <p:nvCxnSpPr>
          <p:cNvPr id="6" name="直線矢印コネクタ 5"/>
          <p:cNvCxnSpPr/>
          <p:nvPr/>
        </p:nvCxnSpPr>
        <p:spPr>
          <a:xfrm flipV="1">
            <a:off x="1796026" y="3822746"/>
            <a:ext cx="614853" cy="1899828"/>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668105" y="5391128"/>
            <a:ext cx="2097420" cy="687114"/>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614683" y="4573067"/>
            <a:ext cx="2125335" cy="1051668"/>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363978" y="3477679"/>
            <a:ext cx="2214068" cy="369332"/>
          </a:xfrm>
          <a:prstGeom prst="rect">
            <a:avLst/>
          </a:prstGeom>
          <a:noFill/>
        </p:spPr>
        <p:txBody>
          <a:bodyPr wrap="none" rtlCol="0">
            <a:spAutoFit/>
          </a:bodyPr>
          <a:lstStyle/>
          <a:p>
            <a:r>
              <a:rPr lang="en-US" altLang="ja-JP" b="1" dirty="0" err="1" smtClean="0"/>
              <a:t>o</a:t>
            </a:r>
            <a:r>
              <a:rPr kumimoji="1" lang="en-US" altLang="ja-JP" b="1" dirty="0" err="1" smtClean="0"/>
              <a:t>rienting_normal</a:t>
            </a:r>
            <a:r>
              <a:rPr kumimoji="1" lang="en-US" altLang="ja-JP" b="1" dirty="0" smtClean="0"/>
              <a:t>=w</a:t>
            </a:r>
            <a:endParaRPr kumimoji="1" lang="ja-JP" altLang="en-US" b="1" dirty="0"/>
          </a:p>
        </p:txBody>
      </p:sp>
      <p:sp>
        <p:nvSpPr>
          <p:cNvPr id="22" name="テキスト ボックス 21"/>
          <p:cNvSpPr txBox="1"/>
          <p:nvPr/>
        </p:nvSpPr>
        <p:spPr>
          <a:xfrm>
            <a:off x="3326779" y="5976180"/>
            <a:ext cx="300082" cy="369332"/>
          </a:xfrm>
          <a:prstGeom prst="rect">
            <a:avLst/>
          </a:prstGeom>
          <a:noFill/>
        </p:spPr>
        <p:txBody>
          <a:bodyPr wrap="none" rtlCol="0">
            <a:spAutoFit/>
          </a:bodyPr>
          <a:lstStyle/>
          <a:p>
            <a:r>
              <a:rPr lang="en-US" altLang="ja-JP" b="1" dirty="0" smtClean="0"/>
              <a:t>v</a:t>
            </a:r>
            <a:endParaRPr kumimoji="1" lang="ja-JP" altLang="en-US" b="1" dirty="0"/>
          </a:p>
        </p:txBody>
      </p:sp>
      <p:sp>
        <p:nvSpPr>
          <p:cNvPr id="24" name="テキスト ボックス 23"/>
          <p:cNvSpPr txBox="1"/>
          <p:nvPr/>
        </p:nvSpPr>
        <p:spPr>
          <a:xfrm>
            <a:off x="3277964" y="4388401"/>
            <a:ext cx="351378" cy="369332"/>
          </a:xfrm>
          <a:prstGeom prst="rect">
            <a:avLst/>
          </a:prstGeom>
          <a:noFill/>
        </p:spPr>
        <p:txBody>
          <a:bodyPr wrap="none" rtlCol="0">
            <a:spAutoFit/>
          </a:bodyPr>
          <a:lstStyle/>
          <a:p>
            <a:r>
              <a:rPr lang="en-US" altLang="ja-JP" b="1" dirty="0" smtClean="0"/>
              <a:t>w</a:t>
            </a:r>
            <a:endParaRPr kumimoji="1" lang="ja-JP" altLang="en-US" b="1" dirty="0"/>
          </a:p>
        </p:txBody>
      </p:sp>
      <p:sp>
        <p:nvSpPr>
          <p:cNvPr id="28" name="円/楕円 27"/>
          <p:cNvSpPr/>
          <p:nvPr/>
        </p:nvSpPr>
        <p:spPr>
          <a:xfrm rot="1136276">
            <a:off x="805315" y="5223197"/>
            <a:ext cx="2088232" cy="52030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28"/>
          <p:cNvSpPr/>
          <p:nvPr/>
        </p:nvSpPr>
        <p:spPr>
          <a:xfrm rot="1136276">
            <a:off x="984485" y="4417320"/>
            <a:ext cx="2100537" cy="1071628"/>
          </a:xfrm>
          <a:custGeom>
            <a:avLst/>
            <a:gdLst>
              <a:gd name="connsiteX0" fmla="*/ 331 w 2100537"/>
              <a:gd name="connsiteY0" fmla="*/ 1071628 h 1071628"/>
              <a:gd name="connsiteX1" fmla="*/ 16206 w 2100537"/>
              <a:gd name="connsiteY1" fmla="*/ 862078 h 1071628"/>
              <a:gd name="connsiteX2" fmla="*/ 105106 w 2100537"/>
              <a:gd name="connsiteY2" fmla="*/ 601728 h 1071628"/>
              <a:gd name="connsiteX3" fmla="*/ 241631 w 2100537"/>
              <a:gd name="connsiteY3" fmla="*/ 382653 h 1071628"/>
              <a:gd name="connsiteX4" fmla="*/ 463881 w 2100537"/>
              <a:gd name="connsiteY4" fmla="*/ 179453 h 1071628"/>
              <a:gd name="connsiteX5" fmla="*/ 708356 w 2100537"/>
              <a:gd name="connsiteY5" fmla="*/ 58803 h 1071628"/>
              <a:gd name="connsiteX6" fmla="*/ 971881 w 2100537"/>
              <a:gd name="connsiteY6" fmla="*/ 1653 h 1071628"/>
              <a:gd name="connsiteX7" fmla="*/ 1270331 w 2100537"/>
              <a:gd name="connsiteY7" fmla="*/ 23878 h 1071628"/>
              <a:gd name="connsiteX8" fmla="*/ 1511631 w 2100537"/>
              <a:gd name="connsiteY8" fmla="*/ 109603 h 1071628"/>
              <a:gd name="connsiteX9" fmla="*/ 1727531 w 2100537"/>
              <a:gd name="connsiteY9" fmla="*/ 242953 h 1071628"/>
              <a:gd name="connsiteX10" fmla="*/ 1911681 w 2100537"/>
              <a:gd name="connsiteY10" fmla="*/ 446153 h 1071628"/>
              <a:gd name="connsiteX11" fmla="*/ 2032331 w 2100537"/>
              <a:gd name="connsiteY11" fmla="*/ 668403 h 1071628"/>
              <a:gd name="connsiteX12" fmla="*/ 2095831 w 2100537"/>
              <a:gd name="connsiteY12" fmla="*/ 928753 h 1071628"/>
              <a:gd name="connsiteX13" fmla="*/ 2099006 w 2100537"/>
              <a:gd name="connsiteY13" fmla="*/ 1065278 h 10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537" h="1071628">
                <a:moveTo>
                  <a:pt x="331" y="1071628"/>
                </a:moveTo>
                <a:cubicBezTo>
                  <a:pt x="-463" y="1006011"/>
                  <a:pt x="-1256" y="940395"/>
                  <a:pt x="16206" y="862078"/>
                </a:cubicBezTo>
                <a:cubicBezTo>
                  <a:pt x="33668" y="783761"/>
                  <a:pt x="67535" y="681632"/>
                  <a:pt x="105106" y="601728"/>
                </a:cubicBezTo>
                <a:cubicBezTo>
                  <a:pt x="142677" y="521824"/>
                  <a:pt x="181835" y="453032"/>
                  <a:pt x="241631" y="382653"/>
                </a:cubicBezTo>
                <a:cubicBezTo>
                  <a:pt x="301427" y="312274"/>
                  <a:pt x="386094" y="233428"/>
                  <a:pt x="463881" y="179453"/>
                </a:cubicBezTo>
                <a:cubicBezTo>
                  <a:pt x="541668" y="125478"/>
                  <a:pt x="623689" y="88436"/>
                  <a:pt x="708356" y="58803"/>
                </a:cubicBezTo>
                <a:cubicBezTo>
                  <a:pt x="793023" y="29170"/>
                  <a:pt x="878219" y="7474"/>
                  <a:pt x="971881" y="1653"/>
                </a:cubicBezTo>
                <a:cubicBezTo>
                  <a:pt x="1065543" y="-4168"/>
                  <a:pt x="1180373" y="5886"/>
                  <a:pt x="1270331" y="23878"/>
                </a:cubicBezTo>
                <a:cubicBezTo>
                  <a:pt x="1360289" y="41870"/>
                  <a:pt x="1435431" y="73090"/>
                  <a:pt x="1511631" y="109603"/>
                </a:cubicBezTo>
                <a:cubicBezTo>
                  <a:pt x="1587831" y="146116"/>
                  <a:pt x="1660856" y="186861"/>
                  <a:pt x="1727531" y="242953"/>
                </a:cubicBezTo>
                <a:cubicBezTo>
                  <a:pt x="1794206" y="299045"/>
                  <a:pt x="1860881" y="375245"/>
                  <a:pt x="1911681" y="446153"/>
                </a:cubicBezTo>
                <a:cubicBezTo>
                  <a:pt x="1962481" y="517061"/>
                  <a:pt x="2001639" y="587970"/>
                  <a:pt x="2032331" y="668403"/>
                </a:cubicBezTo>
                <a:cubicBezTo>
                  <a:pt x="2063023" y="748836"/>
                  <a:pt x="2084718" y="862607"/>
                  <a:pt x="2095831" y="928753"/>
                </a:cubicBezTo>
                <a:cubicBezTo>
                  <a:pt x="2106944" y="994899"/>
                  <a:pt x="2094244" y="1030882"/>
                  <a:pt x="2099006" y="1065278"/>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flipH="1" flipV="1">
            <a:off x="571890" y="4104504"/>
            <a:ext cx="1277541" cy="1368154"/>
          </a:xfrm>
          <a:prstGeom prst="straightConnector1">
            <a:avLst/>
          </a:prstGeom>
          <a:ln w="38100">
            <a:solidFill>
              <a:srgbClr val="FFC000"/>
            </a:solidFill>
            <a:prstDash val="sysDot"/>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105465"/>
            <a:ext cx="4332933" cy="24782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836733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半球内のサンプリング</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半球内である方向をサンプリングする</a:t>
            </a:r>
            <a:endParaRPr lang="en-US" altLang="ja-JP" b="1" dirty="0"/>
          </a:p>
          <a:p>
            <a:pPr lvl="1"/>
            <a:r>
              <a:rPr kumimoji="1" lang="ja-JP" altLang="en-US" sz="2400" dirty="0" smtClean="0"/>
              <a:t>サンプリングに使う確率密度関数は何でも良い。</a:t>
            </a:r>
            <a:endParaRPr kumimoji="1" lang="en-US" altLang="ja-JP" sz="2400" dirty="0" smtClean="0"/>
          </a:p>
          <a:p>
            <a:pPr lvl="1"/>
            <a:r>
              <a:rPr lang="ja-JP" altLang="en-US" sz="2400" dirty="0"/>
              <a:t>何でも良い</a:t>
            </a:r>
            <a:r>
              <a:rPr lang="ja-JP" altLang="en-US" sz="2400" dirty="0" smtClean="0"/>
              <a:t>が、モンテカルロ積分における被積分関数の形に近い方が分散が小さくなり効率が良くなる。</a:t>
            </a:r>
            <a:endParaRPr lang="en-US" altLang="ja-JP" sz="2400" dirty="0" smtClean="0"/>
          </a:p>
          <a:p>
            <a:pPr lvl="2"/>
            <a:r>
              <a:rPr kumimoji="1" lang="ja-JP" altLang="en-US" sz="2000" b="1" dirty="0"/>
              <a:t>インポータンスサンプリング</a:t>
            </a:r>
          </a:p>
        </p:txBody>
      </p:sp>
      <mc:AlternateContent xmlns:mc="http://schemas.openxmlformats.org/markup-compatibility/2006" xmlns:a14="http://schemas.microsoft.com/office/drawing/2010/main">
        <mc:Choice Requires="a14">
          <p:sp>
            <p:nvSpPr>
              <p:cNvPr id="4" name="テキスト ボックス 3"/>
              <p:cNvSpPr txBox="1"/>
              <p:nvPr/>
            </p:nvSpPr>
            <p:spPr>
              <a:xfrm>
                <a:off x="755576" y="4195640"/>
                <a:ext cx="2616935" cy="11308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400" b="0" i="1" smtClean="0">
                              <a:latin typeface="Cambria Math"/>
                            </a:rPr>
                          </m:ctrlPr>
                        </m:accPr>
                        <m:e>
                          <m:r>
                            <a:rPr kumimoji="1" lang="en-US" altLang="ja-JP" sz="2400" b="0" i="1" smtClean="0">
                              <a:latin typeface="Cambria Math"/>
                            </a:rPr>
                            <m:t>𝐼</m:t>
                          </m:r>
                        </m:e>
                      </m:acc>
                      <m:r>
                        <a:rPr kumimoji="1" lang="en-US" altLang="ja-JP" sz="2400" b="0" i="1" smtClean="0">
                          <a:latin typeface="Cambria Math"/>
                        </a:rPr>
                        <m:t>=</m:t>
                      </m:r>
                      <m:f>
                        <m:fPr>
                          <m:ctrlPr>
                            <a:rPr kumimoji="1" lang="en-US" altLang="ja-JP" sz="2400" b="0" i="1" smtClean="0">
                              <a:latin typeface="Cambria Math"/>
                            </a:rPr>
                          </m:ctrlPr>
                        </m:fPr>
                        <m:num>
                          <m:r>
                            <a:rPr kumimoji="1" lang="en-US" altLang="ja-JP" sz="2400" b="0" i="1" smtClean="0">
                              <a:latin typeface="Cambria Math"/>
                            </a:rPr>
                            <m:t>1</m:t>
                          </m:r>
                        </m:num>
                        <m:den>
                          <m:r>
                            <a:rPr kumimoji="1" lang="en-US" altLang="ja-JP" sz="2400" b="0" i="1" smtClean="0">
                              <a:latin typeface="Cambria Math"/>
                            </a:rPr>
                            <m:t>𝑁</m:t>
                          </m:r>
                        </m:den>
                      </m:f>
                      <m:nary>
                        <m:naryPr>
                          <m:chr m:val="∑"/>
                          <m:ctrlPr>
                            <a:rPr kumimoji="1" lang="en-US" altLang="ja-JP" sz="2400" b="0" i="1" smtClean="0">
                              <a:latin typeface="Cambria Math"/>
                            </a:rPr>
                          </m:ctrlPr>
                        </m:naryPr>
                        <m:sub>
                          <m:r>
                            <m:rPr>
                              <m:brk m:alnAt="23"/>
                            </m:rPr>
                            <a:rPr kumimoji="1" lang="en-US" altLang="ja-JP" sz="2400" b="0" i="1" smtClean="0">
                              <a:latin typeface="Cambria Math"/>
                            </a:rPr>
                            <m:t>𝑖</m:t>
                          </m:r>
                          <m:r>
                            <a:rPr kumimoji="1" lang="en-US" altLang="ja-JP" sz="2400" b="0" i="1" smtClean="0">
                              <a:latin typeface="Cambria Math"/>
                            </a:rPr>
                            <m:t>=1</m:t>
                          </m:r>
                        </m:sub>
                        <m:sup>
                          <m:r>
                            <a:rPr kumimoji="1" lang="en-US" altLang="ja-JP" sz="2400" b="0" i="1" smtClean="0">
                              <a:latin typeface="Cambria Math"/>
                            </a:rPr>
                            <m:t>𝑁</m:t>
                          </m:r>
                        </m:sup>
                        <m:e>
                          <m:f>
                            <m:fPr>
                              <m:ctrlPr>
                                <a:rPr kumimoji="1" lang="en-US" altLang="ja-JP" sz="2400" b="0" i="1" smtClean="0">
                                  <a:latin typeface="Cambria Math"/>
                                </a:rPr>
                              </m:ctrlPr>
                            </m:fPr>
                            <m:num>
                              <m:r>
                                <a:rPr kumimoji="1" lang="en-US" altLang="ja-JP" sz="2400" b="0" i="1" smtClean="0">
                                  <a:latin typeface="Cambria Math"/>
                                </a:rPr>
                                <m:t>𝑓</m:t>
                              </m:r>
                              <m:d>
                                <m:dPr>
                                  <m:ctrlPr>
                                    <a:rPr kumimoji="1" lang="en-US" altLang="ja-JP" sz="2400" b="0" i="1" smtClean="0">
                                      <a:latin typeface="Cambria Math"/>
                                    </a:rPr>
                                  </m:ctrlPr>
                                </m:dPr>
                                <m:e>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e>
                              </m:d>
                            </m:num>
                            <m:den>
                              <m:r>
                                <a:rPr kumimoji="1" lang="en-US" altLang="ja-JP" sz="2400" b="0" i="1" smtClean="0">
                                  <a:latin typeface="Cambria Math"/>
                                </a:rPr>
                                <m:t>𝑝𝑑𝑓</m:t>
                              </m:r>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r>
                                <a:rPr kumimoji="1" lang="en-US" altLang="ja-JP" sz="2400" b="0" i="1" smtClean="0">
                                  <a:latin typeface="Cambria Math"/>
                                </a:rPr>
                                <m:t>)</m:t>
                              </m:r>
                            </m:den>
                          </m:f>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755576" y="4195640"/>
                <a:ext cx="2616935" cy="1130822"/>
              </a:xfrm>
              <a:prstGeom prst="rect">
                <a:avLst/>
              </a:prstGeom>
              <a:blipFill rotWithShape="1">
                <a:blip r:embed="rId2"/>
                <a:stretch>
                  <a:fillRect/>
                </a:stretch>
              </a:blipFill>
            </p:spPr>
            <p:txBody>
              <a:bodyPr/>
              <a:lstStyle/>
              <a:p>
                <a:r>
                  <a:rPr lang="ja-JP" altLang="en-US">
                    <a:noFill/>
                  </a:rPr>
                  <a:t> </a:t>
                </a:r>
              </a:p>
            </p:txBody>
          </p:sp>
        </mc:Fallback>
      </mc:AlternateContent>
      <p:sp>
        <p:nvSpPr>
          <p:cNvPr id="5" name="テキスト ボックス 4"/>
          <p:cNvSpPr txBox="1"/>
          <p:nvPr/>
        </p:nvSpPr>
        <p:spPr>
          <a:xfrm>
            <a:off x="1048380" y="5326462"/>
            <a:ext cx="2031325" cy="369332"/>
          </a:xfrm>
          <a:prstGeom prst="rect">
            <a:avLst/>
          </a:prstGeom>
          <a:noFill/>
        </p:spPr>
        <p:txBody>
          <a:bodyPr wrap="none" rtlCol="0">
            <a:spAutoFit/>
          </a:bodyPr>
          <a:lstStyle/>
          <a:p>
            <a:r>
              <a:rPr lang="ja-JP" altLang="en-US" dirty="0"/>
              <a:t>モンテカルロ積分</a:t>
            </a:r>
            <a:endParaRPr kumimoji="1" lang="ja-JP" altLang="en-US" dirty="0"/>
          </a:p>
        </p:txBody>
      </p:sp>
      <p:sp>
        <p:nvSpPr>
          <p:cNvPr id="7" name="テキスト ボックス 6"/>
          <p:cNvSpPr txBox="1"/>
          <p:nvPr/>
        </p:nvSpPr>
        <p:spPr>
          <a:xfrm>
            <a:off x="5897010" y="5326462"/>
            <a:ext cx="1338828" cy="369332"/>
          </a:xfrm>
          <a:prstGeom prst="rect">
            <a:avLst/>
          </a:prstGeom>
          <a:noFill/>
        </p:spPr>
        <p:txBody>
          <a:bodyPr wrap="none" rtlCol="0">
            <a:spAutoFit/>
          </a:bodyPr>
          <a:lstStyle/>
          <a:p>
            <a:r>
              <a:rPr kumimoji="1" lang="ja-JP" altLang="en-US" dirty="0" smtClean="0"/>
              <a:t>被積分関数</a:t>
            </a:r>
            <a:endParaRPr kumimoji="1" lang="ja-JP" altLang="en-US" dirty="0"/>
          </a:p>
        </p:txBody>
      </p:sp>
      <mc:AlternateContent xmlns:mc="http://schemas.openxmlformats.org/markup-compatibility/2006" xmlns:a14="http://schemas.microsoft.com/office/drawing/2010/main">
        <mc:Choice Requires="a14">
          <p:sp>
            <p:nvSpPr>
              <p:cNvPr id="8" name="正方形/長方形 7"/>
              <p:cNvSpPr/>
              <p:nvPr/>
            </p:nvSpPr>
            <p:spPr>
              <a:xfrm>
                <a:off x="4572000" y="4576385"/>
                <a:ext cx="398884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a:latin typeface="Cambria Math"/>
                            </a:rPr>
                          </m:ctrlPr>
                        </m:sSubPr>
                        <m:e>
                          <m:r>
                            <a:rPr lang="en-US" altLang="ja-JP" sz="2000" i="1">
                              <a:latin typeface="Cambria Math"/>
                            </a:rPr>
                            <m:t>𝑓</m:t>
                          </m:r>
                        </m:e>
                        <m:sub>
                          <m:r>
                            <a:rPr lang="en-US" altLang="ja-JP" sz="2000" i="1">
                              <a:latin typeface="Cambria Math"/>
                            </a:rPr>
                            <m:t>𝑟</m:t>
                          </m:r>
                        </m:sub>
                      </m:sSub>
                      <m:d>
                        <m:dPr>
                          <m:ctrlPr>
                            <a:rPr lang="en-US" altLang="ja-JP" sz="2000" i="1">
                              <a:latin typeface="Cambria Math"/>
                            </a:rPr>
                          </m:ctrlPr>
                        </m:dPr>
                        <m:e>
                          <m:sSup>
                            <m:sSupPr>
                              <m:ctrlPr>
                                <a:rPr lang="en-US" altLang="ja-JP" sz="2000" i="1">
                                  <a:latin typeface="Cambria Math"/>
                                </a:rPr>
                              </m:ctrlPr>
                            </m:sSupPr>
                            <m:e>
                              <m:r>
                                <a:rPr lang="en-US" altLang="ja-JP" sz="2000" i="1">
                                  <a:latin typeface="Cambria Math"/>
                                </a:rPr>
                                <m:t>𝑥</m:t>
                              </m:r>
                            </m:e>
                            <m:sup>
                              <m:r>
                                <a:rPr lang="en-US" altLang="ja-JP" sz="2000" i="1">
                                  <a:latin typeface="Cambria Math"/>
                                </a:rPr>
                                <m:t>′</m:t>
                              </m:r>
                            </m:sup>
                          </m:sSup>
                          <m:r>
                            <a:rPr lang="en-US" altLang="ja-JP" sz="2000" i="1">
                              <a:latin typeface="Cambria Math"/>
                            </a:rPr>
                            <m:t>,</m:t>
                          </m:r>
                          <m:acc>
                            <m:accPr>
                              <m:chr m:val="⃗"/>
                              <m:ctrlPr>
                                <a:rPr lang="en-US" altLang="ja-JP" sz="2000" i="1">
                                  <a:latin typeface="Cambria Math"/>
                                </a:rPr>
                              </m:ctrlPr>
                            </m:accPr>
                            <m:e>
                              <m:r>
                                <a:rPr lang="en-US" altLang="ja-JP" sz="2000" i="1">
                                  <a:latin typeface="Cambria Math"/>
                                </a:rPr>
                                <m:t>𝜔</m:t>
                              </m:r>
                            </m:e>
                          </m:acc>
                          <m:r>
                            <a:rPr lang="en-US" altLang="ja-JP" sz="2000" i="1">
                              <a:latin typeface="Cambria Math"/>
                            </a:rPr>
                            <m:t>,</m:t>
                          </m:r>
                          <m:sSup>
                            <m:sSupPr>
                              <m:ctrlPr>
                                <a:rPr lang="en-US" altLang="ja-JP" sz="2000" i="1">
                                  <a:latin typeface="Cambria Math"/>
                                </a:rPr>
                              </m:ctrlPr>
                            </m:sSupPr>
                            <m:e>
                              <m:acc>
                                <m:accPr>
                                  <m:chr m:val="⃗"/>
                                  <m:ctrlPr>
                                    <a:rPr lang="en-US" altLang="ja-JP" sz="2000" i="1">
                                      <a:latin typeface="Cambria Math"/>
                                    </a:rPr>
                                  </m:ctrlPr>
                                </m:accPr>
                                <m:e>
                                  <m:r>
                                    <a:rPr lang="en-US" altLang="ja-JP" sz="2000" i="1">
                                      <a:latin typeface="Cambria Math"/>
                                    </a:rPr>
                                    <m:t>𝜔</m:t>
                                  </m:r>
                                </m:e>
                              </m:acc>
                            </m:e>
                            <m:sup>
                              <m:r>
                                <a:rPr lang="en-US" altLang="ja-JP" sz="2000" i="1">
                                  <a:latin typeface="Cambria Math"/>
                                </a:rPr>
                                <m:t>′</m:t>
                              </m:r>
                            </m:sup>
                          </m:sSup>
                        </m:e>
                      </m:d>
                      <m:r>
                        <a:rPr lang="en-US" altLang="ja-JP" sz="2000" i="1">
                          <a:latin typeface="Cambria Math"/>
                        </a:rPr>
                        <m:t>𝑟𝑎𝑑𝑖𝑎𝑛𝑐𝑒</m:t>
                      </m:r>
                      <m:r>
                        <a:rPr lang="en-US" altLang="ja-JP" sz="2000" i="1">
                          <a:latin typeface="Cambria Math"/>
                        </a:rPr>
                        <m:t>(</m:t>
                      </m:r>
                      <m:sSup>
                        <m:sSupPr>
                          <m:ctrlPr>
                            <a:rPr lang="en-US" altLang="ja-JP" sz="2000" i="1">
                              <a:latin typeface="Cambria Math"/>
                            </a:rPr>
                          </m:ctrlPr>
                        </m:sSupPr>
                        <m:e>
                          <m:r>
                            <a:rPr lang="en-US" altLang="ja-JP" sz="2000" i="1">
                              <a:latin typeface="Cambria Math"/>
                            </a:rPr>
                            <m:t>𝑥</m:t>
                          </m:r>
                        </m:e>
                        <m:sup>
                          <m:r>
                            <a:rPr lang="en-US" altLang="ja-JP" sz="2000" i="1">
                              <a:latin typeface="Cambria Math"/>
                            </a:rPr>
                            <m:t>′</m:t>
                          </m:r>
                        </m:sup>
                      </m:sSup>
                      <m:r>
                        <a:rPr lang="en-US" altLang="ja-JP" sz="2000" i="1">
                          <a:latin typeface="Cambria Math"/>
                        </a:rPr>
                        <m:t>,</m:t>
                      </m:r>
                      <m:sSup>
                        <m:sSupPr>
                          <m:ctrlPr>
                            <a:rPr lang="en-US" altLang="ja-JP" sz="2000" i="1">
                              <a:latin typeface="Cambria Math"/>
                            </a:rPr>
                          </m:ctrlPr>
                        </m:sSupPr>
                        <m:e>
                          <m:acc>
                            <m:accPr>
                              <m:chr m:val="⃗"/>
                              <m:ctrlPr>
                                <a:rPr lang="en-US" altLang="ja-JP" sz="2000" i="1">
                                  <a:latin typeface="Cambria Math"/>
                                </a:rPr>
                              </m:ctrlPr>
                            </m:accPr>
                            <m:e>
                              <m:r>
                                <a:rPr lang="en-US" altLang="ja-JP" sz="2000" i="1">
                                  <a:latin typeface="Cambria Math"/>
                                </a:rPr>
                                <m:t>𝜔</m:t>
                              </m:r>
                            </m:e>
                          </m:acc>
                        </m:e>
                        <m:sup>
                          <m:r>
                            <a:rPr lang="en-US" altLang="ja-JP" sz="2000" i="1">
                              <a:latin typeface="Cambria Math"/>
                            </a:rPr>
                            <m:t>′</m:t>
                          </m:r>
                        </m:sup>
                      </m:sSup>
                      <m:r>
                        <a:rPr lang="en-US" altLang="ja-JP" sz="2000" i="1">
                          <a:latin typeface="Cambria Math"/>
                        </a:rPr>
                        <m:t>)</m:t>
                      </m:r>
                      <m:func>
                        <m:funcPr>
                          <m:ctrlPr>
                            <a:rPr lang="en-US" altLang="ja-JP" sz="2000" i="1">
                              <a:latin typeface="Cambria Math"/>
                            </a:rPr>
                          </m:ctrlPr>
                        </m:funcPr>
                        <m:fName>
                          <m:r>
                            <m:rPr>
                              <m:sty m:val="p"/>
                            </m:rPr>
                            <a:rPr lang="en-US" altLang="ja-JP" sz="2000">
                              <a:latin typeface="Cambria Math"/>
                            </a:rPr>
                            <m:t>cos</m:t>
                          </m:r>
                        </m:fName>
                        <m:e>
                          <m:r>
                            <a:rPr lang="en-US" altLang="ja-JP" sz="2000" i="1">
                              <a:latin typeface="Cambria Math"/>
                            </a:rPr>
                            <m:t>𝜃</m:t>
                          </m:r>
                        </m:e>
                      </m:func>
                    </m:oMath>
                  </m:oMathPara>
                </a14:m>
                <a:endParaRPr lang="ja-JP" altLang="en-US" sz="2000" dirty="0"/>
              </a:p>
            </p:txBody>
          </p:sp>
        </mc:Choice>
        <mc:Fallback xmlns="">
          <p:sp>
            <p:nvSpPr>
              <p:cNvPr id="8" name="正方形/長方形 7"/>
              <p:cNvSpPr>
                <a:spLocks noRot="1" noChangeAspect="1" noMove="1" noResize="1" noEditPoints="1" noAdjustHandles="1" noChangeArrowheads="1" noChangeShapeType="1" noTextEdit="1"/>
              </p:cNvSpPr>
              <p:nvPr/>
            </p:nvSpPr>
            <p:spPr>
              <a:xfrm>
                <a:off x="4572000" y="4576385"/>
                <a:ext cx="3988849" cy="400110"/>
              </a:xfrm>
              <a:prstGeom prst="rect">
                <a:avLst/>
              </a:prstGeom>
              <a:blipFill rotWithShape="1">
                <a:blip r:embed="rId3"/>
                <a:stretch>
                  <a:fillRect b="-1692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689224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smtClean="0"/>
              <a:t>完全拡散面におけるインポータンスサンプリング</a:t>
            </a:r>
            <a:endParaRPr kumimoji="1" lang="ja-JP" altLang="en-US" sz="28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640960" cy="4713387"/>
              </a:xfrm>
            </p:spPr>
            <p:txBody>
              <a:bodyPr/>
              <a:lstStyle/>
              <a:p>
                <a:r>
                  <a:rPr kumimoji="1" lang="ja-JP" altLang="en-US" b="1" dirty="0" smtClean="0"/>
                  <a:t>完全拡散面において</a:t>
                </a:r>
                <a:endParaRPr kumimoji="1" lang="en-US" altLang="ja-JP" b="1" dirty="0" smtClean="0"/>
              </a:p>
              <a:p>
                <a:pPr lvl="1"/>
                <a14:m>
                  <m:oMath xmlns:m="http://schemas.openxmlformats.org/officeDocument/2006/math">
                    <m:sSub>
                      <m:sSubPr>
                        <m:ctrlPr>
                          <a:rPr lang="en-US" altLang="ja-JP" sz="2400" i="1">
                            <a:latin typeface="Cambria Math"/>
                          </a:rPr>
                        </m:ctrlPr>
                      </m:sSubPr>
                      <m:e>
                        <m:r>
                          <a:rPr lang="en-US" altLang="ja-JP" sz="2400" i="1">
                            <a:latin typeface="Cambria Math"/>
                          </a:rPr>
                          <m:t>𝑓</m:t>
                        </m:r>
                      </m:e>
                      <m:sub>
                        <m:r>
                          <a:rPr lang="en-US" altLang="ja-JP" sz="2400" i="1">
                            <a:latin typeface="Cambria Math"/>
                          </a:rPr>
                          <m:t>𝑟</m:t>
                        </m:r>
                      </m:sub>
                    </m:sSub>
                    <m:d>
                      <m:dPr>
                        <m:ctrlPr>
                          <a:rPr lang="en-US" altLang="ja-JP" sz="2400" i="1">
                            <a:latin typeface="Cambria Math"/>
                          </a:rPr>
                        </m:ctrlPr>
                      </m:dPr>
                      <m:e>
                        <m:sSup>
                          <m:sSupPr>
                            <m:ctrlPr>
                              <a:rPr lang="en-US" altLang="ja-JP" sz="2400" i="1">
                                <a:latin typeface="Cambria Math"/>
                              </a:rPr>
                            </m:ctrlPr>
                          </m:sSupPr>
                          <m:e>
                            <m:r>
                              <a:rPr lang="en-US" altLang="ja-JP" sz="2400" i="1">
                                <a:latin typeface="Cambria Math"/>
                              </a:rPr>
                              <m:t>𝑥</m:t>
                            </m:r>
                          </m:e>
                          <m:sup>
                            <m:r>
                              <a:rPr lang="en-US" altLang="ja-JP" sz="2400" i="1">
                                <a:latin typeface="Cambria Math"/>
                              </a:rPr>
                              <m:t>′</m:t>
                            </m:r>
                          </m:sup>
                        </m:sSup>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oMath>
                </a14:m>
                <a:r>
                  <a:rPr kumimoji="1" lang="ja-JP" altLang="en-US" sz="2400" dirty="0" err="1" smtClean="0"/>
                  <a:t>、</a:t>
                </a:r>
                <a:r>
                  <a:rPr kumimoji="1" lang="ja-JP" altLang="en-US" sz="2400" dirty="0" smtClean="0"/>
                  <a:t>すなわち</a:t>
                </a:r>
                <a:r>
                  <a:rPr kumimoji="1" lang="en-US" altLang="ja-JP" sz="2400" dirty="0" smtClean="0"/>
                  <a:t>BRDF</a:t>
                </a:r>
                <a:r>
                  <a:rPr kumimoji="1" lang="ja-JP" altLang="en-US" sz="2400" dirty="0" smtClean="0"/>
                  <a:t>は</a:t>
                </a:r>
                <a14:m>
                  <m:oMath xmlns:m="http://schemas.openxmlformats.org/officeDocument/2006/math">
                    <m:f>
                      <m:fPr>
                        <m:ctrlPr>
                          <a:rPr lang="en-US" altLang="ja-JP" sz="2400" b="0" i="1" smtClean="0">
                            <a:latin typeface="Cambria Math"/>
                          </a:rPr>
                        </m:ctrlPr>
                      </m:fPr>
                      <m:num>
                        <m:r>
                          <a:rPr lang="en-US" altLang="ja-JP" sz="2400" b="0" i="1" smtClean="0">
                            <a:latin typeface="Cambria Math"/>
                          </a:rPr>
                          <m:t>𝜎</m:t>
                        </m:r>
                      </m:num>
                      <m:den>
                        <m:r>
                          <a:rPr lang="en-US" altLang="ja-JP" sz="2400" b="0" i="1" smtClean="0">
                            <a:latin typeface="Cambria Math"/>
                          </a:rPr>
                          <m:t>𝜋</m:t>
                        </m:r>
                      </m:den>
                    </m:f>
                  </m:oMath>
                </a14:m>
                <a:r>
                  <a:rPr kumimoji="1" lang="ja-JP" altLang="en-US" sz="2400" dirty="0" smtClean="0"/>
                  <a:t>になる。（</a:t>
                </a:r>
                <a14:m>
                  <m:oMath xmlns:m="http://schemas.openxmlformats.org/officeDocument/2006/math">
                    <m:r>
                      <a:rPr lang="en-US" altLang="ja-JP" sz="2400" b="0" i="1" smtClean="0">
                        <a:latin typeface="Cambria Math"/>
                      </a:rPr>
                      <m:t>𝜎</m:t>
                    </m:r>
                  </m:oMath>
                </a14:m>
                <a:r>
                  <a:rPr kumimoji="1" lang="ja-JP" altLang="en-US" sz="2400" dirty="0" smtClean="0"/>
                  <a:t>は反射率）</a:t>
                </a:r>
                <a:endParaRPr kumimoji="1" lang="en-US" altLang="ja-JP" sz="2400" dirty="0" smtClean="0"/>
              </a:p>
              <a:p>
                <a:pPr lvl="1"/>
                <a:r>
                  <a:rPr lang="en-US" altLang="ja-JP" sz="2400" dirty="0"/>
                  <a:t>r</a:t>
                </a:r>
                <a:r>
                  <a:rPr lang="en-US" altLang="ja-JP" sz="2400" dirty="0" smtClean="0"/>
                  <a:t>adiance()</a:t>
                </a:r>
                <a:r>
                  <a:rPr lang="ja-JP" altLang="en-US" sz="2400" dirty="0" smtClean="0"/>
                  <a:t>は未知。</a:t>
                </a:r>
                <a:endParaRPr lang="en-US" altLang="ja-JP" sz="2400" dirty="0" smtClean="0"/>
              </a:p>
              <a:p>
                <a:pPr lvl="1"/>
                <a:r>
                  <a:rPr lang="ja-JP" altLang="en-US" sz="2400" dirty="0" smtClean="0"/>
                  <a:t>確率密度関数</a:t>
                </a:r>
                <a:r>
                  <a:rPr lang="ja-JP" altLang="en-US" sz="2400" dirty="0"/>
                  <a:t>を</a:t>
                </a:r>
                <a14:m>
                  <m:oMath xmlns:m="http://schemas.openxmlformats.org/officeDocument/2006/math">
                    <m:f>
                      <m:fPr>
                        <m:ctrlPr>
                          <a:rPr lang="en-US" altLang="ja-JP" sz="2400" i="1">
                            <a:latin typeface="Cambria Math"/>
                          </a:rPr>
                        </m:ctrlPr>
                      </m:fPr>
                      <m:num>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num>
                      <m:den>
                        <m:r>
                          <a:rPr lang="en-US" altLang="ja-JP" sz="2400" i="1">
                            <a:latin typeface="Cambria Math"/>
                          </a:rPr>
                          <m:t>𝜋</m:t>
                        </m:r>
                      </m:den>
                    </m:f>
                  </m:oMath>
                </a14:m>
                <a:r>
                  <a:rPr kumimoji="1" lang="ja-JP" altLang="en-US" sz="2400" dirty="0" smtClean="0"/>
                  <a:t>として、その確率分布に従って方向をサンプリングすることにする。</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2"/>
                <a:stretch>
                  <a:fillRect l="-1551" t="-155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87825475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完全拡散面における</a:t>
            </a:r>
            <a:r>
              <a:rPr lang="ja-JP" altLang="en-US" sz="2800" dirty="0" smtClean="0"/>
              <a:t>インポータンスサンプリング</a:t>
            </a:r>
            <a:r>
              <a:rPr lang="en-US" altLang="ja-JP" sz="2800" dirty="0" smtClean="0"/>
              <a:t/>
            </a:r>
            <a:br>
              <a:rPr lang="en-US" altLang="ja-JP" sz="2800" dirty="0" smtClean="0"/>
            </a:br>
            <a:r>
              <a:rPr lang="ja-JP" altLang="en-US" sz="2800" dirty="0" smtClean="0"/>
              <a:t>（ただの計算）</a:t>
            </a:r>
            <a:endParaRPr kumimoji="1" lang="ja-JP" altLang="en-US" sz="28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sz="2000" dirty="0" smtClean="0"/>
                  <a:t>確率密度関数 </a:t>
                </a:r>
                <a14:m>
                  <m:oMath xmlns:m="http://schemas.openxmlformats.org/officeDocument/2006/math">
                    <m:r>
                      <a:rPr lang="en-US" altLang="ja-JP" sz="2000" b="0" i="1" smtClean="0">
                        <a:latin typeface="Cambria Math"/>
                      </a:rPr>
                      <m:t>𝑝𝑑𝑓</m:t>
                    </m:r>
                    <m:d>
                      <m:dPr>
                        <m:ctrlPr>
                          <a:rPr lang="en-US" altLang="ja-JP" sz="2000" b="0" i="1" smtClean="0">
                            <a:latin typeface="Cambria Math"/>
                          </a:rPr>
                        </m:ctrlPr>
                      </m:dPr>
                      <m:e>
                        <m:r>
                          <a:rPr lang="en-US" altLang="ja-JP" sz="2000" b="0" i="1" smtClean="0">
                            <a:latin typeface="Cambria Math"/>
                          </a:rPr>
                          <m:t>𝜃</m:t>
                        </m:r>
                        <m:r>
                          <a:rPr lang="en-US" altLang="ja-JP" sz="2000" b="0" i="1" smtClean="0">
                            <a:latin typeface="Cambria Math"/>
                          </a:rPr>
                          <m:t>,</m:t>
                        </m:r>
                        <m:r>
                          <a:rPr lang="en-US" altLang="ja-JP" sz="2000" b="0" i="1" smtClean="0">
                            <a:latin typeface="Cambria Math"/>
                          </a:rPr>
                          <m:t>𝜙</m:t>
                        </m:r>
                      </m:e>
                    </m:d>
                    <m:r>
                      <a:rPr lang="en-US" altLang="ja-JP" sz="2000" b="0" i="1" smtClean="0">
                        <a:latin typeface="Cambria Math"/>
                      </a:rPr>
                      <m:t>=</m:t>
                    </m:r>
                    <m:f>
                      <m:fPr>
                        <m:ctrlPr>
                          <a:rPr lang="en-US" altLang="ja-JP" sz="2000" b="0" i="1" smtClean="0">
                            <a:latin typeface="Cambria Math"/>
                          </a:rPr>
                        </m:ctrlPr>
                      </m:fPr>
                      <m:num>
                        <m:func>
                          <m:funcPr>
                            <m:ctrlPr>
                              <a:rPr lang="en-US" altLang="ja-JP" sz="2000" b="0" i="1" smtClean="0">
                                <a:latin typeface="Cambria Math"/>
                              </a:rPr>
                            </m:ctrlPr>
                          </m:funcPr>
                          <m:fName>
                            <m:r>
                              <m:rPr>
                                <m:sty m:val="p"/>
                              </m:rPr>
                              <a:rPr lang="en-US" altLang="ja-JP" sz="2000" b="0" i="0" smtClean="0">
                                <a:latin typeface="Cambria Math"/>
                              </a:rPr>
                              <m:t>cos</m:t>
                            </m:r>
                          </m:fName>
                          <m:e>
                            <m:r>
                              <a:rPr lang="en-US" altLang="ja-JP" sz="2000" b="0" i="1" smtClean="0">
                                <a:latin typeface="Cambria Math"/>
                              </a:rPr>
                              <m:t>𝜃</m:t>
                            </m:r>
                          </m:e>
                        </m:func>
                      </m:num>
                      <m:den>
                        <m:r>
                          <a:rPr lang="en-US" altLang="ja-JP" sz="2000" b="0" i="1" smtClean="0">
                            <a:latin typeface="Cambria Math"/>
                          </a:rPr>
                          <m:t>𝜋</m:t>
                        </m:r>
                      </m:den>
                    </m:f>
                  </m:oMath>
                </a14:m>
                <a:endParaRPr kumimoji="1" lang="en-US" altLang="ja-JP" sz="2000" dirty="0" smtClean="0"/>
              </a:p>
              <a:p>
                <a:r>
                  <a:rPr kumimoji="1" lang="ja-JP" altLang="en-US" sz="2000" dirty="0" smtClean="0"/>
                  <a:t>累積分布関数 </a:t>
                </a:r>
                <a14:m>
                  <m:oMath xmlns:m="http://schemas.openxmlformats.org/officeDocument/2006/math">
                    <m:r>
                      <a:rPr lang="en-US" altLang="ja-JP" sz="2000" b="0" i="1" smtClean="0">
                        <a:latin typeface="Cambria Math"/>
                      </a:rPr>
                      <m:t>𝐹</m:t>
                    </m:r>
                    <m:d>
                      <m:dPr>
                        <m:ctrlPr>
                          <a:rPr lang="en-US" altLang="ja-JP" sz="2000" b="0" i="1" smtClean="0">
                            <a:latin typeface="Cambria Math"/>
                          </a:rPr>
                        </m:ctrlPr>
                      </m:dPr>
                      <m:e>
                        <m:r>
                          <a:rPr lang="en-US" altLang="ja-JP" sz="2000" b="0" i="1" smtClean="0">
                            <a:latin typeface="Cambria Math"/>
                          </a:rPr>
                          <m:t>𝜃</m:t>
                        </m:r>
                        <m:r>
                          <a:rPr lang="en-US" altLang="ja-JP" sz="2000" b="0" i="1" smtClean="0">
                            <a:latin typeface="Cambria Math"/>
                          </a:rPr>
                          <m:t>,</m:t>
                        </m:r>
                        <m:r>
                          <a:rPr lang="en-US" altLang="ja-JP" sz="2000" b="0" i="1" smtClean="0">
                            <a:latin typeface="Cambria Math"/>
                          </a:rPr>
                          <m:t>𝜙</m:t>
                        </m:r>
                      </m:e>
                    </m:d>
                    <m:r>
                      <a:rPr lang="en-US" altLang="ja-JP" sz="2000" b="0" i="1" smtClean="0">
                        <a:latin typeface="Cambria Math"/>
                      </a:rPr>
                      <m:t>=</m:t>
                    </m:r>
                    <m:f>
                      <m:fPr>
                        <m:ctrlPr>
                          <a:rPr lang="en-US" altLang="ja-JP" sz="2000" b="0" i="1" smtClean="0">
                            <a:latin typeface="Cambria Math"/>
                          </a:rPr>
                        </m:ctrlPr>
                      </m:fPr>
                      <m:num>
                        <m:r>
                          <a:rPr lang="en-US" altLang="ja-JP" sz="2000" b="0" i="1" smtClean="0">
                            <a:latin typeface="Cambria Math"/>
                          </a:rPr>
                          <m:t>1</m:t>
                        </m:r>
                      </m:num>
                      <m:den>
                        <m:r>
                          <a:rPr lang="en-US" altLang="ja-JP" sz="2000" b="0" i="1" smtClean="0">
                            <a:latin typeface="Cambria Math"/>
                          </a:rPr>
                          <m:t>𝜋</m:t>
                        </m:r>
                      </m:den>
                    </m:f>
                    <m:nary>
                      <m:naryPr>
                        <m:limLoc m:val="undOvr"/>
                        <m:subHide m:val="on"/>
                        <m:supHide m:val="on"/>
                        <m:ctrlPr>
                          <a:rPr lang="en-US" altLang="ja-JP" sz="2000" b="0" i="1" smtClean="0">
                            <a:latin typeface="Cambria Math"/>
                          </a:rPr>
                        </m:ctrlPr>
                      </m:naryPr>
                      <m:sub/>
                      <m:sup/>
                      <m:e>
                        <m:func>
                          <m:funcPr>
                            <m:ctrlPr>
                              <a:rPr lang="en-US" altLang="ja-JP" sz="2000" b="0" i="1" smtClean="0">
                                <a:latin typeface="Cambria Math"/>
                              </a:rPr>
                            </m:ctrlPr>
                          </m:funcPr>
                          <m:fName>
                            <m:r>
                              <m:rPr>
                                <m:sty m:val="p"/>
                              </m:rPr>
                              <a:rPr lang="en-US" altLang="ja-JP" sz="2000" b="0" i="0" smtClean="0">
                                <a:latin typeface="Cambria Math"/>
                              </a:rPr>
                              <m:t>cos</m:t>
                            </m:r>
                          </m:fName>
                          <m:e>
                            <m:r>
                              <a:rPr lang="en-US" altLang="ja-JP" sz="2000" b="0" i="1" smtClean="0">
                                <a:latin typeface="Cambria Math"/>
                              </a:rPr>
                              <m:t>𝜃</m:t>
                            </m:r>
                          </m:e>
                        </m:func>
                      </m:e>
                    </m:nary>
                    <m:r>
                      <a:rPr lang="en-US" altLang="ja-JP" sz="2000" b="0" i="1" smtClean="0">
                        <a:latin typeface="Cambria Math"/>
                      </a:rPr>
                      <m:t>𝑑</m:t>
                    </m:r>
                    <m:r>
                      <a:rPr lang="en-US" altLang="ja-JP" sz="2000" b="0" i="1" smtClean="0">
                        <a:latin typeface="Cambria Math"/>
                      </a:rPr>
                      <m:t>𝜔</m:t>
                    </m:r>
                  </m:oMath>
                </a14:m>
                <a:endParaRPr kumimoji="1" lang="ja-JP" altLang="en-US" sz="20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578" t="-9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p:cNvSpPr/>
              <p:nvPr/>
            </p:nvSpPr>
            <p:spPr>
              <a:xfrm>
                <a:off x="2123728" y="2610121"/>
                <a:ext cx="3961597" cy="728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a:rPr>
                        <m:t>𝐹</m:t>
                      </m:r>
                      <m:d>
                        <m:dPr>
                          <m:ctrlPr>
                            <a:rPr lang="en-US" altLang="ja-JP" i="1">
                              <a:latin typeface="Cambria Math"/>
                            </a:rPr>
                          </m:ctrlPr>
                        </m:dPr>
                        <m:e>
                          <m:r>
                            <a:rPr lang="en-US" altLang="ja-JP" i="1">
                              <a:latin typeface="Cambria Math"/>
                            </a:rPr>
                            <m:t>𝜃</m:t>
                          </m:r>
                          <m:r>
                            <a:rPr lang="en-US" altLang="ja-JP" i="1">
                              <a:latin typeface="Cambria Math"/>
                            </a:rPr>
                            <m:t>,</m:t>
                          </m:r>
                          <m:r>
                            <a:rPr lang="en-US" altLang="ja-JP" i="1">
                              <a:latin typeface="Cambria Math"/>
                            </a:rPr>
                            <m:t>𝜙</m:t>
                          </m:r>
                        </m:e>
                      </m:d>
                      <m:r>
                        <a:rPr lang="en-US" altLang="ja-JP" i="1">
                          <a:latin typeface="Cambria Math"/>
                        </a:rPr>
                        <m:t>=</m:t>
                      </m:r>
                      <m:f>
                        <m:fPr>
                          <m:ctrlPr>
                            <a:rPr lang="en-US" altLang="ja-JP" i="1">
                              <a:latin typeface="Cambria Math"/>
                            </a:rPr>
                          </m:ctrlPr>
                        </m:fPr>
                        <m:num>
                          <m:r>
                            <a:rPr lang="en-US" altLang="ja-JP" i="1">
                              <a:latin typeface="Cambria Math"/>
                            </a:rPr>
                            <m:t>1</m:t>
                          </m:r>
                        </m:num>
                        <m:den>
                          <m:r>
                            <a:rPr lang="en-US" altLang="ja-JP" i="1">
                              <a:latin typeface="Cambria Math"/>
                            </a:rPr>
                            <m:t>𝜋</m:t>
                          </m:r>
                        </m:den>
                      </m:f>
                      <m:nary>
                        <m:naryPr>
                          <m:ctrlPr>
                            <a:rPr lang="en-US" altLang="ja-JP" i="1" smtClean="0">
                              <a:latin typeface="Cambria Math"/>
                            </a:rPr>
                          </m:ctrlPr>
                        </m:naryPr>
                        <m:sub>
                          <m:r>
                            <m:rPr>
                              <m:brk m:alnAt="23"/>
                            </m:rPr>
                            <a:rPr lang="en-US" altLang="ja-JP" b="0" i="1" smtClean="0">
                              <a:latin typeface="Cambria Math"/>
                            </a:rPr>
                            <m:t>0</m:t>
                          </m:r>
                        </m:sub>
                        <m:sup>
                          <m:r>
                            <a:rPr lang="en-US" altLang="ja-JP" b="0" i="1" smtClean="0">
                              <a:latin typeface="Cambria Math"/>
                            </a:rPr>
                            <m:t>𝜙</m:t>
                          </m:r>
                        </m:sup>
                        <m:e>
                          <m:nary>
                            <m:naryPr>
                              <m:ctrlPr>
                                <a:rPr lang="en-US" altLang="ja-JP" i="1" smtClean="0">
                                  <a:latin typeface="Cambria Math"/>
                                </a:rPr>
                              </m:ctrlPr>
                            </m:naryPr>
                            <m:sub>
                              <m:r>
                                <m:rPr>
                                  <m:brk m:alnAt="23"/>
                                </m:rPr>
                                <a:rPr lang="en-US" altLang="ja-JP" b="0" i="1" smtClean="0">
                                  <a:latin typeface="Cambria Math"/>
                                </a:rPr>
                                <m:t>0</m:t>
                              </m:r>
                            </m:sub>
                            <m:sup>
                              <m:r>
                                <a:rPr lang="en-US" altLang="ja-JP" b="0" i="1" smtClean="0">
                                  <a:latin typeface="Cambria Math"/>
                                </a:rPr>
                                <m:t>𝜃</m:t>
                              </m:r>
                            </m:sup>
                            <m:e>
                              <m:func>
                                <m:funcPr>
                                  <m:ctrlPr>
                                    <a:rPr lang="en-US" altLang="ja-JP" b="0" i="1" smtClean="0">
                                      <a:latin typeface="Cambria Math"/>
                                    </a:rPr>
                                  </m:ctrlPr>
                                </m:funcPr>
                                <m:fName>
                                  <m:r>
                                    <m:rPr>
                                      <m:sty m:val="p"/>
                                    </m:rPr>
                                    <a:rPr lang="en-US" altLang="ja-JP" b="0" i="0" smtClean="0">
                                      <a:latin typeface="Cambria Math"/>
                                    </a:rPr>
                                    <m:t>cos</m:t>
                                  </m:r>
                                </m:fName>
                                <m:e>
                                  <m:r>
                                    <a:rPr lang="en-US" altLang="ja-JP" b="0" i="1" smtClean="0">
                                      <a:latin typeface="Cambria Math"/>
                                    </a:rPr>
                                    <m:t>𝜃</m:t>
                                  </m:r>
                                  <m:r>
                                    <a:rPr lang="en-US" altLang="ja-JP" b="0" i="1" smtClean="0">
                                      <a:latin typeface="Cambria Math"/>
                                    </a:rPr>
                                    <m:t>′</m:t>
                                  </m:r>
                                </m:e>
                              </m:func>
                              <m:func>
                                <m:funcPr>
                                  <m:ctrlPr>
                                    <a:rPr lang="en-US" altLang="ja-JP" b="0" i="1" smtClean="0">
                                      <a:latin typeface="Cambria Math"/>
                                    </a:rPr>
                                  </m:ctrlPr>
                                </m:funcPr>
                                <m:fName>
                                  <m:r>
                                    <m:rPr>
                                      <m:sty m:val="p"/>
                                    </m:rPr>
                                    <a:rPr lang="en-US" altLang="ja-JP" b="0" i="0" smtClean="0">
                                      <a:latin typeface="Cambria Math"/>
                                    </a:rPr>
                                    <m:t>sin</m:t>
                                  </m:r>
                                </m:fName>
                                <m:e>
                                  <m:r>
                                    <a:rPr lang="en-US" altLang="ja-JP" b="0" i="1" smtClean="0">
                                      <a:latin typeface="Cambria Math"/>
                                    </a:rPr>
                                    <m:t>𝜃</m:t>
                                  </m:r>
                                  <m:r>
                                    <a:rPr lang="en-US" altLang="ja-JP" b="0" i="1" smtClean="0">
                                      <a:latin typeface="Cambria Math"/>
                                    </a:rPr>
                                    <m:t>′</m:t>
                                  </m:r>
                                </m:e>
                              </m:func>
                              <m:r>
                                <a:rPr lang="en-US" altLang="ja-JP" b="0" i="1" smtClean="0">
                                  <a:latin typeface="Cambria Math"/>
                                </a:rPr>
                                <m:t>𝑑</m:t>
                              </m:r>
                              <m:r>
                                <a:rPr lang="en-US" altLang="ja-JP" b="0" i="1" smtClean="0">
                                  <a:latin typeface="Cambria Math"/>
                                </a:rPr>
                                <m:t>𝜃</m:t>
                              </m:r>
                              <m:r>
                                <a:rPr lang="en-US" altLang="ja-JP" b="0" i="1" smtClean="0">
                                  <a:latin typeface="Cambria Math"/>
                                </a:rPr>
                                <m:t>′</m:t>
                              </m:r>
                            </m:e>
                          </m:nary>
                          <m:r>
                            <a:rPr lang="en-US" altLang="ja-JP" b="0" i="1" smtClean="0">
                              <a:latin typeface="Cambria Math"/>
                            </a:rPr>
                            <m:t>𝑑</m:t>
                          </m:r>
                          <m:r>
                            <a:rPr lang="en-US" altLang="ja-JP" b="0" i="1" smtClean="0">
                              <a:latin typeface="Cambria Math"/>
                            </a:rPr>
                            <m:t>𝜙</m:t>
                          </m:r>
                          <m:r>
                            <a:rPr lang="en-US" altLang="ja-JP" b="0" i="1" smtClean="0">
                              <a:latin typeface="Cambria Math"/>
                            </a:rPr>
                            <m:t>′</m:t>
                          </m:r>
                        </m:e>
                      </m:nary>
                    </m:oMath>
                  </m:oMathPara>
                </a14:m>
                <a:endParaRPr lang="en-US" altLang="ja-JP" dirty="0" smtClean="0"/>
              </a:p>
            </p:txBody>
          </p:sp>
        </mc:Choice>
        <mc:Fallback xmlns="">
          <p:sp>
            <p:nvSpPr>
              <p:cNvPr id="4" name="正方形/長方形 3"/>
              <p:cNvSpPr>
                <a:spLocks noRot="1" noChangeAspect="1" noMove="1" noResize="1" noEditPoints="1" noAdjustHandles="1" noChangeArrowheads="1" noChangeShapeType="1" noTextEdit="1"/>
              </p:cNvSpPr>
              <p:nvPr/>
            </p:nvSpPr>
            <p:spPr>
              <a:xfrm>
                <a:off x="2123728" y="2610121"/>
                <a:ext cx="3961597" cy="728084"/>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2883716" y="3345954"/>
                <a:ext cx="3170612" cy="728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a:rPr>
                        <m:t>=</m:t>
                      </m:r>
                      <m:f>
                        <m:fPr>
                          <m:ctrlPr>
                            <a:rPr lang="en-US" altLang="ja-JP" i="1">
                              <a:latin typeface="Cambria Math"/>
                            </a:rPr>
                          </m:ctrlPr>
                        </m:fPr>
                        <m:num>
                          <m:r>
                            <a:rPr lang="en-US" altLang="ja-JP" i="1">
                              <a:latin typeface="Cambria Math"/>
                            </a:rPr>
                            <m:t>1</m:t>
                          </m:r>
                        </m:num>
                        <m:den>
                          <m:r>
                            <a:rPr lang="en-US" altLang="ja-JP" i="1">
                              <a:latin typeface="Cambria Math"/>
                            </a:rPr>
                            <m:t>𝜋</m:t>
                          </m:r>
                        </m:den>
                      </m:f>
                      <m:nary>
                        <m:naryPr>
                          <m:ctrlPr>
                            <a:rPr lang="en-US" altLang="ja-JP" i="1" smtClean="0">
                              <a:latin typeface="Cambria Math"/>
                            </a:rPr>
                          </m:ctrlPr>
                        </m:naryPr>
                        <m:sub>
                          <m:r>
                            <m:rPr>
                              <m:brk m:alnAt="23"/>
                            </m:rPr>
                            <a:rPr lang="en-US" altLang="ja-JP" b="0" i="1" smtClean="0">
                              <a:latin typeface="Cambria Math"/>
                            </a:rPr>
                            <m:t>0</m:t>
                          </m:r>
                        </m:sub>
                        <m:sup>
                          <m:r>
                            <a:rPr lang="en-US" altLang="ja-JP" b="0" i="1" smtClean="0">
                              <a:latin typeface="Cambria Math"/>
                            </a:rPr>
                            <m:t>𝜙</m:t>
                          </m:r>
                        </m:sup>
                        <m:e>
                          <m:r>
                            <a:rPr lang="en-US" altLang="ja-JP" b="0" i="1" smtClean="0">
                              <a:latin typeface="Cambria Math"/>
                            </a:rPr>
                            <m:t>𝑑</m:t>
                          </m:r>
                          <m:r>
                            <m:rPr>
                              <m:brk m:alnAt="23"/>
                            </m:rPr>
                            <a:rPr lang="en-US" altLang="ja-JP" b="0" i="1" smtClean="0">
                              <a:latin typeface="Cambria Math"/>
                            </a:rPr>
                            <m:t>𝜙</m:t>
                          </m:r>
                          <m:r>
                            <a:rPr lang="en-US" altLang="ja-JP" b="0" i="1" smtClean="0">
                              <a:latin typeface="Cambria Math"/>
                            </a:rPr>
                            <m:t>′</m:t>
                          </m:r>
                          <m:nary>
                            <m:naryPr>
                              <m:ctrlPr>
                                <a:rPr lang="en-US" altLang="ja-JP" i="1" smtClean="0">
                                  <a:latin typeface="Cambria Math"/>
                                </a:rPr>
                              </m:ctrlPr>
                            </m:naryPr>
                            <m:sub>
                              <m:r>
                                <m:rPr>
                                  <m:brk m:alnAt="23"/>
                                </m:rPr>
                                <a:rPr lang="en-US" altLang="ja-JP" b="0" i="1" smtClean="0">
                                  <a:latin typeface="Cambria Math"/>
                                </a:rPr>
                                <m:t>0</m:t>
                              </m:r>
                            </m:sub>
                            <m:sup>
                              <m:r>
                                <a:rPr lang="en-US" altLang="ja-JP" b="0" i="1" smtClean="0">
                                  <a:latin typeface="Cambria Math"/>
                                </a:rPr>
                                <m:t>𝜃</m:t>
                              </m:r>
                            </m:sup>
                            <m:e>
                              <m:func>
                                <m:funcPr>
                                  <m:ctrlPr>
                                    <a:rPr lang="en-US" altLang="ja-JP" b="0" i="1" smtClean="0">
                                      <a:latin typeface="Cambria Math"/>
                                    </a:rPr>
                                  </m:ctrlPr>
                                </m:funcPr>
                                <m:fName>
                                  <m:r>
                                    <m:rPr>
                                      <m:sty m:val="p"/>
                                    </m:rPr>
                                    <a:rPr lang="en-US" altLang="ja-JP" b="0" i="0" smtClean="0">
                                      <a:latin typeface="Cambria Math"/>
                                    </a:rPr>
                                    <m:t>cos</m:t>
                                  </m:r>
                                </m:fName>
                                <m:e>
                                  <m:r>
                                    <a:rPr lang="en-US" altLang="ja-JP" b="0" i="1" smtClean="0">
                                      <a:latin typeface="Cambria Math"/>
                                    </a:rPr>
                                    <m:t>𝜃</m:t>
                                  </m:r>
                                  <m:r>
                                    <a:rPr lang="en-US" altLang="ja-JP" b="0" i="1" smtClean="0">
                                      <a:latin typeface="Cambria Math"/>
                                    </a:rPr>
                                    <m:t>′</m:t>
                                  </m:r>
                                </m:e>
                              </m:func>
                              <m:func>
                                <m:funcPr>
                                  <m:ctrlPr>
                                    <a:rPr lang="en-US" altLang="ja-JP" b="0" i="1" smtClean="0">
                                      <a:latin typeface="Cambria Math"/>
                                    </a:rPr>
                                  </m:ctrlPr>
                                </m:funcPr>
                                <m:fName>
                                  <m:r>
                                    <m:rPr>
                                      <m:sty m:val="p"/>
                                    </m:rPr>
                                    <a:rPr lang="en-US" altLang="ja-JP" b="0" i="0" smtClean="0">
                                      <a:latin typeface="Cambria Math"/>
                                    </a:rPr>
                                    <m:t>sin</m:t>
                                  </m:r>
                                </m:fName>
                                <m:e>
                                  <m:r>
                                    <a:rPr lang="en-US" altLang="ja-JP" b="0" i="1" smtClean="0">
                                      <a:latin typeface="Cambria Math"/>
                                    </a:rPr>
                                    <m:t>𝜃</m:t>
                                  </m:r>
                                  <m:r>
                                    <a:rPr lang="en-US" altLang="ja-JP" b="0" i="1" smtClean="0">
                                      <a:latin typeface="Cambria Math"/>
                                    </a:rPr>
                                    <m:t>′</m:t>
                                  </m:r>
                                </m:e>
                              </m:func>
                              <m:r>
                                <a:rPr lang="en-US" altLang="ja-JP" b="0" i="1" smtClean="0">
                                  <a:latin typeface="Cambria Math"/>
                                </a:rPr>
                                <m:t>𝑑</m:t>
                              </m:r>
                              <m:r>
                                <a:rPr lang="en-US" altLang="ja-JP" b="0" i="1" smtClean="0">
                                  <a:latin typeface="Cambria Math"/>
                                </a:rPr>
                                <m:t>𝜃</m:t>
                              </m:r>
                              <m:r>
                                <a:rPr lang="en-US" altLang="ja-JP" b="0" i="1" smtClean="0">
                                  <a:latin typeface="Cambria Math"/>
                                </a:rPr>
                                <m:t>′</m:t>
                              </m:r>
                            </m:e>
                          </m:nary>
                        </m:e>
                      </m:nary>
                    </m:oMath>
                  </m:oMathPara>
                </a14:m>
                <a:endParaRPr lang="en-US" altLang="ja-JP" dirty="0" smtClean="0"/>
              </a:p>
            </p:txBody>
          </p:sp>
        </mc:Choice>
        <mc:Fallback xmlns="">
          <p:sp>
            <p:nvSpPr>
              <p:cNvPr id="5" name="正方形/長方形 4"/>
              <p:cNvSpPr>
                <a:spLocks noRot="1" noChangeAspect="1" noMove="1" noResize="1" noEditPoints="1" noAdjustHandles="1" noChangeArrowheads="1" noChangeShapeType="1" noTextEdit="1"/>
              </p:cNvSpPr>
              <p:nvPr/>
            </p:nvSpPr>
            <p:spPr>
              <a:xfrm>
                <a:off x="2883716" y="3345954"/>
                <a:ext cx="3170612" cy="728084"/>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2878955" y="4069775"/>
                <a:ext cx="1876091" cy="822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a:rPr>
                        <m:t>=</m:t>
                      </m:r>
                      <m:f>
                        <m:fPr>
                          <m:ctrlPr>
                            <a:rPr lang="en-US" altLang="ja-JP" i="1">
                              <a:latin typeface="Cambria Math"/>
                            </a:rPr>
                          </m:ctrlPr>
                        </m:fPr>
                        <m:num>
                          <m:r>
                            <a:rPr lang="en-US" altLang="ja-JP" b="0" i="1" smtClean="0">
                              <a:latin typeface="Cambria Math"/>
                            </a:rPr>
                            <m:t>𝜙</m:t>
                          </m:r>
                        </m:num>
                        <m:den>
                          <m:r>
                            <a:rPr lang="en-US" altLang="ja-JP" i="1">
                              <a:latin typeface="Cambria Math"/>
                            </a:rPr>
                            <m:t>𝜋</m:t>
                          </m:r>
                        </m:den>
                      </m:f>
                      <m:sSubSup>
                        <m:sSubSupPr>
                          <m:ctrlPr>
                            <a:rPr lang="en-US" altLang="ja-JP" b="0" i="1" smtClean="0">
                              <a:latin typeface="Cambria Math"/>
                            </a:rPr>
                          </m:ctrlPr>
                        </m:sSubSupPr>
                        <m:e>
                          <m:d>
                            <m:dPr>
                              <m:begChr m:val="["/>
                              <m:endChr m:val="]"/>
                              <m:ctrlPr>
                                <a:rPr lang="en-US" altLang="ja-JP" i="1" smtClean="0">
                                  <a:latin typeface="Cambria Math"/>
                                </a:rPr>
                              </m:ctrlPr>
                            </m:dPr>
                            <m:e>
                              <m:r>
                                <a:rPr lang="en-US" altLang="ja-JP" b="0" i="1" smtClean="0">
                                  <a:latin typeface="Cambria Math"/>
                                </a:rPr>
                                <m:t>−</m:t>
                              </m:r>
                              <m:f>
                                <m:fPr>
                                  <m:ctrlPr>
                                    <a:rPr lang="en-US" altLang="ja-JP" b="0" i="1" smtClean="0">
                                      <a:latin typeface="Cambria Math"/>
                                    </a:rPr>
                                  </m:ctrlPr>
                                </m:fPr>
                                <m:num>
                                  <m:func>
                                    <m:funcPr>
                                      <m:ctrlPr>
                                        <a:rPr lang="en-US" altLang="ja-JP" i="1">
                                          <a:latin typeface="Cambria Math"/>
                                        </a:rPr>
                                      </m:ctrlPr>
                                    </m:funcPr>
                                    <m:fName>
                                      <m:sSup>
                                        <m:sSupPr>
                                          <m:ctrlPr>
                                            <a:rPr lang="en-US" altLang="ja-JP" i="1">
                                              <a:latin typeface="Cambria Math"/>
                                            </a:rPr>
                                          </m:ctrlPr>
                                        </m:sSupPr>
                                        <m:e>
                                          <m:r>
                                            <m:rPr>
                                              <m:sty m:val="p"/>
                                            </m:rPr>
                                            <a:rPr lang="en-US" altLang="ja-JP">
                                              <a:latin typeface="Cambria Math"/>
                                            </a:rPr>
                                            <m:t>cos</m:t>
                                          </m:r>
                                        </m:e>
                                        <m:sup>
                                          <m:r>
                                            <a:rPr lang="en-US" altLang="ja-JP" i="1">
                                              <a:latin typeface="Cambria Math"/>
                                            </a:rPr>
                                            <m:t>2</m:t>
                                          </m:r>
                                        </m:sup>
                                      </m:sSup>
                                    </m:fName>
                                    <m:e>
                                      <m:sSup>
                                        <m:sSupPr>
                                          <m:ctrlPr>
                                            <a:rPr lang="en-US" altLang="ja-JP" i="1">
                                              <a:latin typeface="Cambria Math"/>
                                            </a:rPr>
                                          </m:ctrlPr>
                                        </m:sSupPr>
                                        <m:e>
                                          <m:r>
                                            <a:rPr lang="en-US" altLang="ja-JP" i="1">
                                              <a:latin typeface="Cambria Math"/>
                                            </a:rPr>
                                            <m:t>𝜃</m:t>
                                          </m:r>
                                        </m:e>
                                        <m:sup>
                                          <m:r>
                                            <a:rPr lang="en-US" altLang="ja-JP" i="1">
                                              <a:latin typeface="Cambria Math"/>
                                            </a:rPr>
                                            <m:t>′</m:t>
                                          </m:r>
                                        </m:sup>
                                      </m:sSup>
                                    </m:e>
                                  </m:func>
                                </m:num>
                                <m:den>
                                  <m:r>
                                    <a:rPr lang="en-US" altLang="ja-JP" b="0" i="1" smtClean="0">
                                      <a:latin typeface="Cambria Math"/>
                                    </a:rPr>
                                    <m:t>2</m:t>
                                  </m:r>
                                </m:den>
                              </m:f>
                            </m:e>
                          </m:d>
                        </m:e>
                        <m:sub>
                          <m:r>
                            <a:rPr lang="en-US" altLang="ja-JP" b="0" i="1" smtClean="0">
                              <a:latin typeface="Cambria Math"/>
                            </a:rPr>
                            <m:t>0</m:t>
                          </m:r>
                        </m:sub>
                        <m:sup>
                          <m:r>
                            <a:rPr lang="en-US" altLang="ja-JP" b="0" i="1" smtClean="0">
                              <a:latin typeface="Cambria Math"/>
                            </a:rPr>
                            <m:t>𝜃</m:t>
                          </m:r>
                        </m:sup>
                      </m:sSubSup>
                    </m:oMath>
                  </m:oMathPara>
                </a14:m>
                <a:endParaRPr lang="en-US" altLang="ja-JP" dirty="0" smtClean="0"/>
              </a:p>
            </p:txBody>
          </p:sp>
        </mc:Choice>
        <mc:Fallback xmlns="">
          <p:sp>
            <p:nvSpPr>
              <p:cNvPr id="6" name="正方形/長方形 5"/>
              <p:cNvSpPr>
                <a:spLocks noRot="1" noChangeAspect="1" noMove="1" noResize="1" noEditPoints="1" noAdjustHandles="1" noChangeArrowheads="1" noChangeShapeType="1" noTextEdit="1"/>
              </p:cNvSpPr>
              <p:nvPr/>
            </p:nvSpPr>
            <p:spPr>
              <a:xfrm>
                <a:off x="2878955" y="4069775"/>
                <a:ext cx="1876091" cy="822789"/>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2886832" y="4892564"/>
                <a:ext cx="1995739" cy="6151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a:rPr>
                        <m:t>=</m:t>
                      </m:r>
                      <m:f>
                        <m:fPr>
                          <m:ctrlPr>
                            <a:rPr lang="en-US" altLang="ja-JP" i="1">
                              <a:latin typeface="Cambria Math"/>
                            </a:rPr>
                          </m:ctrlPr>
                        </m:fPr>
                        <m:num>
                          <m:r>
                            <a:rPr lang="en-US" altLang="ja-JP" b="0" i="1" smtClean="0">
                              <a:latin typeface="Cambria Math"/>
                            </a:rPr>
                            <m:t>𝜙</m:t>
                          </m:r>
                        </m:num>
                        <m:den>
                          <m:r>
                            <a:rPr lang="en-US" altLang="ja-JP" b="0" i="1" smtClean="0">
                              <a:latin typeface="Cambria Math"/>
                            </a:rPr>
                            <m:t>2</m:t>
                          </m:r>
                          <m:r>
                            <a:rPr lang="en-US" altLang="ja-JP" i="1">
                              <a:latin typeface="Cambria Math"/>
                            </a:rPr>
                            <m:t>𝜋</m:t>
                          </m:r>
                        </m:den>
                      </m:f>
                      <m:r>
                        <a:rPr lang="en-US" altLang="ja-JP" b="0" i="1" smtClean="0">
                          <a:latin typeface="Cambria Math"/>
                        </a:rPr>
                        <m:t>(1−</m:t>
                      </m:r>
                      <m:func>
                        <m:funcPr>
                          <m:ctrlPr>
                            <a:rPr lang="en-US" altLang="ja-JP" b="0" i="1" smtClean="0">
                              <a:latin typeface="Cambria Math"/>
                            </a:rPr>
                          </m:ctrlPr>
                        </m:funcPr>
                        <m:fName>
                          <m:sSup>
                            <m:sSupPr>
                              <m:ctrlPr>
                                <a:rPr lang="en-US" altLang="ja-JP" b="0" i="1" smtClean="0">
                                  <a:latin typeface="Cambria Math"/>
                                </a:rPr>
                              </m:ctrlPr>
                            </m:sSupPr>
                            <m:e>
                              <m:r>
                                <m:rPr>
                                  <m:sty m:val="p"/>
                                </m:rPr>
                                <a:rPr lang="en-US" altLang="ja-JP" b="0" i="0" smtClean="0">
                                  <a:latin typeface="Cambria Math"/>
                                </a:rPr>
                                <m:t>cos</m:t>
                              </m:r>
                            </m:e>
                            <m:sup>
                              <m:r>
                                <a:rPr lang="en-US" altLang="ja-JP" b="0" i="1" smtClean="0">
                                  <a:latin typeface="Cambria Math"/>
                                </a:rPr>
                                <m:t>2</m:t>
                              </m:r>
                            </m:sup>
                          </m:sSup>
                        </m:fName>
                        <m:e>
                          <m:r>
                            <a:rPr lang="en-US" altLang="ja-JP" b="0" i="1" smtClean="0">
                              <a:latin typeface="Cambria Math"/>
                            </a:rPr>
                            <m:t>𝜃</m:t>
                          </m:r>
                        </m:e>
                      </m:func>
                      <m:r>
                        <a:rPr lang="en-US" altLang="ja-JP" b="0" i="1" smtClean="0">
                          <a:latin typeface="Cambria Math"/>
                        </a:rPr>
                        <m:t>)</m:t>
                      </m:r>
                    </m:oMath>
                  </m:oMathPara>
                </a14:m>
                <a:endParaRPr lang="en-US" altLang="ja-JP" dirty="0" smtClean="0"/>
              </a:p>
            </p:txBody>
          </p:sp>
        </mc:Choice>
        <mc:Fallback xmlns="">
          <p:sp>
            <p:nvSpPr>
              <p:cNvPr id="8" name="正方形/長方形 7"/>
              <p:cNvSpPr>
                <a:spLocks noRot="1" noChangeAspect="1" noMove="1" noResize="1" noEditPoints="1" noAdjustHandles="1" noChangeArrowheads="1" noChangeShapeType="1" noTextEdit="1"/>
              </p:cNvSpPr>
              <p:nvPr/>
            </p:nvSpPr>
            <p:spPr>
              <a:xfrm>
                <a:off x="2886832" y="4892564"/>
                <a:ext cx="1995739" cy="61510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2411760" y="5815221"/>
                <a:ext cx="3237425" cy="6151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a:rPr>
                        <m:t>𝐹</m:t>
                      </m:r>
                      <m:d>
                        <m:dPr>
                          <m:ctrlPr>
                            <a:rPr lang="en-US" altLang="ja-JP" i="1">
                              <a:latin typeface="Cambria Math"/>
                            </a:rPr>
                          </m:ctrlPr>
                        </m:dPr>
                        <m:e>
                          <m:r>
                            <a:rPr lang="en-US" altLang="ja-JP" b="0" i="1" smtClean="0">
                              <a:latin typeface="Cambria Math"/>
                            </a:rPr>
                            <m:t>𝜙</m:t>
                          </m:r>
                        </m:e>
                      </m:d>
                      <m:r>
                        <a:rPr lang="en-US" altLang="ja-JP" i="1">
                          <a:latin typeface="Cambria Math"/>
                        </a:rPr>
                        <m:t>=</m:t>
                      </m:r>
                      <m:f>
                        <m:fPr>
                          <m:ctrlPr>
                            <a:rPr lang="en-US" altLang="ja-JP" b="0" i="1" smtClean="0">
                              <a:latin typeface="Cambria Math"/>
                            </a:rPr>
                          </m:ctrlPr>
                        </m:fPr>
                        <m:num>
                          <m:r>
                            <a:rPr lang="en-US" altLang="ja-JP" b="0" i="1" smtClean="0">
                              <a:latin typeface="Cambria Math"/>
                            </a:rPr>
                            <m:t>𝜙</m:t>
                          </m:r>
                        </m:num>
                        <m:den>
                          <m:r>
                            <a:rPr lang="en-US" altLang="ja-JP" b="0" i="1" smtClean="0">
                              <a:latin typeface="Cambria Math"/>
                            </a:rPr>
                            <m:t>2</m:t>
                          </m:r>
                          <m:r>
                            <a:rPr lang="en-US" altLang="ja-JP" b="0" i="1" smtClean="0">
                              <a:latin typeface="Cambria Math"/>
                            </a:rPr>
                            <m:t>𝜋</m:t>
                          </m:r>
                        </m:den>
                      </m:f>
                      <m:r>
                        <a:rPr lang="en-US" altLang="ja-JP" b="0" i="1" smtClean="0">
                          <a:latin typeface="Cambria Math"/>
                        </a:rPr>
                        <m:t>, </m:t>
                      </m:r>
                      <m:r>
                        <a:rPr lang="en-US" altLang="ja-JP" b="0" i="1" smtClean="0">
                          <a:latin typeface="Cambria Math"/>
                        </a:rPr>
                        <m:t>𝐹</m:t>
                      </m:r>
                      <m:d>
                        <m:dPr>
                          <m:ctrlPr>
                            <a:rPr lang="en-US" altLang="ja-JP" b="0" i="1" smtClean="0">
                              <a:latin typeface="Cambria Math"/>
                            </a:rPr>
                          </m:ctrlPr>
                        </m:dPr>
                        <m:e>
                          <m:r>
                            <a:rPr lang="en-US" altLang="ja-JP" b="0" i="1" smtClean="0">
                              <a:latin typeface="Cambria Math"/>
                            </a:rPr>
                            <m:t>𝜃</m:t>
                          </m:r>
                        </m:e>
                      </m:d>
                      <m:r>
                        <a:rPr lang="en-US" altLang="ja-JP" b="0" i="1" smtClean="0">
                          <a:latin typeface="Cambria Math"/>
                        </a:rPr>
                        <m:t>=1−</m:t>
                      </m:r>
                      <m:func>
                        <m:funcPr>
                          <m:ctrlPr>
                            <a:rPr lang="en-US" altLang="ja-JP" b="0" i="1" smtClean="0">
                              <a:latin typeface="Cambria Math"/>
                            </a:rPr>
                          </m:ctrlPr>
                        </m:funcPr>
                        <m:fName>
                          <m:sSup>
                            <m:sSupPr>
                              <m:ctrlPr>
                                <a:rPr lang="en-US" altLang="ja-JP" b="0" i="1" smtClean="0">
                                  <a:latin typeface="Cambria Math"/>
                                </a:rPr>
                              </m:ctrlPr>
                            </m:sSupPr>
                            <m:e>
                              <m:r>
                                <m:rPr>
                                  <m:sty m:val="p"/>
                                </m:rPr>
                                <a:rPr lang="en-US" altLang="ja-JP" b="0" i="0" smtClean="0">
                                  <a:latin typeface="Cambria Math"/>
                                </a:rPr>
                                <m:t>cos</m:t>
                              </m:r>
                            </m:e>
                            <m:sup>
                              <m:r>
                                <a:rPr lang="en-US" altLang="ja-JP" b="0" i="1" smtClean="0">
                                  <a:latin typeface="Cambria Math"/>
                                </a:rPr>
                                <m:t>2</m:t>
                              </m:r>
                            </m:sup>
                          </m:sSup>
                        </m:fName>
                        <m:e>
                          <m:r>
                            <a:rPr lang="en-US" altLang="ja-JP" b="0" i="1" smtClean="0">
                              <a:latin typeface="Cambria Math"/>
                            </a:rPr>
                            <m:t>𝜃</m:t>
                          </m:r>
                        </m:e>
                      </m:func>
                    </m:oMath>
                  </m:oMathPara>
                </a14:m>
                <a:endParaRPr lang="en-US" altLang="ja-JP" dirty="0" smtClean="0"/>
              </a:p>
            </p:txBody>
          </p:sp>
        </mc:Choice>
        <mc:Fallback xmlns="">
          <p:sp>
            <p:nvSpPr>
              <p:cNvPr id="9" name="正方形/長方形 8"/>
              <p:cNvSpPr>
                <a:spLocks noRot="1" noChangeAspect="1" noMove="1" noResize="1" noEditPoints="1" noAdjustHandles="1" noChangeArrowheads="1" noChangeShapeType="1" noTextEdit="1"/>
              </p:cNvSpPr>
              <p:nvPr/>
            </p:nvSpPr>
            <p:spPr>
              <a:xfrm>
                <a:off x="2411760" y="5815221"/>
                <a:ext cx="3237425" cy="615105"/>
              </a:xfrm>
              <a:prstGeom prst="rect">
                <a:avLst/>
              </a:prstGeom>
              <a:blipFill rotWithShape="1">
                <a:blip r:embed="rId7"/>
                <a:stretch>
                  <a:fillRect/>
                </a:stretch>
              </a:blipFill>
            </p:spPr>
            <p:txBody>
              <a:bodyPr/>
              <a:lstStyle/>
              <a:p>
                <a:r>
                  <a:rPr lang="ja-JP" altLang="en-US">
                    <a:noFill/>
                  </a:rPr>
                  <a:t> </a:t>
                </a:r>
              </a:p>
            </p:txBody>
          </p:sp>
        </mc:Fallback>
      </mc:AlternateContent>
      <p:sp>
        <p:nvSpPr>
          <p:cNvPr id="10" name="正方形/長方形 9"/>
          <p:cNvSpPr/>
          <p:nvPr/>
        </p:nvSpPr>
        <p:spPr>
          <a:xfrm>
            <a:off x="2447264" y="5764351"/>
            <a:ext cx="3201921" cy="69844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38237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完全拡散面における</a:t>
            </a:r>
            <a:r>
              <a:rPr lang="ja-JP" altLang="en-US" sz="2800" dirty="0" smtClean="0"/>
              <a:t>インポータンスサンプリング</a:t>
            </a:r>
            <a:endParaRPr kumimoji="1" lang="ja-JP" altLang="en-US" sz="28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sz="2000" dirty="0" smtClean="0"/>
                  <a:t>確率密度関数 </a:t>
                </a:r>
                <a14:m>
                  <m:oMath xmlns:m="http://schemas.openxmlformats.org/officeDocument/2006/math">
                    <m:r>
                      <a:rPr lang="en-US" altLang="ja-JP" sz="2000" b="0" i="1" smtClean="0">
                        <a:latin typeface="Cambria Math"/>
                      </a:rPr>
                      <m:t>𝑝𝑑𝑓</m:t>
                    </m:r>
                    <m:d>
                      <m:dPr>
                        <m:ctrlPr>
                          <a:rPr lang="en-US" altLang="ja-JP" sz="2000" b="0" i="1" smtClean="0">
                            <a:latin typeface="Cambria Math"/>
                          </a:rPr>
                        </m:ctrlPr>
                      </m:dPr>
                      <m:e>
                        <m:r>
                          <a:rPr lang="en-US" altLang="ja-JP" sz="2000" b="0" i="1" smtClean="0">
                            <a:latin typeface="Cambria Math"/>
                          </a:rPr>
                          <m:t>𝜃</m:t>
                        </m:r>
                        <m:r>
                          <a:rPr lang="en-US" altLang="ja-JP" sz="2000" b="0" i="1" smtClean="0">
                            <a:latin typeface="Cambria Math"/>
                          </a:rPr>
                          <m:t>,</m:t>
                        </m:r>
                        <m:r>
                          <a:rPr lang="en-US" altLang="ja-JP" sz="2000" b="0" i="1" smtClean="0">
                            <a:latin typeface="Cambria Math"/>
                          </a:rPr>
                          <m:t>𝜙</m:t>
                        </m:r>
                      </m:e>
                    </m:d>
                    <m:r>
                      <a:rPr lang="en-US" altLang="ja-JP" sz="2000" b="0" i="1" smtClean="0">
                        <a:latin typeface="Cambria Math"/>
                      </a:rPr>
                      <m:t>=</m:t>
                    </m:r>
                    <m:f>
                      <m:fPr>
                        <m:ctrlPr>
                          <a:rPr lang="en-US" altLang="ja-JP" sz="2000" b="0" i="1" smtClean="0">
                            <a:latin typeface="Cambria Math"/>
                          </a:rPr>
                        </m:ctrlPr>
                      </m:fPr>
                      <m:num>
                        <m:func>
                          <m:funcPr>
                            <m:ctrlPr>
                              <a:rPr lang="en-US" altLang="ja-JP" sz="2000" b="0" i="1" smtClean="0">
                                <a:latin typeface="Cambria Math"/>
                              </a:rPr>
                            </m:ctrlPr>
                          </m:funcPr>
                          <m:fName>
                            <m:r>
                              <m:rPr>
                                <m:sty m:val="p"/>
                              </m:rPr>
                              <a:rPr lang="en-US" altLang="ja-JP" sz="2000" b="0" i="0" smtClean="0">
                                <a:latin typeface="Cambria Math"/>
                              </a:rPr>
                              <m:t>cos</m:t>
                            </m:r>
                          </m:fName>
                          <m:e>
                            <m:r>
                              <a:rPr lang="en-US" altLang="ja-JP" sz="2000" b="0" i="1" smtClean="0">
                                <a:latin typeface="Cambria Math"/>
                              </a:rPr>
                              <m:t>𝜃</m:t>
                            </m:r>
                          </m:e>
                        </m:func>
                      </m:num>
                      <m:den>
                        <m:r>
                          <a:rPr lang="en-US" altLang="ja-JP" sz="2000" b="0" i="1" smtClean="0">
                            <a:latin typeface="Cambria Math"/>
                          </a:rPr>
                          <m:t>𝜋</m:t>
                        </m:r>
                      </m:den>
                    </m:f>
                  </m:oMath>
                </a14:m>
                <a:endParaRPr kumimoji="1" lang="en-US" altLang="ja-JP" sz="2000" dirty="0" smtClean="0"/>
              </a:p>
              <a:p>
                <a:r>
                  <a:rPr lang="ja-JP" altLang="en-US" sz="2000" dirty="0"/>
                  <a:t>上</a:t>
                </a:r>
                <a:r>
                  <a:rPr lang="ja-JP" altLang="en-US" sz="2000" dirty="0" smtClean="0"/>
                  <a:t>の</a:t>
                </a:r>
                <a:r>
                  <a:rPr lang="en-US" altLang="ja-JP" sz="2000" dirty="0" err="1" smtClean="0"/>
                  <a:t>pdf</a:t>
                </a:r>
                <a:r>
                  <a:rPr lang="ja-JP" altLang="en-US" sz="2000" dirty="0" smtClean="0"/>
                  <a:t>に従って方向をサンプリングする方法</a:t>
                </a:r>
                <a:endParaRPr lang="en-US" altLang="ja-JP" sz="2000" dirty="0" smtClean="0"/>
              </a:p>
              <a:p>
                <a:pPr lvl="1"/>
                <a:r>
                  <a:rPr kumimoji="1" lang="ja-JP" altLang="en-US" sz="1600" dirty="0" smtClean="0"/>
                  <a:t>一つまえのスライドの累積密度関数</a:t>
                </a:r>
                <a:r>
                  <a:rPr kumimoji="1" lang="en-US" altLang="ja-JP" sz="1600" dirty="0" smtClean="0"/>
                  <a:t>F</a:t>
                </a:r>
                <a:r>
                  <a:rPr kumimoji="1" lang="ja-JP" altLang="en-US" sz="1600" dirty="0" smtClean="0"/>
                  <a:t>の逆関数を考えると</a:t>
                </a:r>
                <a:endParaRPr kumimoji="1" lang="en-US" altLang="ja-JP" sz="1600" dirty="0" smtClean="0"/>
              </a:p>
              <a:p>
                <a:pPr lvl="1"/>
                <a:endParaRPr lang="en-US" altLang="ja-JP" sz="1600" dirty="0"/>
              </a:p>
              <a:p>
                <a:pPr lvl="1"/>
                <a:endParaRPr kumimoji="1" lang="en-US" altLang="ja-JP" sz="1600" dirty="0" smtClean="0"/>
              </a:p>
              <a:p>
                <a:pPr lvl="1"/>
                <a:endParaRPr lang="en-US" altLang="ja-JP" sz="1600" dirty="0"/>
              </a:p>
              <a:p>
                <a:pPr lvl="1"/>
                <a:endParaRPr kumimoji="1" lang="en-US" altLang="ja-JP" sz="1600" dirty="0" smtClean="0"/>
              </a:p>
              <a:p>
                <a:pPr lvl="1"/>
                <a:endParaRPr lang="en-US" altLang="ja-JP" sz="1600" dirty="0"/>
              </a:p>
              <a:p>
                <a:r>
                  <a:rPr lang="ja-JP" altLang="en-US" sz="2000" dirty="0" smtClean="0"/>
                  <a:t>上の式に従って乱数を使ってサンプリング、極座標を使って反射方向</a:t>
                </a:r>
                <a:r>
                  <a:rPr lang="en-US" altLang="ja-JP" sz="2000" dirty="0" err="1" smtClean="0"/>
                  <a:t>dir</a:t>
                </a:r>
                <a:r>
                  <a:rPr lang="ja-JP" altLang="en-US" sz="2000" dirty="0" smtClean="0"/>
                  <a:t>を計算する。</a:t>
                </a:r>
                <a:endParaRPr kumimoji="1" lang="ja-JP" altLang="en-US" sz="20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578" r="-5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3563888" y="2650440"/>
                <a:ext cx="12799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a:rPr>
                          </m:ctrlPr>
                        </m:sSubPr>
                        <m:e>
                          <m:r>
                            <a:rPr lang="en-US" altLang="ja-JP" b="0" i="1" smtClean="0">
                              <a:latin typeface="Cambria Math"/>
                            </a:rPr>
                            <m:t>𝜙</m:t>
                          </m:r>
                        </m:e>
                        <m:sub>
                          <m:r>
                            <a:rPr lang="en-US" altLang="ja-JP" b="0" i="1" smtClean="0">
                              <a:latin typeface="Cambria Math"/>
                            </a:rPr>
                            <m:t>𝑖</m:t>
                          </m:r>
                        </m:sub>
                      </m:sSub>
                      <m:r>
                        <a:rPr lang="en-US" altLang="ja-JP" b="0" i="1" smtClean="0">
                          <a:latin typeface="Cambria Math"/>
                        </a:rPr>
                        <m:t>=2</m:t>
                      </m:r>
                      <m:r>
                        <a:rPr lang="en-US" altLang="ja-JP" b="0" i="1" smtClean="0">
                          <a:latin typeface="Cambria Math"/>
                        </a:rPr>
                        <m:t>𝜋</m:t>
                      </m:r>
                      <m:sSub>
                        <m:sSubPr>
                          <m:ctrlPr>
                            <a:rPr lang="en-US" altLang="ja-JP" b="0" i="1" smtClean="0">
                              <a:latin typeface="Cambria Math"/>
                            </a:rPr>
                          </m:ctrlPr>
                        </m:sSubPr>
                        <m:e>
                          <m:r>
                            <a:rPr lang="en-US" altLang="ja-JP" b="0" i="1" smtClean="0">
                              <a:latin typeface="Cambria Math"/>
                            </a:rPr>
                            <m:t>𝑢</m:t>
                          </m:r>
                        </m:e>
                        <m:sub>
                          <m:r>
                            <a:rPr lang="en-US" altLang="ja-JP" b="0" i="1" smtClean="0">
                              <a:latin typeface="Cambria Math"/>
                            </a:rPr>
                            <m:t>1</m:t>
                          </m:r>
                        </m:sub>
                      </m:sSub>
                    </m:oMath>
                  </m:oMathPara>
                </a14:m>
                <a:endParaRPr lang="en-US" altLang="ja-JP" dirty="0" smtClean="0"/>
              </a:p>
            </p:txBody>
          </p:sp>
        </mc:Choice>
        <mc:Fallback xmlns="">
          <p:sp>
            <p:nvSpPr>
              <p:cNvPr id="10" name="正方形/長方形 9"/>
              <p:cNvSpPr>
                <a:spLocks noRot="1" noChangeAspect="1" noMove="1" noResize="1" noEditPoints="1" noAdjustHandles="1" noChangeArrowheads="1" noChangeShapeType="1" noTextEdit="1"/>
              </p:cNvSpPr>
              <p:nvPr/>
            </p:nvSpPr>
            <p:spPr>
              <a:xfrm>
                <a:off x="3563888" y="2650440"/>
                <a:ext cx="1279966" cy="369332"/>
              </a:xfrm>
              <a:prstGeom prst="rect">
                <a:avLst/>
              </a:prstGeom>
              <a:blipFill rotWithShape="1">
                <a:blip r:embed="rId3"/>
                <a:stretch>
                  <a:fillRect b="-1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3419872" y="3195791"/>
                <a:ext cx="1729191" cy="3752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a:rPr>
                          </m:ctrlPr>
                        </m:sSubPr>
                        <m:e>
                          <m:r>
                            <a:rPr lang="en-US" altLang="ja-JP" b="0" i="1" smtClean="0">
                              <a:latin typeface="Cambria Math"/>
                            </a:rPr>
                            <m:t>𝜃</m:t>
                          </m:r>
                        </m:e>
                        <m:sub>
                          <m:r>
                            <a:rPr lang="en-US" altLang="ja-JP" b="0" i="1" smtClean="0">
                              <a:latin typeface="Cambria Math"/>
                            </a:rPr>
                            <m:t>𝑖</m:t>
                          </m:r>
                        </m:sub>
                      </m:sSub>
                      <m:r>
                        <a:rPr lang="en-US" altLang="ja-JP" b="0" i="1" smtClean="0">
                          <a:latin typeface="Cambria Math"/>
                        </a:rPr>
                        <m:t>=</m:t>
                      </m:r>
                      <m:func>
                        <m:funcPr>
                          <m:ctrlPr>
                            <a:rPr lang="en-US" altLang="ja-JP" b="0" i="1" smtClean="0">
                              <a:latin typeface="Cambria Math"/>
                            </a:rPr>
                          </m:ctrlPr>
                        </m:funcPr>
                        <m:fName>
                          <m:sSup>
                            <m:sSupPr>
                              <m:ctrlPr>
                                <a:rPr lang="en-US" altLang="ja-JP" b="0" i="1" smtClean="0">
                                  <a:latin typeface="Cambria Math"/>
                                </a:rPr>
                              </m:ctrlPr>
                            </m:sSupPr>
                            <m:e>
                              <m:r>
                                <m:rPr>
                                  <m:sty m:val="p"/>
                                </m:rPr>
                                <a:rPr lang="en-US" altLang="ja-JP" b="0" i="0" smtClean="0">
                                  <a:latin typeface="Cambria Math"/>
                                </a:rPr>
                                <m:t>cos</m:t>
                              </m:r>
                            </m:e>
                            <m:sup>
                              <m:r>
                                <a:rPr lang="en-US" altLang="ja-JP" b="0" i="1" smtClean="0">
                                  <a:latin typeface="Cambria Math"/>
                                </a:rPr>
                                <m:t>−1</m:t>
                              </m:r>
                            </m:sup>
                          </m:sSup>
                        </m:fName>
                        <m:e>
                          <m:rad>
                            <m:radPr>
                              <m:degHide m:val="on"/>
                              <m:ctrlPr>
                                <a:rPr lang="en-US" altLang="ja-JP" b="0" i="1" smtClean="0">
                                  <a:latin typeface="Cambria Math"/>
                                </a:rPr>
                              </m:ctrlPr>
                            </m:radPr>
                            <m:deg/>
                            <m:e>
                              <m:sSub>
                                <m:sSubPr>
                                  <m:ctrlPr>
                                    <a:rPr lang="en-US" altLang="ja-JP" b="0" i="1" smtClean="0">
                                      <a:latin typeface="Cambria Math"/>
                                    </a:rPr>
                                  </m:ctrlPr>
                                </m:sSubPr>
                                <m:e>
                                  <m:r>
                                    <a:rPr lang="en-US" altLang="ja-JP" b="0" i="1" smtClean="0">
                                      <a:latin typeface="Cambria Math"/>
                                    </a:rPr>
                                    <m:t>𝑢</m:t>
                                  </m:r>
                                </m:e>
                                <m:sub>
                                  <m:r>
                                    <a:rPr lang="en-US" altLang="ja-JP" b="0" i="1" smtClean="0">
                                      <a:latin typeface="Cambria Math"/>
                                    </a:rPr>
                                    <m:t>2</m:t>
                                  </m:r>
                                </m:sub>
                              </m:sSub>
                            </m:e>
                          </m:rad>
                        </m:e>
                      </m:func>
                    </m:oMath>
                  </m:oMathPara>
                </a14:m>
                <a:endParaRPr lang="en-US" altLang="ja-JP" dirty="0" smtClean="0"/>
              </a:p>
            </p:txBody>
          </p:sp>
        </mc:Choice>
        <mc:Fallback xmlns="">
          <p:sp>
            <p:nvSpPr>
              <p:cNvPr id="11" name="正方形/長方形 10"/>
              <p:cNvSpPr>
                <a:spLocks noRot="1" noChangeAspect="1" noMove="1" noResize="1" noEditPoints="1" noAdjustHandles="1" noChangeArrowheads="1" noChangeShapeType="1" noTextEdit="1"/>
              </p:cNvSpPr>
              <p:nvPr/>
            </p:nvSpPr>
            <p:spPr>
              <a:xfrm>
                <a:off x="3419872" y="3195791"/>
                <a:ext cx="1729191" cy="375296"/>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2610770" y="3683342"/>
                <a:ext cx="3347391" cy="338554"/>
              </a:xfrm>
              <a:prstGeom prst="rect">
                <a:avLst/>
              </a:prstGeom>
              <a:noFill/>
            </p:spPr>
            <p:txBody>
              <a:bodyPr wrap="none" rtlCol="0">
                <a:spAutoFit/>
              </a:bodyPr>
              <a:lstStyle/>
              <a:p>
                <a:r>
                  <a:rPr kumimoji="1" lang="ja-JP" altLang="en-US" sz="1600" dirty="0" smtClean="0"/>
                  <a:t>ただし</a:t>
                </a:r>
                <a14:m>
                  <m:oMath xmlns:m="http://schemas.openxmlformats.org/officeDocument/2006/math">
                    <m:sSub>
                      <m:sSubPr>
                        <m:ctrlPr>
                          <a:rPr lang="en-US" altLang="ja-JP" sz="1600" i="1">
                            <a:latin typeface="Cambria Math"/>
                          </a:rPr>
                        </m:ctrlPr>
                      </m:sSubPr>
                      <m:e>
                        <m:r>
                          <a:rPr lang="en-US" altLang="ja-JP" sz="1600" i="1">
                            <a:latin typeface="Cambria Math"/>
                          </a:rPr>
                          <m:t>𝑢</m:t>
                        </m:r>
                      </m:e>
                      <m:sub>
                        <m:r>
                          <a:rPr lang="en-US" altLang="ja-JP" sz="1600" i="1">
                            <a:latin typeface="Cambria Math"/>
                          </a:rPr>
                          <m:t>1</m:t>
                        </m:r>
                      </m:sub>
                    </m:sSub>
                    <m:r>
                      <a:rPr lang="en-US" altLang="ja-JP" sz="1600" b="0" i="1" smtClean="0">
                        <a:latin typeface="Cambria Math"/>
                      </a:rPr>
                      <m:t>,</m:t>
                    </m:r>
                    <m:sSub>
                      <m:sSubPr>
                        <m:ctrlPr>
                          <a:rPr lang="en-US" altLang="ja-JP" sz="1600" b="0" i="1" smtClean="0">
                            <a:latin typeface="Cambria Math"/>
                          </a:rPr>
                        </m:ctrlPr>
                      </m:sSubPr>
                      <m:e>
                        <m:r>
                          <a:rPr lang="en-US" altLang="ja-JP" sz="1600" b="0" i="1" smtClean="0">
                            <a:latin typeface="Cambria Math"/>
                          </a:rPr>
                          <m:t>𝑢</m:t>
                        </m:r>
                      </m:e>
                      <m:sub>
                        <m:r>
                          <a:rPr lang="en-US" altLang="ja-JP" sz="1600" b="0" i="1" smtClean="0">
                            <a:latin typeface="Cambria Math"/>
                          </a:rPr>
                          <m:t>2</m:t>
                        </m:r>
                      </m:sub>
                    </m:sSub>
                  </m:oMath>
                </a14:m>
                <a:r>
                  <a:rPr kumimoji="1" lang="ja-JP" altLang="en-US" sz="1600" dirty="0" smtClean="0"/>
                  <a:t>は</a:t>
                </a:r>
                <a:r>
                  <a:rPr kumimoji="1" lang="en-US" altLang="ja-JP" sz="1600" dirty="0" smtClean="0"/>
                  <a:t>0</a:t>
                </a:r>
                <a:r>
                  <a:rPr kumimoji="1" lang="ja-JP" altLang="en-US" sz="1600" dirty="0" smtClean="0"/>
                  <a:t>から</a:t>
                </a:r>
                <a:r>
                  <a:rPr kumimoji="1" lang="en-US" altLang="ja-JP" sz="1600" dirty="0" smtClean="0"/>
                  <a:t>1</a:t>
                </a:r>
                <a:r>
                  <a:rPr kumimoji="1" lang="ja-JP" altLang="en-US" sz="1600" dirty="0" smtClean="0"/>
                  <a:t>の範囲の乱数</a:t>
                </a:r>
                <a:endParaRPr kumimoji="1" lang="ja-JP" altLang="en-US" sz="16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610770" y="3683342"/>
                <a:ext cx="3347391" cy="338554"/>
              </a:xfrm>
              <a:prstGeom prst="rect">
                <a:avLst/>
              </a:prstGeom>
              <a:blipFill rotWithShape="1">
                <a:blip r:embed="rId5"/>
                <a:stretch>
                  <a:fillRect l="-911" t="-10714" b="-23214"/>
                </a:stretch>
              </a:blipFill>
            </p:spPr>
            <p:txBody>
              <a:bodyPr/>
              <a:lstStyle/>
              <a:p>
                <a:r>
                  <a:rPr lang="ja-JP" altLang="en-US">
                    <a:noFill/>
                  </a:rPr>
                  <a:t> </a:t>
                </a:r>
              </a:p>
            </p:txBody>
          </p:sp>
        </mc:Fallback>
      </mc:AlternateContent>
      <p:sp>
        <p:nvSpPr>
          <p:cNvPr id="13" name="正方形/長方形 12"/>
          <p:cNvSpPr/>
          <p:nvPr/>
        </p:nvSpPr>
        <p:spPr>
          <a:xfrm>
            <a:off x="3347863" y="2574196"/>
            <a:ext cx="1801199" cy="108012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752" y="4949819"/>
            <a:ext cx="4318000" cy="1143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8092079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完全拡散面におけるインポータンスサンプリング</a:t>
            </a:r>
            <a:endParaRPr kumimoji="1" lang="ja-JP" altLang="en-US" sz="28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sz="2400" dirty="0" smtClean="0"/>
                  <a:t>確率密度関数が</a:t>
                </a:r>
                <a14:m>
                  <m:oMath xmlns:m="http://schemas.openxmlformats.org/officeDocument/2006/math">
                    <m:f>
                      <m:fPr>
                        <m:ctrlPr>
                          <a:rPr lang="en-US" altLang="ja-JP" sz="2400" i="1">
                            <a:latin typeface="Cambria Math"/>
                          </a:rPr>
                        </m:ctrlPr>
                      </m:fPr>
                      <m:num>
                        <m:func>
                          <m:funcPr>
                            <m:ctrlPr>
                              <a:rPr lang="en-US" altLang="ja-JP" sz="2400" i="1">
                                <a:latin typeface="Cambria Math"/>
                              </a:rPr>
                            </m:ctrlPr>
                          </m:funcPr>
                          <m:fName>
                            <m:r>
                              <m:rPr>
                                <m:sty m:val="p"/>
                              </m:rPr>
                              <a:rPr lang="en-US" altLang="ja-JP" sz="2400">
                                <a:latin typeface="Cambria Math"/>
                              </a:rPr>
                              <m:t>cos</m:t>
                            </m:r>
                          </m:fName>
                          <m:e>
                            <m:r>
                              <a:rPr lang="en-US" altLang="ja-JP" sz="2400" i="1">
                                <a:latin typeface="Cambria Math"/>
                              </a:rPr>
                              <m:t>𝜃</m:t>
                            </m:r>
                          </m:e>
                        </m:func>
                      </m:num>
                      <m:den>
                        <m:r>
                          <a:rPr lang="en-US" altLang="ja-JP" sz="2400" i="1">
                            <a:latin typeface="Cambria Math"/>
                          </a:rPr>
                          <m:t>𝜋</m:t>
                        </m:r>
                      </m:den>
                    </m:f>
                  </m:oMath>
                </a14:m>
                <a:r>
                  <a:rPr kumimoji="1" lang="ja-JP" altLang="en-US" sz="2400" dirty="0" smtClean="0"/>
                  <a:t>で</a:t>
                </a:r>
                <a:r>
                  <a:rPr kumimoji="1" lang="en-US" altLang="ja-JP" sz="2400" dirty="0" smtClean="0"/>
                  <a:t>BRDF</a:t>
                </a:r>
                <a:r>
                  <a:rPr kumimoji="1" lang="ja-JP" altLang="en-US" sz="2400" dirty="0" smtClean="0"/>
                  <a:t>が</a:t>
                </a:r>
                <a14:m>
                  <m:oMath xmlns:m="http://schemas.openxmlformats.org/officeDocument/2006/math">
                    <m:f>
                      <m:fPr>
                        <m:ctrlPr>
                          <a:rPr lang="en-US" altLang="ja-JP" sz="2400" i="1">
                            <a:latin typeface="Cambria Math"/>
                          </a:rPr>
                        </m:ctrlPr>
                      </m:fPr>
                      <m:num>
                        <m:r>
                          <a:rPr lang="en-US" altLang="ja-JP" sz="2400" b="0" i="1" smtClean="0">
                            <a:latin typeface="Cambria Math"/>
                          </a:rPr>
                          <m:t>𝜎</m:t>
                        </m:r>
                      </m:num>
                      <m:den>
                        <m:r>
                          <a:rPr lang="en-US" altLang="ja-JP" sz="2400" i="1">
                            <a:latin typeface="Cambria Math"/>
                          </a:rPr>
                          <m:t>𝜋</m:t>
                        </m:r>
                      </m:den>
                    </m:f>
                  </m:oMath>
                </a14:m>
                <a:r>
                  <a:rPr kumimoji="1" lang="ja-JP" altLang="en-US" sz="2400" dirty="0" err="1" smtClean="0"/>
                  <a:t>なので</a:t>
                </a:r>
                <a:r>
                  <a:rPr kumimoji="1" lang="ja-JP" altLang="en-US" sz="2400" dirty="0" smtClean="0"/>
                  <a:t>最終的に</a:t>
                </a:r>
                <a:r>
                  <a:rPr kumimoji="1" lang="en-US" altLang="ja-JP" sz="2400" dirty="0" smtClean="0"/>
                  <a:t>radiance()</a:t>
                </a:r>
                <a:r>
                  <a:rPr kumimoji="1" lang="ja-JP" altLang="en-US" sz="2400" dirty="0" smtClean="0"/>
                  <a:t>が返すのは</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93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p:cNvSpPr/>
              <p:nvPr/>
            </p:nvSpPr>
            <p:spPr>
              <a:xfrm>
                <a:off x="1331640" y="2445935"/>
                <a:ext cx="6120680" cy="7223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000" i="1" smtClean="0">
                              <a:latin typeface="Cambria Math"/>
                            </a:rPr>
                          </m:ctrlPr>
                        </m:sSubPr>
                        <m:e>
                          <m:r>
                            <a:rPr lang="en-US" altLang="ja-JP" sz="2000" i="1">
                              <a:latin typeface="Cambria Math"/>
                            </a:rPr>
                            <m:t>𝐿</m:t>
                          </m:r>
                        </m:e>
                        <m:sub>
                          <m:r>
                            <a:rPr lang="en-US" altLang="ja-JP" sz="2000" i="1">
                              <a:latin typeface="Cambria Math"/>
                            </a:rPr>
                            <m:t>𝑒</m:t>
                          </m:r>
                        </m:sub>
                      </m:sSub>
                      <m:d>
                        <m:dPr>
                          <m:ctrlPr>
                            <a:rPr lang="en-US" altLang="ja-JP" sz="2000" i="1">
                              <a:latin typeface="Cambria Math"/>
                            </a:rPr>
                          </m:ctrlPr>
                        </m:dPr>
                        <m:e>
                          <m:r>
                            <a:rPr lang="en-US" altLang="ja-JP" sz="2000" i="1">
                              <a:latin typeface="Cambria Math"/>
                            </a:rPr>
                            <m:t>𝑥</m:t>
                          </m:r>
                          <m:r>
                            <a:rPr lang="en-US" altLang="ja-JP" sz="2000" i="1">
                              <a:latin typeface="Cambria Math"/>
                            </a:rPr>
                            <m:t>′,</m:t>
                          </m:r>
                          <m:acc>
                            <m:accPr>
                              <m:chr m:val="⃗"/>
                              <m:ctrlPr>
                                <a:rPr lang="en-US" altLang="ja-JP" sz="2000" i="1">
                                  <a:latin typeface="Cambria Math"/>
                                </a:rPr>
                              </m:ctrlPr>
                            </m:accPr>
                            <m:e>
                              <m:r>
                                <a:rPr lang="en-US" altLang="ja-JP" sz="2000" i="1">
                                  <a:latin typeface="Cambria Math"/>
                                </a:rPr>
                                <m:t>𝜔</m:t>
                              </m:r>
                            </m:e>
                          </m:acc>
                        </m:e>
                      </m:d>
                      <m:r>
                        <a:rPr lang="en-US" altLang="ja-JP" sz="2000" i="1">
                          <a:latin typeface="Cambria Math"/>
                        </a:rPr>
                        <m:t>+</m:t>
                      </m:r>
                      <m:r>
                        <a:rPr lang="en-US" altLang="ja-JP" sz="2000" b="0" i="1" smtClean="0">
                          <a:latin typeface="Cambria Math"/>
                        </a:rPr>
                        <m:t>𝜎</m:t>
                      </m:r>
                      <m:r>
                        <a:rPr lang="en-US" altLang="ja-JP" sz="2000" b="0" i="1" smtClean="0">
                          <a:latin typeface="Cambria Math"/>
                          <a:ea typeface="Cambria Math"/>
                        </a:rPr>
                        <m:t>∙</m:t>
                      </m:r>
                      <m:r>
                        <a:rPr lang="en-US" altLang="ja-JP" sz="2000" i="1">
                          <a:latin typeface="Cambria Math"/>
                        </a:rPr>
                        <m:t>𝑟𝑎𝑑𝑖𝑎𝑛𝑐𝑒</m:t>
                      </m:r>
                      <m:r>
                        <a:rPr lang="en-US" altLang="ja-JP" sz="2000" i="1">
                          <a:latin typeface="Cambria Math"/>
                        </a:rPr>
                        <m:t>(</m:t>
                      </m:r>
                      <m:sSup>
                        <m:sSupPr>
                          <m:ctrlPr>
                            <a:rPr lang="en-US" altLang="ja-JP" sz="2000" i="1">
                              <a:latin typeface="Cambria Math"/>
                            </a:rPr>
                          </m:ctrlPr>
                        </m:sSupPr>
                        <m:e>
                          <m:r>
                            <a:rPr lang="en-US" altLang="ja-JP" sz="2000" i="1">
                              <a:latin typeface="Cambria Math"/>
                            </a:rPr>
                            <m:t>𝑥</m:t>
                          </m:r>
                        </m:e>
                        <m:sup>
                          <m:r>
                            <a:rPr lang="en-US" altLang="ja-JP" sz="2000" i="1">
                              <a:latin typeface="Cambria Math"/>
                            </a:rPr>
                            <m:t>′</m:t>
                          </m:r>
                        </m:sup>
                      </m:sSup>
                      <m:r>
                        <a:rPr lang="en-US" altLang="ja-JP" sz="2000" i="1">
                          <a:latin typeface="Cambria Math"/>
                        </a:rPr>
                        <m:t>,</m:t>
                      </m:r>
                      <m:sSup>
                        <m:sSupPr>
                          <m:ctrlPr>
                            <a:rPr lang="en-US" altLang="ja-JP" sz="2000" i="1">
                              <a:latin typeface="Cambria Math"/>
                            </a:rPr>
                          </m:ctrlPr>
                        </m:sSupPr>
                        <m:e>
                          <m:acc>
                            <m:accPr>
                              <m:chr m:val="⃗"/>
                              <m:ctrlPr>
                                <a:rPr lang="en-US" altLang="ja-JP" sz="2000" i="1">
                                  <a:latin typeface="Cambria Math"/>
                                </a:rPr>
                              </m:ctrlPr>
                            </m:accPr>
                            <m:e>
                              <m:r>
                                <a:rPr lang="en-US" altLang="ja-JP" sz="2000" i="1">
                                  <a:latin typeface="Cambria Math"/>
                                </a:rPr>
                                <m:t>𝜔</m:t>
                              </m:r>
                            </m:e>
                          </m:acc>
                        </m:e>
                        <m:sup>
                          <m:r>
                            <a:rPr lang="en-US" altLang="ja-JP" sz="2000" i="1">
                              <a:latin typeface="Cambria Math"/>
                            </a:rPr>
                            <m:t>′</m:t>
                          </m:r>
                        </m:sup>
                      </m:sSup>
                      <m:r>
                        <a:rPr lang="en-US" altLang="ja-JP" sz="2000" i="1">
                          <a:latin typeface="Cambria Math"/>
                        </a:rPr>
                        <m:t>)</m:t>
                      </m:r>
                      <m:r>
                        <a:rPr lang="en-US" altLang="ja-JP" sz="2000" i="1" smtClean="0">
                          <a:latin typeface="Cambria Math"/>
                          <a:ea typeface="Cambria Math"/>
                        </a:rPr>
                        <m:t>∙</m:t>
                      </m:r>
                      <m:f>
                        <m:fPr>
                          <m:ctrlPr>
                            <a:rPr lang="en-US" altLang="ja-JP" sz="2000" i="1">
                              <a:latin typeface="Cambria Math"/>
                              <a:ea typeface="Cambria Math"/>
                            </a:rPr>
                          </m:ctrlPr>
                        </m:fPr>
                        <m:num>
                          <m:r>
                            <a:rPr lang="en-US" altLang="ja-JP" sz="2000" i="1">
                              <a:latin typeface="Cambria Math"/>
                              <a:ea typeface="Cambria Math"/>
                            </a:rPr>
                            <m:t>1</m:t>
                          </m:r>
                        </m:num>
                        <m:den>
                          <m:r>
                            <a:rPr lang="en-US" altLang="ja-JP" sz="2000" i="1">
                              <a:latin typeface="Cambria Math"/>
                              <a:ea typeface="Cambria Math"/>
                            </a:rPr>
                            <m:t>𝑞</m:t>
                          </m:r>
                        </m:den>
                      </m:f>
                    </m:oMath>
                  </m:oMathPara>
                </a14:m>
                <a:endParaRPr lang="ja-JP" altLang="en-US" sz="2000" dirty="0"/>
              </a:p>
            </p:txBody>
          </p:sp>
        </mc:Choice>
        <mc:Fallback xmlns="">
          <p:sp>
            <p:nvSpPr>
              <p:cNvPr id="4" name="正方形/長方形 3"/>
              <p:cNvSpPr>
                <a:spLocks noRot="1" noChangeAspect="1" noMove="1" noResize="1" noEditPoints="1" noAdjustHandles="1" noChangeArrowheads="1" noChangeShapeType="1" noTextEdit="1"/>
              </p:cNvSpPr>
              <p:nvPr/>
            </p:nvSpPr>
            <p:spPr>
              <a:xfrm>
                <a:off x="1331640" y="2445935"/>
                <a:ext cx="6120680" cy="722377"/>
              </a:xfrm>
              <a:prstGeom prst="rect">
                <a:avLst/>
              </a:prstGeom>
              <a:blipFill rotWithShape="1">
                <a:blip r:embed="rId3"/>
                <a:stretch>
                  <a:fillRect/>
                </a:stretch>
              </a:blipFill>
            </p:spPr>
            <p:txBody>
              <a:bodyPr/>
              <a:lstStyle/>
              <a:p>
                <a:r>
                  <a:rPr lang="ja-JP" altLang="en-US">
                    <a:noFill/>
                  </a:rPr>
                  <a:t> </a:t>
                </a:r>
              </a:p>
            </p:txBody>
          </p:sp>
        </mc:Fallback>
      </mc:AlternateContent>
      <p:sp>
        <p:nvSpPr>
          <p:cNvPr id="5" name="正方形/長方形 4"/>
          <p:cNvSpPr/>
          <p:nvPr/>
        </p:nvSpPr>
        <p:spPr>
          <a:xfrm>
            <a:off x="2462039" y="2492896"/>
            <a:ext cx="3910161" cy="72008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708069" y="3798807"/>
            <a:ext cx="1338828" cy="369332"/>
          </a:xfrm>
          <a:prstGeom prst="rect">
            <a:avLst/>
          </a:prstGeom>
          <a:noFill/>
        </p:spPr>
        <p:txBody>
          <a:bodyPr wrap="none" rtlCol="0">
            <a:spAutoFit/>
          </a:bodyPr>
          <a:lstStyle/>
          <a:p>
            <a:r>
              <a:rPr kumimoji="1" lang="ja-JP" altLang="en-US" dirty="0" smtClean="0"/>
              <a:t>コードだと</a:t>
            </a:r>
            <a:endParaRPr kumimoji="1" lang="ja-JP" altLang="en-US" dirty="0"/>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973" y="4797152"/>
            <a:ext cx="6450013" cy="24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4419" y="5229200"/>
            <a:ext cx="5105400" cy="17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6034" y="5589240"/>
            <a:ext cx="58674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1097790" y="4709932"/>
            <a:ext cx="6678452" cy="1168354"/>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00478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5.5 </a:t>
            </a:r>
            <a:r>
              <a:rPr lang="ja-JP" altLang="en-US" dirty="0" smtClean="0"/>
              <a:t>完全鏡面・ガラス面</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p:txBody>
          <a:bodyPr/>
          <a:lstStyle/>
          <a:p>
            <a:r>
              <a:rPr kumimoji="1" lang="en-US" altLang="ja-JP" b="1" dirty="0" smtClean="0"/>
              <a:t>REFLECTION_TYPE_SPECULAR</a:t>
            </a:r>
          </a:p>
          <a:p>
            <a:pPr lvl="1"/>
            <a:r>
              <a:rPr lang="ja-JP" altLang="en-US" sz="2000" dirty="0" smtClean="0"/>
              <a:t>完全鏡面</a:t>
            </a:r>
            <a:endParaRPr lang="en-US" altLang="ja-JP" sz="2000" dirty="0" smtClean="0"/>
          </a:p>
          <a:p>
            <a:pPr lvl="1"/>
            <a:r>
              <a:rPr kumimoji="1" lang="ja-JP" altLang="en-US" sz="2000" dirty="0"/>
              <a:t>次</a:t>
            </a:r>
            <a:r>
              <a:rPr kumimoji="1" lang="ja-JP" altLang="en-US" sz="2000" dirty="0" smtClean="0"/>
              <a:t>の</a:t>
            </a:r>
            <a:r>
              <a:rPr kumimoji="1" lang="ja-JP" altLang="en-US" sz="2000" dirty="0"/>
              <a:t>反射</a:t>
            </a:r>
            <a:r>
              <a:rPr kumimoji="1" lang="ja-JP" altLang="en-US" sz="2000" dirty="0" smtClean="0"/>
              <a:t>方向は単純に入射角と等しい出射角の方向</a:t>
            </a:r>
            <a:endParaRPr kumimoji="1" lang="en-US" altLang="ja-JP" sz="2000" dirty="0" smtClean="0"/>
          </a:p>
        </p:txBody>
      </p:sp>
      <p:cxnSp>
        <p:nvCxnSpPr>
          <p:cNvPr id="20" name="直線矢印コネクタ 19"/>
          <p:cNvCxnSpPr/>
          <p:nvPr/>
        </p:nvCxnSpPr>
        <p:spPr>
          <a:xfrm flipV="1">
            <a:off x="4365990" y="3269762"/>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4361098" y="3596198"/>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272866" y="4781930"/>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2992946" y="3590314"/>
            <a:ext cx="1368152" cy="1191616"/>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テキスト ボックス 3"/>
              <p:cNvSpPr txBox="1"/>
              <p:nvPr/>
            </p:nvSpPr>
            <p:spPr>
              <a:xfrm>
                <a:off x="2788242" y="3113988"/>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𝐷</m:t>
                          </m:r>
                        </m:e>
                      </m:acc>
                    </m:oMath>
                  </m:oMathPara>
                </a14:m>
                <a:endParaRPr kumimoji="1" lang="ja-JP" altLang="en-US"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788242" y="3113988"/>
                <a:ext cx="409407" cy="402931"/>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5498036" y="3139641"/>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𝑅</m:t>
                          </m:r>
                        </m:e>
                      </m:acc>
                    </m:oMath>
                  </m:oMathPara>
                </a14:m>
                <a:endParaRPr kumimoji="1" lang="ja-JP" altLang="en-US"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5498036" y="3139641"/>
                <a:ext cx="409407" cy="402931"/>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4161286" y="2866831"/>
                <a:ext cx="416332"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𝑁</m:t>
                          </m:r>
                        </m:e>
                      </m:acc>
                    </m:oMath>
                  </m:oMathPara>
                </a14:m>
                <a:endParaRPr kumimoji="1" lang="ja-JP" altLang="en-US"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4161286" y="2866831"/>
                <a:ext cx="416332" cy="402931"/>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0" name="テキスト ボックス 29"/>
              <p:cNvSpPr txBox="1"/>
              <p:nvPr/>
            </p:nvSpPr>
            <p:spPr>
              <a:xfrm>
                <a:off x="4000840" y="4186122"/>
                <a:ext cx="3789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𝜃</m:t>
                      </m:r>
                    </m:oMath>
                  </m:oMathPara>
                </a14:m>
                <a:endParaRPr kumimoji="1" lang="ja-JP" altLang="en-US"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4000840" y="4186122"/>
                <a:ext cx="378950" cy="369332"/>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4351643" y="4195489"/>
                <a:ext cx="3789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𝜃</m:t>
                      </m:r>
                    </m:oMath>
                  </m:oMathPara>
                </a14:m>
                <a:endParaRPr kumimoji="1" lang="ja-JP" altLang="en-US"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4351643" y="4195489"/>
                <a:ext cx="378950" cy="369332"/>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3046126" y="4958663"/>
                <a:ext cx="2802562" cy="53604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i="1">
                              <a:latin typeface="Cambria Math"/>
                            </a:rPr>
                            <m:t>𝑅</m:t>
                          </m:r>
                        </m:e>
                      </m:acc>
                      <m:r>
                        <a:rPr lang="en-US" altLang="ja-JP" sz="2400" b="0" i="1" smtClean="0">
                          <a:latin typeface="Cambria Math"/>
                        </a:rPr>
                        <m:t>=</m:t>
                      </m:r>
                      <m:acc>
                        <m:accPr>
                          <m:chr m:val="⃗"/>
                          <m:ctrlPr>
                            <a:rPr lang="ja-JP" altLang="en-US" sz="2400" i="1">
                              <a:latin typeface="Cambria Math"/>
                            </a:rPr>
                          </m:ctrlPr>
                        </m:accPr>
                        <m:e>
                          <m:r>
                            <a:rPr lang="en-US" altLang="ja-JP" sz="2400" i="1">
                              <a:latin typeface="Cambria Math"/>
                            </a:rPr>
                            <m:t>𝐷</m:t>
                          </m:r>
                        </m:e>
                      </m:acc>
                      <m:r>
                        <a:rPr lang="en-US" altLang="ja-JP" sz="2400" b="0" i="1" smtClean="0">
                          <a:latin typeface="Cambria Math"/>
                        </a:rPr>
                        <m:t>−2</m:t>
                      </m:r>
                      <m:d>
                        <m:dPr>
                          <m:ctrlPr>
                            <a:rPr lang="en-US" altLang="ja-JP" sz="2400" b="0" i="1" smtClean="0">
                              <a:latin typeface="Cambria Math"/>
                            </a:rPr>
                          </m:ctrlPr>
                        </m:dPr>
                        <m:e>
                          <m:acc>
                            <m:accPr>
                              <m:chr m:val="⃗"/>
                              <m:ctrlPr>
                                <a:rPr lang="ja-JP" altLang="en-US" sz="2400" i="1">
                                  <a:latin typeface="Cambria Math"/>
                                </a:rPr>
                              </m:ctrlPr>
                            </m:accPr>
                            <m:e>
                              <m:r>
                                <a:rPr lang="en-US" altLang="ja-JP" sz="2400" b="0" i="1" smtClean="0">
                                  <a:latin typeface="Cambria Math"/>
                                </a:rPr>
                                <m:t>𝑁</m:t>
                              </m:r>
                            </m:e>
                          </m:acc>
                          <m:r>
                            <a:rPr lang="en-US" altLang="ja-JP" sz="2400" i="1" smtClean="0">
                              <a:latin typeface="Cambria Math"/>
                              <a:ea typeface="Cambria Math"/>
                            </a:rPr>
                            <m:t>∙</m:t>
                          </m:r>
                          <m:acc>
                            <m:accPr>
                              <m:chr m:val="⃗"/>
                              <m:ctrlPr>
                                <a:rPr lang="ja-JP" altLang="en-US" sz="2400" i="1">
                                  <a:latin typeface="Cambria Math"/>
                                </a:rPr>
                              </m:ctrlPr>
                            </m:accPr>
                            <m:e>
                              <m:r>
                                <a:rPr lang="en-US" altLang="ja-JP" sz="2400" i="1">
                                  <a:latin typeface="Cambria Math"/>
                                </a:rPr>
                                <m:t>𝐷</m:t>
                              </m:r>
                            </m:e>
                          </m:acc>
                        </m:e>
                      </m:d>
                      <m:acc>
                        <m:accPr>
                          <m:chr m:val="⃗"/>
                          <m:ctrlPr>
                            <a:rPr lang="ja-JP" altLang="en-US" sz="2400" i="1">
                              <a:latin typeface="Cambria Math"/>
                            </a:rPr>
                          </m:ctrlPr>
                        </m:accPr>
                        <m:e>
                          <m:r>
                            <a:rPr lang="en-US" altLang="ja-JP" sz="2400" b="0" i="1" smtClean="0">
                              <a:latin typeface="Cambria Math"/>
                            </a:rPr>
                            <m:t>𝑁</m:t>
                          </m:r>
                        </m:e>
                      </m:acc>
                    </m:oMath>
                  </m:oMathPara>
                </a14:m>
                <a:endParaRPr kumimoji="1" lang="ja-JP" altLang="en-US" sz="2400"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3046126" y="4958663"/>
                <a:ext cx="2802562" cy="536044"/>
              </a:xfrm>
              <a:prstGeom prst="rect">
                <a:avLst/>
              </a:prstGeom>
              <a:blipFill rotWithShape="1">
                <a:blip r:embed="rId8"/>
                <a:stretch>
                  <a:fillRect/>
                </a:stretch>
              </a:blipFill>
            </p:spPr>
            <p:txBody>
              <a:bodyPr/>
              <a:lstStyle/>
              <a:p>
                <a:r>
                  <a:rPr lang="ja-JP" altLang="en-US">
                    <a:noFill/>
                  </a:rPr>
                  <a:t> </a:t>
                </a:r>
              </a:p>
            </p:txBody>
          </p:sp>
        </mc:Fallback>
      </mc:AlternateContent>
      <p:pic>
        <p:nvPicPr>
          <p:cNvPr id="266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577" y="5672215"/>
            <a:ext cx="7870081" cy="94572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3" name="正方形/長方形 32"/>
          <p:cNvSpPr/>
          <p:nvPr/>
        </p:nvSpPr>
        <p:spPr>
          <a:xfrm>
            <a:off x="3874381" y="6175814"/>
            <a:ext cx="3694392" cy="15583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962939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radiance()</a:t>
            </a:r>
            <a:endParaRPr kumimoji="1" lang="ja-JP" altLang="en-US" dirty="0"/>
          </a:p>
        </p:txBody>
      </p:sp>
      <p:sp>
        <p:nvSpPr>
          <p:cNvPr id="3" name="コンテンツ プレースホルダー 2"/>
          <p:cNvSpPr>
            <a:spLocks noGrp="1"/>
          </p:cNvSpPr>
          <p:nvPr>
            <p:ph idx="1"/>
          </p:nvPr>
        </p:nvSpPr>
        <p:spPr>
          <a:xfrm>
            <a:off x="251520" y="1412776"/>
            <a:ext cx="8640960" cy="4713387"/>
          </a:xfrm>
        </p:spPr>
        <p:txBody>
          <a:bodyPr/>
          <a:lstStyle/>
          <a:p>
            <a:r>
              <a:rPr kumimoji="1" lang="en-US" altLang="ja-JP" b="1" dirty="0" smtClean="0"/>
              <a:t>REFLECTION_TYPE_REFRACTION</a:t>
            </a:r>
          </a:p>
          <a:p>
            <a:pPr lvl="1"/>
            <a:r>
              <a:rPr lang="ja-JP" altLang="en-US" sz="2000" dirty="0"/>
              <a:t>ガラス面</a:t>
            </a:r>
            <a:endParaRPr lang="en-US" altLang="ja-JP" sz="2000" dirty="0" smtClean="0"/>
          </a:p>
          <a:p>
            <a:pPr lvl="1"/>
            <a:r>
              <a:rPr kumimoji="1" lang="ja-JP" altLang="en-US" sz="2000" dirty="0" smtClean="0"/>
              <a:t>屈折率は</a:t>
            </a:r>
            <a:r>
              <a:rPr kumimoji="1" lang="en-US" altLang="ja-JP" sz="2000" dirty="0" smtClean="0"/>
              <a:t>	</a:t>
            </a:r>
            <a:r>
              <a:rPr kumimoji="1" lang="en-US" altLang="ja-JP" sz="2000" dirty="0" err="1" smtClean="0"/>
              <a:t>material.h</a:t>
            </a:r>
            <a:r>
              <a:rPr kumimoji="1" lang="ja-JP" altLang="en-US" sz="2000" dirty="0" smtClean="0"/>
              <a:t>の</a:t>
            </a:r>
            <a:r>
              <a:rPr kumimoji="1" lang="en-US" altLang="ja-JP" sz="2000" dirty="0" err="1" smtClean="0"/>
              <a:t>kIor</a:t>
            </a:r>
            <a:endParaRPr kumimoji="1" lang="en-US" altLang="ja-JP" sz="2000" dirty="0" smtClean="0"/>
          </a:p>
          <a:p>
            <a:r>
              <a:rPr kumimoji="1" lang="ja-JP" altLang="en-US" sz="2400" b="1" dirty="0" smtClean="0"/>
              <a:t>まず</a:t>
            </a:r>
            <a:r>
              <a:rPr kumimoji="1" lang="en-US" altLang="ja-JP" sz="2400" b="1" dirty="0" smtClean="0"/>
              <a:t>Snell</a:t>
            </a:r>
            <a:r>
              <a:rPr kumimoji="1" lang="ja-JP" altLang="en-US" sz="2400" b="1" dirty="0" smtClean="0"/>
              <a:t>の法則によって屈折する方向を求める</a:t>
            </a:r>
            <a:endParaRPr kumimoji="1" lang="en-US" altLang="ja-JP" sz="2400" b="1" dirty="0" smtClean="0"/>
          </a:p>
          <a:p>
            <a:pPr lvl="1"/>
            <a:r>
              <a:rPr kumimoji="1" lang="ja-JP" altLang="en-US" sz="2000" dirty="0" smtClean="0"/>
              <a:t>屈折する方向によっては屈折が起こらず、入射した光が全て反射される全反射が起こる。（その場合は完全鏡面と同じ処理になる）</a:t>
            </a:r>
            <a:endParaRPr kumimoji="1" lang="en-US" altLang="ja-JP" sz="2000" dirty="0" smtClean="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077072"/>
            <a:ext cx="6890345" cy="25122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7" name="正方形/長方形 16"/>
          <p:cNvSpPr/>
          <p:nvPr/>
        </p:nvSpPr>
        <p:spPr>
          <a:xfrm>
            <a:off x="1304329" y="4648801"/>
            <a:ext cx="5734245" cy="190225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06000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矢印コネクタ 21"/>
          <p:cNvCxnSpPr/>
          <p:nvPr/>
        </p:nvCxnSpPr>
        <p:spPr>
          <a:xfrm>
            <a:off x="4352758" y="5138428"/>
            <a:ext cx="0" cy="1449978"/>
          </a:xfrm>
          <a:prstGeom prst="straightConnector1">
            <a:avLst/>
          </a:prstGeom>
          <a:ln w="38100">
            <a:solidFill>
              <a:srgbClr val="FF0000"/>
            </a:solidFill>
            <a:prstDash val="sys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V="1">
            <a:off x="4357650" y="3636078"/>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4357650" y="5138428"/>
            <a:ext cx="502382" cy="1449978"/>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lang="ja-JP" altLang="en-US" dirty="0"/>
              <a:t>幾何光学</a:t>
            </a:r>
            <a:endParaRPr kumimoji="1" lang="ja-JP" altLang="en-US" dirty="0"/>
          </a:p>
        </p:txBody>
      </p:sp>
      <p:sp>
        <p:nvSpPr>
          <p:cNvPr id="3" name="コンテンツ プレースホルダー 2"/>
          <p:cNvSpPr>
            <a:spLocks noGrp="1"/>
          </p:cNvSpPr>
          <p:nvPr>
            <p:ph idx="1"/>
          </p:nvPr>
        </p:nvSpPr>
        <p:spPr>
          <a:xfrm>
            <a:off x="251520" y="1412777"/>
            <a:ext cx="8435280" cy="2088232"/>
          </a:xfrm>
        </p:spPr>
        <p:txBody>
          <a:bodyPr/>
          <a:lstStyle/>
          <a:p>
            <a:pPr>
              <a:buFont typeface="Wingdings" pitchFamily="2" charset="2"/>
              <a:buChar char="l"/>
            </a:pPr>
            <a:r>
              <a:rPr kumimoji="1" lang="en-US" altLang="ja-JP" dirty="0" smtClean="0"/>
              <a:t> </a:t>
            </a:r>
            <a:r>
              <a:rPr kumimoji="1" lang="ja-JP" altLang="en-US" dirty="0" smtClean="0"/>
              <a:t>光の伝播を</a:t>
            </a:r>
            <a:r>
              <a:rPr kumimoji="1" lang="ja-JP" altLang="en-US" b="1" dirty="0" smtClean="0"/>
              <a:t>光線</a:t>
            </a:r>
            <a:r>
              <a:rPr kumimoji="1" lang="ja-JP" altLang="en-US" dirty="0" smtClean="0"/>
              <a:t>として記述</a:t>
            </a:r>
            <a:endParaRPr kumimoji="1" lang="en-US" altLang="ja-JP" dirty="0" smtClean="0"/>
          </a:p>
          <a:p>
            <a:pPr lvl="1">
              <a:buFont typeface="Arial" pitchFamily="34" charset="0"/>
              <a:buChar char="•"/>
            </a:pPr>
            <a:r>
              <a:rPr lang="ja-JP" altLang="en-US" dirty="0" smtClean="0"/>
              <a:t>光線＝</a:t>
            </a:r>
            <a:r>
              <a:rPr lang="en-US" altLang="ja-JP" dirty="0" smtClean="0"/>
              <a:t>Ray</a:t>
            </a:r>
            <a:endParaRPr lang="en-US" altLang="ja-JP" dirty="0"/>
          </a:p>
          <a:p>
            <a:pPr lvl="1">
              <a:buFont typeface="Arial" pitchFamily="34" charset="0"/>
              <a:buChar char="•"/>
            </a:pPr>
            <a:r>
              <a:rPr kumimoji="1" lang="ja-JP" altLang="en-US" dirty="0" smtClean="0"/>
              <a:t>いわゆるレイトレーシングのレイとはこの光線のこと。</a:t>
            </a:r>
            <a:endParaRPr kumimoji="1" lang="ja-JP" altLang="en-US" dirty="0"/>
          </a:p>
        </p:txBody>
      </p:sp>
      <p:cxnSp>
        <p:nvCxnSpPr>
          <p:cNvPr id="8" name="直線矢印コネクタ 7"/>
          <p:cNvCxnSpPr/>
          <p:nvPr/>
        </p:nvCxnSpPr>
        <p:spPr>
          <a:xfrm flipV="1">
            <a:off x="4352758" y="3962514"/>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2264526" y="5148246"/>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2984606" y="3956630"/>
            <a:ext cx="1368152" cy="1191616"/>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太陽 25"/>
          <p:cNvSpPr/>
          <p:nvPr/>
        </p:nvSpPr>
        <p:spPr>
          <a:xfrm>
            <a:off x="2451508" y="3482543"/>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rot="20344247">
            <a:off x="5967710" y="3723039"/>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二等辺三角形 39"/>
          <p:cNvSpPr/>
          <p:nvPr/>
        </p:nvSpPr>
        <p:spPr>
          <a:xfrm rot="4144247">
            <a:off x="5856040" y="3851019"/>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869788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矢印コネクタ 16"/>
          <p:cNvCxnSpPr/>
          <p:nvPr/>
        </p:nvCxnSpPr>
        <p:spPr>
          <a:xfrm>
            <a:off x="1812767" y="4541060"/>
            <a:ext cx="0" cy="1393665"/>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lang="en-US" altLang="ja-JP" dirty="0" smtClean="0"/>
              <a:t>Snell</a:t>
            </a:r>
            <a:r>
              <a:rPr lang="ja-JP" altLang="en-US" dirty="0" smtClean="0"/>
              <a:t>の法則</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640960" cy="4713387"/>
              </a:xfrm>
            </p:spPr>
            <p:txBody>
              <a:bodyPr>
                <a:normAutofit/>
              </a:bodyPr>
              <a:lstStyle/>
              <a:p>
                <a:r>
                  <a:rPr lang="ja-JP" altLang="en-US" sz="2400" dirty="0" smtClean="0"/>
                  <a:t>入射前の物体の屈折率を</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1</m:t>
                        </m:r>
                      </m:sub>
                    </m:sSub>
                  </m:oMath>
                </a14:m>
                <a:r>
                  <a:rPr kumimoji="1" lang="ja-JP" altLang="en-US" sz="2400" dirty="0" err="1" smtClean="0"/>
                  <a:t>、</a:t>
                </a:r>
                <a:r>
                  <a:rPr kumimoji="1" lang="ja-JP" altLang="en-US" sz="2400" dirty="0" smtClean="0"/>
                  <a:t>入射後の物体の屈折率を</a:t>
                </a:r>
                <a14:m>
                  <m:oMath xmlns:m="http://schemas.openxmlformats.org/officeDocument/2006/math">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2</m:t>
                        </m:r>
                      </m:sub>
                    </m:sSub>
                  </m:oMath>
                </a14:m>
                <a:r>
                  <a:rPr kumimoji="1" lang="ja-JP" altLang="en-US" sz="2400" dirty="0" smtClean="0"/>
                  <a:t>とする</a:t>
                </a:r>
                <a:r>
                  <a:rPr lang="ja-JP" altLang="en-US" sz="2400" dirty="0" smtClean="0"/>
                  <a:t>。</a:t>
                </a:r>
                <a:endParaRPr lang="en-US" altLang="ja-JP" sz="2400" dirty="0" smtClean="0"/>
              </a:p>
              <a:p>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3"/>
                <a:stretch>
                  <a:fillRect l="-917" t="-10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4356007" y="2354075"/>
                <a:ext cx="4197175" cy="4022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1</m:t>
                          </m:r>
                        </m:sub>
                      </m:sSub>
                      <m:func>
                        <m:funcPr>
                          <m:ctrlPr>
                            <a:rPr lang="en-US" altLang="ja-JP" sz="2000" b="0" i="1" smtClean="0">
                              <a:latin typeface="Cambria Math"/>
                            </a:rPr>
                          </m:ctrlPr>
                        </m:funcPr>
                        <m:fName>
                          <m:r>
                            <m:rPr>
                              <m:sty m:val="p"/>
                            </m:rPr>
                            <a:rPr lang="en-US" altLang="ja-JP" sz="2000" b="0" i="0" smtClean="0">
                              <a:latin typeface="Cambria Math"/>
                            </a:rPr>
                            <m:t>sin</m:t>
                          </m:r>
                        </m:fName>
                        <m:e>
                          <m:sSub>
                            <m:sSubPr>
                              <m:ctrlPr>
                                <a:rPr lang="en-US" altLang="ja-JP" sz="2000" b="0" i="1" smtClean="0">
                                  <a:latin typeface="Cambria Math"/>
                                </a:rPr>
                              </m:ctrlPr>
                            </m:sSubPr>
                            <m:e>
                              <m:r>
                                <a:rPr lang="en-US" altLang="ja-JP" sz="2000" b="0" i="1" smtClean="0">
                                  <a:latin typeface="Cambria Math"/>
                                </a:rPr>
                                <m:t>𝜃</m:t>
                              </m:r>
                            </m:e>
                            <m:sub>
                              <m:r>
                                <a:rPr lang="en-US" altLang="ja-JP" sz="2000" b="0" i="1" smtClean="0">
                                  <a:latin typeface="Cambria Math"/>
                                </a:rPr>
                                <m:t>1</m:t>
                              </m:r>
                            </m:sub>
                          </m:sSub>
                        </m:e>
                      </m:func>
                      <m:r>
                        <a:rPr lang="en-US" altLang="ja-JP" sz="2000" b="0" i="1" smtClean="0">
                          <a:latin typeface="Cambria Math"/>
                        </a:rPr>
                        <m:t>=</m:t>
                      </m:r>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2</m:t>
                          </m:r>
                        </m:sub>
                      </m:sSub>
                      <m:func>
                        <m:funcPr>
                          <m:ctrlPr>
                            <a:rPr lang="en-US" altLang="ja-JP" sz="2000" b="0" i="1" smtClean="0">
                              <a:latin typeface="Cambria Math"/>
                            </a:rPr>
                          </m:ctrlPr>
                        </m:funcPr>
                        <m:fName>
                          <m:r>
                            <m:rPr>
                              <m:sty m:val="p"/>
                            </m:rPr>
                            <a:rPr lang="en-US" altLang="ja-JP" sz="2000" b="0" i="0" smtClean="0">
                              <a:latin typeface="Cambria Math"/>
                            </a:rPr>
                            <m:t>sin</m:t>
                          </m:r>
                        </m:fName>
                        <m:e>
                          <m:sSub>
                            <m:sSubPr>
                              <m:ctrlPr>
                                <a:rPr lang="en-US" altLang="ja-JP" sz="2000" b="0" i="1" smtClean="0">
                                  <a:latin typeface="Cambria Math"/>
                                </a:rPr>
                              </m:ctrlPr>
                            </m:sSubPr>
                            <m:e>
                              <m:r>
                                <a:rPr lang="en-US" altLang="ja-JP" sz="2000" b="0" i="1" smtClean="0">
                                  <a:latin typeface="Cambria Math"/>
                                </a:rPr>
                                <m:t>𝜃</m:t>
                              </m:r>
                            </m:e>
                            <m:sub>
                              <m:r>
                                <a:rPr lang="en-US" altLang="ja-JP" sz="2000" b="0" i="1" smtClean="0">
                                  <a:latin typeface="Cambria Math"/>
                                </a:rPr>
                                <m:t>2</m:t>
                              </m:r>
                            </m:sub>
                          </m:sSub>
                        </m:e>
                      </m:func>
                      <m:r>
                        <a:rPr lang="en-US" altLang="ja-JP" sz="2000" b="0" i="0" smtClean="0">
                          <a:latin typeface="Cambria Math"/>
                        </a:rPr>
                        <m:t> (</m:t>
                      </m:r>
                      <m:r>
                        <m:rPr>
                          <m:sty m:val="p"/>
                        </m:rPr>
                        <a:rPr lang="en-US" altLang="ja-JP" sz="2000" b="0" i="0" smtClean="0">
                          <a:latin typeface="Cambria Math"/>
                        </a:rPr>
                        <m:t>Snell</m:t>
                      </m:r>
                      <m:r>
                        <a:rPr lang="ja-JP" altLang="en-US" sz="2000" b="0" i="1" smtClean="0">
                          <a:latin typeface="Cambria Math"/>
                        </a:rPr>
                        <m:t>の</m:t>
                      </m:r>
                      <m:r>
                        <a:rPr lang="ja-JP" altLang="en-US" sz="2000" i="1">
                          <a:latin typeface="Cambria Math"/>
                        </a:rPr>
                        <m:t>法則</m:t>
                      </m:r>
                      <m:r>
                        <a:rPr lang="ja-JP" altLang="en-US" sz="2000" b="0" i="1" smtClean="0">
                          <a:latin typeface="Cambria Math"/>
                        </a:rPr>
                        <m:t>）</m:t>
                      </m:r>
                    </m:oMath>
                  </m:oMathPara>
                </a14:m>
                <a:endParaRPr kumimoji="1" lang="ja-JP" altLang="en-US" sz="20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356007" y="2354075"/>
                <a:ext cx="4197175" cy="402290"/>
              </a:xfrm>
              <a:prstGeom prst="rect">
                <a:avLst/>
              </a:prstGeom>
              <a:blipFill rotWithShape="1">
                <a:blip r:embed="rId4"/>
                <a:stretch>
                  <a:fillRect b="-16667"/>
                </a:stretch>
              </a:blipFill>
            </p:spPr>
            <p:txBody>
              <a:bodyPr/>
              <a:lstStyle/>
              <a:p>
                <a:r>
                  <a:rPr lang="ja-JP" altLang="en-US">
                    <a:noFill/>
                  </a:rPr>
                  <a:t> </a:t>
                </a:r>
              </a:p>
            </p:txBody>
          </p:sp>
        </mc:Fallback>
      </mc:AlternateContent>
      <p:cxnSp>
        <p:nvCxnSpPr>
          <p:cNvPr id="7" name="直線矢印コネクタ 6"/>
          <p:cNvCxnSpPr/>
          <p:nvPr/>
        </p:nvCxnSpPr>
        <p:spPr>
          <a:xfrm flipV="1">
            <a:off x="1817659" y="3039183"/>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812767" y="3365619"/>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444615" y="3359735"/>
            <a:ext cx="1368152" cy="1191616"/>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p:cNvSpPr txBox="1"/>
              <p:nvPr/>
            </p:nvSpPr>
            <p:spPr>
              <a:xfrm>
                <a:off x="239911" y="2883409"/>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𝐷</m:t>
                          </m:r>
                        </m:e>
                      </m:acc>
                    </m:oMath>
                  </m:oMathPara>
                </a14:m>
                <a:endParaRPr kumimoji="1" lang="ja-JP" altLang="en-US"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39911" y="2883409"/>
                <a:ext cx="409407" cy="402931"/>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2949705" y="2909062"/>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𝑅</m:t>
                          </m:r>
                        </m:e>
                      </m:acc>
                    </m:oMath>
                  </m:oMathPara>
                </a14:m>
                <a:endParaRPr kumimoji="1" lang="ja-JP" altLang="en-US"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2949705" y="2909062"/>
                <a:ext cx="409407" cy="402931"/>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1452509" y="3955543"/>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452509" y="3955543"/>
                <a:ext cx="466090" cy="369332"/>
              </a:xfrm>
              <a:prstGeom prst="rect">
                <a:avLst/>
              </a:prstGeom>
              <a:blipFill rotWithShape="1">
                <a:blip r:embed="rId7"/>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1803312" y="3964910"/>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803312" y="3964910"/>
                <a:ext cx="466090" cy="369332"/>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15" name="直線矢印コネクタ 14"/>
          <p:cNvCxnSpPr/>
          <p:nvPr/>
        </p:nvCxnSpPr>
        <p:spPr>
          <a:xfrm>
            <a:off x="1818811" y="4541060"/>
            <a:ext cx="684076" cy="1302980"/>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324133" y="4551351"/>
            <a:ext cx="3034979"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テキスト ボックス 19"/>
              <p:cNvSpPr txBox="1"/>
              <p:nvPr/>
            </p:nvSpPr>
            <p:spPr>
              <a:xfrm>
                <a:off x="1759742" y="4876924"/>
                <a:ext cx="4714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2</m:t>
                          </m:r>
                        </m:sub>
                      </m:sSub>
                    </m:oMath>
                  </m:oMathPara>
                </a14:m>
                <a:endParaRPr kumimoji="1" lang="ja-JP" altLang="en-US" dirty="0"/>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1759742" y="4876924"/>
                <a:ext cx="471411" cy="369332"/>
              </a:xfrm>
              <a:prstGeom prst="rect">
                <a:avLst/>
              </a:prstGeom>
              <a:blipFill rotWithShape="1">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2488643" y="5834942"/>
                <a:ext cx="385298"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𝑇</m:t>
                          </m:r>
                        </m:e>
                      </m:acc>
                    </m:oMath>
                  </m:oMathPara>
                </a14:m>
                <a:endParaRPr kumimoji="1" lang="ja-JP" altLang="en-US"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2488643" y="5834942"/>
                <a:ext cx="385298" cy="402931"/>
              </a:xfrm>
              <a:prstGeom prst="rect">
                <a:avLst/>
              </a:prstGeom>
              <a:blipFill rotWithShape="1">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2863274" y="4029085"/>
                <a:ext cx="4774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1</m:t>
                          </m:r>
                        </m:sub>
                      </m:sSub>
                    </m:oMath>
                  </m:oMathPara>
                </a14:m>
                <a:endParaRPr kumimoji="1" lang="ja-JP" altLang="en-US"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2863274" y="4029085"/>
                <a:ext cx="477438" cy="369332"/>
              </a:xfrm>
              <a:prstGeom prst="rect">
                <a:avLst/>
              </a:prstGeom>
              <a:blipFill rotWithShape="1">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2857951" y="4644040"/>
                <a:ext cx="4827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2</m:t>
                          </m:r>
                        </m:sub>
                      </m:sSub>
                    </m:oMath>
                  </m:oMathPara>
                </a14:m>
                <a:endParaRPr kumimoji="1" lang="ja-JP" altLang="en-US"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2857951" y="4644040"/>
                <a:ext cx="482761" cy="369332"/>
              </a:xfrm>
              <a:prstGeom prst="rect">
                <a:avLst/>
              </a:prstGeom>
              <a:blipFill rotWithShape="1">
                <a:blip r:embed="rId12"/>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4303043" y="3084874"/>
                <a:ext cx="4303101" cy="84465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ja-JP" sz="2000" b="0" i="1" smtClean="0">
                              <a:latin typeface="Cambria Math"/>
                            </a:rPr>
                          </m:ctrlPr>
                        </m:funcPr>
                        <m:fName>
                          <m:sSup>
                            <m:sSupPr>
                              <m:ctrlPr>
                                <a:rPr lang="en-US" altLang="ja-JP" sz="2000" b="0" i="1" smtClean="0">
                                  <a:latin typeface="Cambria Math"/>
                                </a:rPr>
                              </m:ctrlPr>
                            </m:sSupPr>
                            <m:e>
                              <m:r>
                                <m:rPr>
                                  <m:sty m:val="p"/>
                                </m:rPr>
                                <a:rPr lang="en-US" altLang="ja-JP" sz="2000" b="0" i="0" smtClean="0">
                                  <a:latin typeface="Cambria Math"/>
                                </a:rPr>
                                <m:t>cos</m:t>
                              </m:r>
                            </m:e>
                            <m:sup>
                              <m:r>
                                <a:rPr lang="en-US" altLang="ja-JP" sz="2000" b="0" i="1" smtClean="0">
                                  <a:latin typeface="Cambria Math"/>
                                </a:rPr>
                                <m:t>2</m:t>
                              </m:r>
                            </m:sup>
                          </m:sSup>
                        </m:fName>
                        <m:e>
                          <m:sSub>
                            <m:sSubPr>
                              <m:ctrlPr>
                                <a:rPr lang="en-US" altLang="ja-JP" sz="2000" b="0" i="1" smtClean="0">
                                  <a:latin typeface="Cambria Math"/>
                                </a:rPr>
                              </m:ctrlPr>
                            </m:sSubPr>
                            <m:e>
                              <m:r>
                                <a:rPr lang="en-US" altLang="ja-JP" sz="2000" b="0" i="1" smtClean="0">
                                  <a:latin typeface="Cambria Math"/>
                                </a:rPr>
                                <m:t>𝜃</m:t>
                              </m:r>
                            </m:e>
                            <m:sub>
                              <m:r>
                                <a:rPr lang="en-US" altLang="ja-JP" sz="2000" b="0" i="1" smtClean="0">
                                  <a:latin typeface="Cambria Math"/>
                                </a:rPr>
                                <m:t>2</m:t>
                              </m:r>
                            </m:sub>
                          </m:sSub>
                        </m:e>
                      </m:func>
                      <m:r>
                        <a:rPr lang="en-US" altLang="ja-JP" sz="2000" b="0" i="1" smtClean="0">
                          <a:latin typeface="Cambria Math"/>
                        </a:rPr>
                        <m:t>=1−</m:t>
                      </m:r>
                      <m:sSup>
                        <m:sSupPr>
                          <m:ctrlPr>
                            <a:rPr lang="en-US" altLang="ja-JP" sz="2000" b="0" i="1" smtClean="0">
                              <a:latin typeface="Cambria Math"/>
                            </a:rPr>
                          </m:ctrlPr>
                        </m:sSupPr>
                        <m:e>
                          <m:d>
                            <m:dPr>
                              <m:ctrlPr>
                                <a:rPr lang="en-US" altLang="ja-JP" sz="2000" b="0" i="1" smtClean="0">
                                  <a:latin typeface="Cambria Math"/>
                                </a:rPr>
                              </m:ctrlPr>
                            </m:dPr>
                            <m:e>
                              <m:f>
                                <m:fPr>
                                  <m:ctrlPr>
                                    <a:rPr lang="en-US" altLang="ja-JP" sz="2000" b="0" i="1" smtClean="0">
                                      <a:latin typeface="Cambria Math"/>
                                    </a:rPr>
                                  </m:ctrlPr>
                                </m:fPr>
                                <m:num>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1</m:t>
                                      </m:r>
                                    </m:sub>
                                  </m:sSub>
                                </m:num>
                                <m:den>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2</m:t>
                                      </m:r>
                                    </m:sub>
                                  </m:sSub>
                                </m:den>
                              </m:f>
                            </m:e>
                          </m:d>
                        </m:e>
                        <m:sup>
                          <m:r>
                            <a:rPr lang="en-US" altLang="ja-JP" sz="2000" b="0" i="1" smtClean="0">
                              <a:latin typeface="Cambria Math"/>
                            </a:rPr>
                            <m:t>2</m:t>
                          </m:r>
                        </m:sup>
                      </m:sSup>
                      <m:r>
                        <a:rPr lang="en-US" altLang="ja-JP" sz="2000" b="0" i="1" smtClean="0">
                          <a:latin typeface="Cambria Math"/>
                        </a:rPr>
                        <m:t>(1−</m:t>
                      </m:r>
                      <m:sSup>
                        <m:sSupPr>
                          <m:ctrlPr>
                            <a:rPr lang="en-US" altLang="ja-JP" sz="2000" b="0" i="1" smtClean="0">
                              <a:latin typeface="Cambria Math"/>
                            </a:rPr>
                          </m:ctrlPr>
                        </m:sSupPr>
                        <m:e>
                          <m:d>
                            <m:dPr>
                              <m:ctrlPr>
                                <a:rPr lang="en-US" altLang="ja-JP" sz="2000" b="0" i="1" smtClean="0">
                                  <a:latin typeface="Cambria Math"/>
                                </a:rPr>
                              </m:ctrlPr>
                            </m:dPr>
                            <m:e>
                              <m:r>
                                <a:rPr lang="en-US" altLang="ja-JP" sz="2000" b="0" i="1" smtClean="0">
                                  <a:latin typeface="Cambria Math"/>
                                </a:rPr>
                                <m:t>−</m:t>
                              </m:r>
                              <m:acc>
                                <m:accPr>
                                  <m:chr m:val="⃗"/>
                                  <m:ctrlPr>
                                    <a:rPr lang="ja-JP" altLang="en-US" sz="2000" i="1">
                                      <a:latin typeface="Cambria Math"/>
                                    </a:rPr>
                                  </m:ctrlPr>
                                </m:accPr>
                                <m:e>
                                  <m:r>
                                    <a:rPr lang="en-US" altLang="ja-JP" sz="2000" i="1">
                                      <a:latin typeface="Cambria Math"/>
                                    </a:rPr>
                                    <m:t>𝐷</m:t>
                                  </m:r>
                                </m:e>
                              </m:acc>
                              <m:r>
                                <a:rPr lang="en-US" altLang="ja-JP" sz="2000" i="1" smtClean="0">
                                  <a:latin typeface="Cambria Math"/>
                                  <a:ea typeface="Cambria Math"/>
                                </a:rPr>
                                <m:t>∙</m:t>
                              </m:r>
                              <m:acc>
                                <m:accPr>
                                  <m:chr m:val="⃗"/>
                                  <m:ctrlPr>
                                    <a:rPr lang="ja-JP" altLang="en-US" sz="2000" i="1">
                                      <a:latin typeface="Cambria Math"/>
                                    </a:rPr>
                                  </m:ctrlPr>
                                </m:accPr>
                                <m:e>
                                  <m:r>
                                    <a:rPr lang="en-US" altLang="ja-JP" sz="2000" b="0" i="1" smtClean="0">
                                      <a:latin typeface="Cambria Math"/>
                                    </a:rPr>
                                    <m:t>𝑁</m:t>
                                  </m:r>
                                </m:e>
                              </m:acc>
                            </m:e>
                          </m:d>
                        </m:e>
                        <m:sup>
                          <m:r>
                            <a:rPr lang="en-US" altLang="ja-JP" sz="2000" b="0" i="1" smtClean="0">
                              <a:latin typeface="Cambria Math"/>
                            </a:rPr>
                            <m:t>2</m:t>
                          </m:r>
                        </m:sup>
                      </m:sSup>
                      <m:r>
                        <a:rPr lang="en-US" altLang="ja-JP" sz="2000" b="0" i="1" smtClean="0">
                          <a:latin typeface="Cambria Math"/>
                        </a:rPr>
                        <m:t>)</m:t>
                      </m:r>
                    </m:oMath>
                  </m:oMathPara>
                </a14:m>
                <a:endParaRPr lang="ja-JP" altLang="en-US" sz="2000"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4303043" y="3084874"/>
                <a:ext cx="4303101" cy="844655"/>
              </a:xfrm>
              <a:prstGeom prst="rect">
                <a:avLst/>
              </a:prstGeom>
              <a:blipFill rotWithShape="1">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1633456" y="2582257"/>
                <a:ext cx="416332"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𝑁</m:t>
                          </m:r>
                        </m:e>
                      </m:acc>
                    </m:oMath>
                  </m:oMathPara>
                </a14:m>
                <a:endParaRPr kumimoji="1" lang="ja-JP" altLang="en-US"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633456" y="2582257"/>
                <a:ext cx="416332" cy="402931"/>
              </a:xfrm>
              <a:prstGeom prst="rect">
                <a:avLst/>
              </a:prstGeom>
              <a:blipFill rotWithShape="1">
                <a:blip r:embed="rId1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正方形/長方形 28"/>
              <p:cNvSpPr/>
              <p:nvPr/>
            </p:nvSpPr>
            <p:spPr>
              <a:xfrm>
                <a:off x="4473525" y="4213751"/>
                <a:ext cx="4435624" cy="584775"/>
              </a:xfrm>
              <a:prstGeom prst="rect">
                <a:avLst/>
              </a:prstGeom>
            </p:spPr>
            <p:txBody>
              <a:bodyPr wrap="square">
                <a:spAutoFit/>
              </a:bodyPr>
              <a:lstStyle/>
              <a:p>
                <a:r>
                  <a:rPr lang="ja-JP" altLang="en-US" sz="1600" dirty="0" smtClean="0"/>
                  <a:t>右辺が</a:t>
                </a:r>
                <a:r>
                  <a:rPr lang="en-US" altLang="ja-JP" sz="1600" dirty="0" smtClean="0"/>
                  <a:t>0</a:t>
                </a:r>
                <a:r>
                  <a:rPr lang="ja-JP" altLang="en-US" sz="1600" dirty="0" smtClean="0"/>
                  <a:t>未満になったとき、</a:t>
                </a:r>
                <a14:m>
                  <m:oMath xmlns:m="http://schemas.openxmlformats.org/officeDocument/2006/math">
                    <m:sSub>
                      <m:sSubPr>
                        <m:ctrlPr>
                          <a:rPr lang="en-US" altLang="ja-JP" sz="1600" b="0" i="1" smtClean="0">
                            <a:latin typeface="Cambria Math"/>
                          </a:rPr>
                        </m:ctrlPr>
                      </m:sSubPr>
                      <m:e>
                        <m:r>
                          <a:rPr lang="en-US" altLang="ja-JP" sz="1600" b="0" i="1" smtClean="0">
                            <a:latin typeface="Cambria Math"/>
                          </a:rPr>
                          <m:t>𝜃</m:t>
                        </m:r>
                      </m:e>
                      <m:sub>
                        <m:r>
                          <a:rPr lang="en-US" altLang="ja-JP" sz="1600" b="0" i="1" smtClean="0">
                            <a:latin typeface="Cambria Math"/>
                          </a:rPr>
                          <m:t>2</m:t>
                        </m:r>
                      </m:sub>
                    </m:sSub>
                  </m:oMath>
                </a14:m>
                <a:r>
                  <a:rPr lang="ja-JP" altLang="en-US" sz="1600" dirty="0" smtClean="0"/>
                  <a:t>が</a:t>
                </a:r>
                <a:r>
                  <a:rPr lang="en-US" altLang="ja-JP" sz="1600" dirty="0" smtClean="0"/>
                  <a:t>90</a:t>
                </a:r>
                <a:r>
                  <a:rPr lang="ja-JP" altLang="en-US" sz="1600" dirty="0" smtClean="0"/>
                  <a:t>度を超えたということで、全反射。</a:t>
                </a:r>
                <a:endParaRPr lang="ja-JP" altLang="en-US" sz="1600" dirty="0"/>
              </a:p>
            </p:txBody>
          </p:sp>
        </mc:Choice>
        <mc:Fallback xmlns="">
          <p:sp>
            <p:nvSpPr>
              <p:cNvPr id="29" name="正方形/長方形 28"/>
              <p:cNvSpPr>
                <a:spLocks noRot="1" noChangeAspect="1" noMove="1" noResize="1" noEditPoints="1" noAdjustHandles="1" noChangeArrowheads="1" noChangeShapeType="1" noTextEdit="1"/>
              </p:cNvSpPr>
              <p:nvPr/>
            </p:nvSpPr>
            <p:spPr>
              <a:xfrm>
                <a:off x="4473525" y="4213751"/>
                <a:ext cx="4435624" cy="584775"/>
              </a:xfrm>
              <a:prstGeom prst="rect">
                <a:avLst/>
              </a:prstGeom>
              <a:blipFill rotWithShape="1">
                <a:blip r:embed="rId16"/>
                <a:stretch>
                  <a:fillRect l="-825" t="-6250" b="-13542"/>
                </a:stretch>
              </a:blipFill>
            </p:spPr>
            <p:txBody>
              <a:bodyPr/>
              <a:lstStyle/>
              <a:p>
                <a:r>
                  <a:rPr lang="ja-JP" altLang="en-US">
                    <a:noFill/>
                  </a:rPr>
                  <a:t> </a:t>
                </a:r>
              </a:p>
            </p:txBody>
          </p:sp>
        </mc:Fallback>
      </mc:AlternateContent>
      <p:pic>
        <p:nvPicPr>
          <p:cNvPr id="28674"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15864" y="5166254"/>
            <a:ext cx="3590280" cy="14535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714149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Snell</a:t>
            </a:r>
            <a:r>
              <a:rPr lang="ja-JP" altLang="en-US" dirty="0"/>
              <a:t>の法則</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屈折</a:t>
            </a:r>
            <a:r>
              <a:rPr lang="ja-JP" altLang="en-US" dirty="0"/>
              <a:t>の</a:t>
            </a:r>
            <a:r>
              <a:rPr kumimoji="1" lang="ja-JP" altLang="en-US" dirty="0" smtClean="0"/>
              <a:t>方向</a:t>
            </a:r>
            <a:endParaRPr kumimoji="1" lang="ja-JP" altLang="en-US" dirty="0"/>
          </a:p>
        </p:txBody>
      </p:sp>
      <p:cxnSp>
        <p:nvCxnSpPr>
          <p:cNvPr id="4" name="直線矢印コネクタ 3"/>
          <p:cNvCxnSpPr/>
          <p:nvPr/>
        </p:nvCxnSpPr>
        <p:spPr>
          <a:xfrm>
            <a:off x="1812767" y="4541060"/>
            <a:ext cx="0" cy="1393665"/>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1817659" y="3039183"/>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1812767" y="3365619"/>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444615" y="3359735"/>
            <a:ext cx="1368152" cy="1191616"/>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239911" y="2883409"/>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𝐷</m:t>
                          </m:r>
                        </m:e>
                      </m:acc>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39911" y="2883409"/>
                <a:ext cx="409407" cy="402931"/>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2949705" y="2909062"/>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𝑅</m:t>
                          </m:r>
                        </m:e>
                      </m:acc>
                    </m:oMath>
                  </m:oMathPara>
                </a14:m>
                <a:endParaRPr kumimoji="1" lang="ja-JP" altLang="en-US"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949705" y="2909062"/>
                <a:ext cx="409407" cy="402931"/>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1452509" y="3955543"/>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452509" y="3955543"/>
                <a:ext cx="466090" cy="369332"/>
              </a:xfrm>
              <a:prstGeom prst="rect">
                <a:avLst/>
              </a:prstGeom>
              <a:blipFill rotWithShape="1">
                <a:blip r:embed="rId4"/>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1803312" y="3964910"/>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803312" y="3964910"/>
                <a:ext cx="466090" cy="369332"/>
              </a:xfrm>
              <a:prstGeom prst="rect">
                <a:avLst/>
              </a:prstGeom>
              <a:blipFill rotWithShape="1">
                <a:blip r:embed="rId5"/>
                <a:stretch>
                  <a:fillRect/>
                </a:stretch>
              </a:blipFill>
            </p:spPr>
            <p:txBody>
              <a:bodyPr/>
              <a:lstStyle/>
              <a:p>
                <a:r>
                  <a:rPr lang="ja-JP" altLang="en-US">
                    <a:noFill/>
                  </a:rPr>
                  <a:t> </a:t>
                </a:r>
              </a:p>
            </p:txBody>
          </p:sp>
        </mc:Fallback>
      </mc:AlternateContent>
      <p:cxnSp>
        <p:nvCxnSpPr>
          <p:cNvPr id="12" name="直線矢印コネクタ 11"/>
          <p:cNvCxnSpPr/>
          <p:nvPr/>
        </p:nvCxnSpPr>
        <p:spPr>
          <a:xfrm>
            <a:off x="1818811" y="4541060"/>
            <a:ext cx="684076" cy="1302980"/>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324133" y="4551351"/>
            <a:ext cx="3034979"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p:cNvSpPr txBox="1"/>
              <p:nvPr/>
            </p:nvSpPr>
            <p:spPr>
              <a:xfrm>
                <a:off x="1759742" y="4876924"/>
                <a:ext cx="4714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2</m:t>
                          </m:r>
                        </m:sub>
                      </m:sSub>
                    </m:oMath>
                  </m:oMathPara>
                </a14:m>
                <a:endParaRPr kumimoji="1" lang="ja-JP" altLang="en-US"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1759742" y="4876924"/>
                <a:ext cx="471411" cy="369332"/>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488643" y="5834942"/>
                <a:ext cx="385298"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𝑇</m:t>
                          </m:r>
                        </m:e>
                      </m:acc>
                    </m:oMath>
                  </m:oMathPara>
                </a14:m>
                <a:endParaRPr kumimoji="1" lang="ja-JP" altLang="en-US"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488643" y="5834942"/>
                <a:ext cx="385298" cy="402931"/>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2863274" y="4029085"/>
                <a:ext cx="4774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1</m:t>
                          </m:r>
                        </m:sub>
                      </m:sSub>
                    </m:oMath>
                  </m:oMathPara>
                </a14:m>
                <a:endParaRPr kumimoji="1" lang="ja-JP" altLang="en-US"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2863274" y="4029085"/>
                <a:ext cx="477438" cy="369332"/>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2857951" y="4644040"/>
                <a:ext cx="4827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2</m:t>
                          </m:r>
                        </m:sub>
                      </m:sSub>
                    </m:oMath>
                  </m:oMathPara>
                </a14:m>
                <a:endParaRPr kumimoji="1" lang="ja-JP" altLang="en-US"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2857951" y="4644040"/>
                <a:ext cx="482761" cy="369332"/>
              </a:xfrm>
              <a:prstGeom prst="rect">
                <a:avLst/>
              </a:prstGeom>
              <a:blipFill rotWithShape="1">
                <a:blip r:embed="rId9"/>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3779912" y="4091644"/>
                <a:ext cx="5150449" cy="7852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i="1">
                              <a:latin typeface="Cambria Math"/>
                            </a:rPr>
                            <m:t>𝑇</m:t>
                          </m:r>
                        </m:e>
                      </m:acc>
                      <m:r>
                        <a:rPr lang="en-US" altLang="ja-JP" sz="2400" b="0" i="1" smtClean="0">
                          <a:latin typeface="Cambria Math"/>
                        </a:rPr>
                        <m:t>=</m:t>
                      </m:r>
                      <m:f>
                        <m:fPr>
                          <m:ctrlPr>
                            <a:rPr lang="en-US" altLang="ja-JP" sz="2400" b="0" i="1" smtClean="0">
                              <a:latin typeface="Cambria Math"/>
                            </a:rPr>
                          </m:ctrlPr>
                        </m:fPr>
                        <m:num>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1</m:t>
                              </m:r>
                            </m:sub>
                          </m:sSub>
                        </m:num>
                        <m:den>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2</m:t>
                              </m:r>
                            </m:sub>
                          </m:sSub>
                        </m:den>
                      </m:f>
                      <m:acc>
                        <m:accPr>
                          <m:chr m:val="⃗"/>
                          <m:ctrlPr>
                            <a:rPr lang="ja-JP" altLang="en-US" sz="2400" i="1">
                              <a:latin typeface="Cambria Math"/>
                            </a:rPr>
                          </m:ctrlPr>
                        </m:accPr>
                        <m:e>
                          <m:r>
                            <a:rPr lang="en-US" altLang="ja-JP" sz="2400" b="0" i="1" smtClean="0">
                              <a:latin typeface="Cambria Math"/>
                            </a:rPr>
                            <m:t>𝐷</m:t>
                          </m:r>
                        </m:e>
                      </m:acc>
                      <m:r>
                        <a:rPr lang="en-US" altLang="ja-JP" sz="2400" b="0" i="1" smtClean="0">
                          <a:latin typeface="Cambria Math"/>
                        </a:rPr>
                        <m:t>−(</m:t>
                      </m:r>
                      <m:f>
                        <m:fPr>
                          <m:ctrlPr>
                            <a:rPr lang="en-US" altLang="ja-JP" sz="2400" b="0" i="1" smtClean="0">
                              <a:latin typeface="Cambria Math"/>
                            </a:rPr>
                          </m:ctrlPr>
                        </m:fPr>
                        <m:num>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1</m:t>
                              </m:r>
                            </m:sub>
                          </m:sSub>
                        </m:num>
                        <m:den>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2</m:t>
                              </m:r>
                            </m:sub>
                          </m:sSub>
                        </m:den>
                      </m:f>
                      <m:d>
                        <m:dPr>
                          <m:ctrlPr>
                            <a:rPr lang="en-US" altLang="ja-JP" sz="2400" b="0" i="1" smtClean="0">
                              <a:latin typeface="Cambria Math"/>
                            </a:rPr>
                          </m:ctrlPr>
                        </m:dPr>
                        <m:e>
                          <m:acc>
                            <m:accPr>
                              <m:chr m:val="⃗"/>
                              <m:ctrlPr>
                                <a:rPr lang="ja-JP" altLang="en-US" sz="2400" i="1">
                                  <a:latin typeface="Cambria Math"/>
                                </a:rPr>
                              </m:ctrlPr>
                            </m:accPr>
                            <m:e>
                              <m:r>
                                <a:rPr lang="en-US" altLang="ja-JP" sz="2400" i="1">
                                  <a:latin typeface="Cambria Math"/>
                                </a:rPr>
                                <m:t>𝐷</m:t>
                              </m:r>
                            </m:e>
                          </m:acc>
                          <m:r>
                            <a:rPr lang="en-US" altLang="ja-JP" sz="2400" i="1" smtClean="0">
                              <a:latin typeface="Cambria Math"/>
                              <a:ea typeface="Cambria Math"/>
                            </a:rPr>
                            <m:t>∙</m:t>
                          </m:r>
                          <m:acc>
                            <m:accPr>
                              <m:chr m:val="⃗"/>
                              <m:ctrlPr>
                                <a:rPr lang="ja-JP" altLang="en-US" sz="2400" i="1" smtClean="0">
                                  <a:latin typeface="Cambria Math"/>
                                </a:rPr>
                              </m:ctrlPr>
                            </m:accPr>
                            <m:e>
                              <m:r>
                                <a:rPr lang="en-US" altLang="ja-JP" sz="2400" b="0" i="1" smtClean="0">
                                  <a:latin typeface="Cambria Math"/>
                                </a:rPr>
                                <m:t>𝑁</m:t>
                              </m:r>
                            </m:e>
                          </m:acc>
                        </m:e>
                      </m:d>
                      <m:r>
                        <a:rPr lang="en-US" altLang="ja-JP" sz="2400" b="0" i="1" smtClean="0">
                          <a:latin typeface="Cambria Math"/>
                        </a:rPr>
                        <m:t>+</m:t>
                      </m:r>
                      <m:rad>
                        <m:radPr>
                          <m:degHide m:val="on"/>
                          <m:ctrlPr>
                            <a:rPr lang="en-US" altLang="ja-JP" sz="2400" b="0" i="1" smtClean="0">
                              <a:latin typeface="Cambria Math"/>
                            </a:rPr>
                          </m:ctrlPr>
                        </m:radPr>
                        <m:deg/>
                        <m:e>
                          <m:func>
                            <m:funcPr>
                              <m:ctrlPr>
                                <a:rPr lang="en-US" altLang="ja-JP" sz="2400" i="1">
                                  <a:latin typeface="Cambria Math"/>
                                </a:rPr>
                              </m:ctrlPr>
                            </m:funcPr>
                            <m:fName>
                              <m:sSup>
                                <m:sSupPr>
                                  <m:ctrlPr>
                                    <a:rPr lang="en-US" altLang="ja-JP" sz="2400" i="1">
                                      <a:latin typeface="Cambria Math"/>
                                    </a:rPr>
                                  </m:ctrlPr>
                                </m:sSupPr>
                                <m:e>
                                  <m:r>
                                    <m:rPr>
                                      <m:sty m:val="p"/>
                                    </m:rPr>
                                    <a:rPr lang="en-US" altLang="ja-JP" sz="2400">
                                      <a:latin typeface="Cambria Math"/>
                                    </a:rPr>
                                    <m:t>cos</m:t>
                                  </m:r>
                                </m:e>
                                <m:sup>
                                  <m:r>
                                    <a:rPr lang="en-US" altLang="ja-JP" sz="2400" i="1">
                                      <a:latin typeface="Cambria Math"/>
                                    </a:rPr>
                                    <m:t>2</m:t>
                                  </m:r>
                                </m:sup>
                              </m:sSup>
                            </m:fName>
                            <m:e>
                              <m:sSub>
                                <m:sSubPr>
                                  <m:ctrlPr>
                                    <a:rPr lang="en-US" altLang="ja-JP" sz="2400" i="1">
                                      <a:latin typeface="Cambria Math"/>
                                    </a:rPr>
                                  </m:ctrlPr>
                                </m:sSubPr>
                                <m:e>
                                  <m:r>
                                    <a:rPr lang="en-US" altLang="ja-JP" sz="2400" i="1">
                                      <a:latin typeface="Cambria Math"/>
                                    </a:rPr>
                                    <m:t>𝜃</m:t>
                                  </m:r>
                                </m:e>
                                <m:sub>
                                  <m:r>
                                    <a:rPr lang="en-US" altLang="ja-JP" sz="2400" i="1">
                                      <a:latin typeface="Cambria Math"/>
                                    </a:rPr>
                                    <m:t>2</m:t>
                                  </m:r>
                                </m:sub>
                              </m:sSub>
                            </m:e>
                          </m:func>
                        </m:e>
                      </m:rad>
                      <m:r>
                        <a:rPr lang="en-US" altLang="ja-JP" sz="2400" b="0" i="1" smtClean="0">
                          <a:latin typeface="Cambria Math"/>
                        </a:rPr>
                        <m:t>)</m:t>
                      </m:r>
                      <m:acc>
                        <m:accPr>
                          <m:chr m:val="⃗"/>
                          <m:ctrlPr>
                            <a:rPr lang="ja-JP" altLang="en-US" sz="2400" i="1">
                              <a:latin typeface="Cambria Math"/>
                            </a:rPr>
                          </m:ctrlPr>
                        </m:accPr>
                        <m:e>
                          <m:r>
                            <a:rPr lang="en-US" altLang="ja-JP" sz="2400" b="0" i="1" smtClean="0">
                              <a:latin typeface="Cambria Math"/>
                            </a:rPr>
                            <m:t>𝑁</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3779912" y="4091644"/>
                <a:ext cx="5150449" cy="785280"/>
              </a:xfrm>
              <a:prstGeom prst="rect">
                <a:avLst/>
              </a:prstGeom>
              <a:blipFill rotWithShape="1">
                <a:blip r:embed="rId10"/>
                <a:stretch>
                  <a:fillRect/>
                </a:stretch>
              </a:blipFill>
            </p:spPr>
            <p:txBody>
              <a:bodyPr/>
              <a:lstStyle/>
              <a:p>
                <a:r>
                  <a:rPr lang="ja-JP" altLang="en-US">
                    <a:noFill/>
                  </a:rPr>
                  <a:t> </a:t>
                </a:r>
              </a:p>
            </p:txBody>
          </p:sp>
        </mc:Fallback>
      </mc:AlternateContent>
      <p:sp>
        <p:nvSpPr>
          <p:cNvPr id="20" name="正方形/長方形 19"/>
          <p:cNvSpPr/>
          <p:nvPr/>
        </p:nvSpPr>
        <p:spPr>
          <a:xfrm>
            <a:off x="3779912" y="3996786"/>
            <a:ext cx="5112568" cy="974995"/>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1" name="テキスト ボックス 20"/>
              <p:cNvSpPr txBox="1"/>
              <p:nvPr/>
            </p:nvSpPr>
            <p:spPr>
              <a:xfrm>
                <a:off x="1633456" y="2636912"/>
                <a:ext cx="416332"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𝑁</m:t>
                          </m:r>
                        </m:e>
                      </m:acc>
                    </m:oMath>
                  </m:oMathPara>
                </a14:m>
                <a:endParaRPr kumimoji="1" lang="ja-JP" altLang="en-US"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1633456" y="2636912"/>
                <a:ext cx="416332" cy="402931"/>
              </a:xfrm>
              <a:prstGeom prst="rect">
                <a:avLst/>
              </a:prstGeom>
              <a:blipFill rotWithShape="1">
                <a:blip r:embed="rId12"/>
                <a:stretch>
                  <a:fillRect/>
                </a:stretch>
              </a:blipFill>
            </p:spPr>
            <p:txBody>
              <a:bodyPr/>
              <a:lstStyle/>
              <a:p>
                <a:r>
                  <a:rPr lang="ja-JP" altLang="en-US">
                    <a:noFill/>
                  </a:rPr>
                  <a:t> </a:t>
                </a:r>
              </a:p>
            </p:txBody>
          </p:sp>
        </mc:Fallback>
      </mc:AlternateContent>
      <p:pic>
        <p:nvPicPr>
          <p:cNvPr id="296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1600" y="1988840"/>
            <a:ext cx="7259858" cy="55613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742074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ja-JP" dirty="0"/>
              <a:t>屈折率</a:t>
            </a:r>
          </a:p>
        </p:txBody>
      </p:sp>
      <p:sp>
        <p:nvSpPr>
          <p:cNvPr id="3" name="コンテンツ プレースホルダー 2"/>
          <p:cNvSpPr>
            <a:spLocks noGrp="1"/>
          </p:cNvSpPr>
          <p:nvPr>
            <p:ph idx="1"/>
          </p:nvPr>
        </p:nvSpPr>
        <p:spPr/>
        <p:txBody>
          <a:bodyPr>
            <a:normAutofit/>
          </a:bodyPr>
          <a:lstStyle/>
          <a:p>
            <a:r>
              <a:rPr kumimoji="1" lang="ja-JP" altLang="en-US" sz="2400" b="1" dirty="0" smtClean="0"/>
              <a:t>真空中の光の速度を</a:t>
            </a:r>
            <a:r>
              <a:rPr lang="ja-JP" altLang="en-US" sz="2400" b="1" dirty="0" smtClean="0"/>
              <a:t>物質中の光の速度で割った値</a:t>
            </a:r>
            <a:endParaRPr lang="en-US" altLang="ja-JP" sz="2400" b="1" dirty="0" smtClean="0"/>
          </a:p>
          <a:p>
            <a:pPr lvl="1"/>
            <a:r>
              <a:rPr kumimoji="1" lang="ja-JP" altLang="en-US" sz="2000" dirty="0" smtClean="0"/>
              <a:t>速度が変化することで光は屈折する。</a:t>
            </a:r>
            <a:endParaRPr kumimoji="1" lang="en-US" altLang="ja-JP" sz="2000" dirty="0" smtClean="0"/>
          </a:p>
          <a:p>
            <a:pPr lvl="1"/>
            <a:r>
              <a:rPr lang="en-US" altLang="ja-JP" sz="2000" dirty="0"/>
              <a:t>http://refractiveindex.info/ </a:t>
            </a:r>
            <a:r>
              <a:rPr lang="ja-JP" altLang="en-US" sz="2000" dirty="0"/>
              <a:t>に</a:t>
            </a:r>
            <a:r>
              <a:rPr lang="ja-JP" altLang="en-US" sz="2000" dirty="0" smtClean="0"/>
              <a:t>たくさん。</a:t>
            </a:r>
            <a:endParaRPr lang="en-US" altLang="ja-JP" sz="2000" dirty="0"/>
          </a:p>
          <a:p>
            <a:pPr lvl="1"/>
            <a:endParaRPr kumimoji="1" lang="en-US" altLang="ja-JP" sz="2000" dirty="0" smtClean="0"/>
          </a:p>
          <a:p>
            <a:pPr lvl="1"/>
            <a:endParaRPr lang="en-US" altLang="ja-JP" sz="2000" dirty="0"/>
          </a:p>
          <a:p>
            <a:pPr lvl="1"/>
            <a:endParaRPr kumimoji="1" lang="en-US" altLang="ja-JP" sz="2000" dirty="0" smtClean="0"/>
          </a:p>
          <a:p>
            <a:pPr lvl="1"/>
            <a:endParaRPr lang="en-US" altLang="ja-JP" sz="2000" dirty="0"/>
          </a:p>
          <a:p>
            <a:pPr marL="457200" lvl="1" indent="0">
              <a:buNone/>
            </a:pPr>
            <a:endParaRPr kumimoji="1" lang="en-US" altLang="ja-JP" sz="2000" dirty="0" smtClean="0"/>
          </a:p>
          <a:p>
            <a:r>
              <a:rPr lang="ja-JP" altLang="en-US" sz="2400" b="1" dirty="0" smtClean="0"/>
              <a:t>波長</a:t>
            </a:r>
            <a:r>
              <a:rPr lang="ja-JP" altLang="en-US" sz="2400" b="1" dirty="0"/>
              <a:t>に</a:t>
            </a:r>
            <a:r>
              <a:rPr lang="ja-JP" altLang="en-US" sz="2400" b="1" dirty="0" smtClean="0"/>
              <a:t>よって屈折率は違う</a:t>
            </a:r>
            <a:endParaRPr lang="en-US" altLang="ja-JP" sz="2400" b="1" dirty="0" smtClean="0"/>
          </a:p>
          <a:p>
            <a:pPr lvl="1"/>
            <a:r>
              <a:rPr lang="ja-JP" altLang="en-US" sz="2400" dirty="0"/>
              <a:t>光</a:t>
            </a:r>
            <a:r>
              <a:rPr lang="ja-JP" altLang="en-US" sz="2400" dirty="0" smtClean="0"/>
              <a:t>の</a:t>
            </a:r>
            <a:r>
              <a:rPr lang="ja-JP" altLang="en-US" sz="2400" dirty="0"/>
              <a:t>分散</a:t>
            </a:r>
            <a:endParaRPr kumimoji="1" lang="en-US" altLang="ja-JP" sz="2400" dirty="0" smtClean="0"/>
          </a:p>
          <a:p>
            <a:pPr lvl="1"/>
            <a:endParaRPr kumimoji="1" lang="ja-JP" altLang="en-US" sz="2000" dirty="0"/>
          </a:p>
        </p:txBody>
      </p:sp>
      <p:sp>
        <p:nvSpPr>
          <p:cNvPr id="5" name="テキスト ボックス 4"/>
          <p:cNvSpPr txBox="1"/>
          <p:nvPr/>
        </p:nvSpPr>
        <p:spPr>
          <a:xfrm>
            <a:off x="1174390" y="2747667"/>
            <a:ext cx="2867073" cy="1631216"/>
          </a:xfrm>
          <a:prstGeom prst="rect">
            <a:avLst/>
          </a:prstGeom>
          <a:noFill/>
        </p:spPr>
        <p:txBody>
          <a:bodyPr wrap="square" rtlCol="0">
            <a:spAutoFit/>
          </a:bodyPr>
          <a:lstStyle/>
          <a:p>
            <a:r>
              <a:rPr kumimoji="1" lang="ja-JP" altLang="en-US" sz="2000" b="1" dirty="0" smtClean="0"/>
              <a:t>水</a:t>
            </a:r>
            <a:r>
              <a:rPr kumimoji="1" lang="ja-JP" altLang="en-US" sz="2000" dirty="0" smtClean="0"/>
              <a:t>：</a:t>
            </a:r>
            <a:r>
              <a:rPr kumimoji="1" lang="en-US" altLang="ja-JP" sz="2000" dirty="0" smtClean="0"/>
              <a:t>1.33</a:t>
            </a:r>
          </a:p>
          <a:p>
            <a:r>
              <a:rPr kumimoji="1" lang="ja-JP" altLang="en-US" sz="2000" b="1" dirty="0" smtClean="0"/>
              <a:t>水晶</a:t>
            </a:r>
            <a:r>
              <a:rPr kumimoji="1" lang="ja-JP" altLang="en-US" sz="2000" dirty="0" smtClean="0"/>
              <a:t>：</a:t>
            </a:r>
            <a:r>
              <a:rPr kumimoji="1" lang="en-US" altLang="ja-JP" sz="2000" dirty="0" smtClean="0"/>
              <a:t>1.54</a:t>
            </a:r>
          </a:p>
          <a:p>
            <a:r>
              <a:rPr lang="ja-JP" altLang="en-US" sz="2000" b="1" dirty="0" smtClean="0"/>
              <a:t>光学ガラス</a:t>
            </a:r>
            <a:r>
              <a:rPr lang="ja-JP" altLang="en-US" sz="2000" dirty="0" smtClean="0"/>
              <a:t>：</a:t>
            </a:r>
            <a:r>
              <a:rPr lang="en-US" altLang="ja-JP" sz="2000" dirty="0" smtClean="0"/>
              <a:t>1.43-2.14</a:t>
            </a:r>
          </a:p>
          <a:p>
            <a:r>
              <a:rPr kumimoji="1" lang="ja-JP" altLang="en-US" sz="2000" b="1" dirty="0" smtClean="0"/>
              <a:t>ダイヤモンド</a:t>
            </a:r>
            <a:r>
              <a:rPr kumimoji="1" lang="ja-JP" altLang="en-US" sz="2000" dirty="0" smtClean="0"/>
              <a:t>：</a:t>
            </a:r>
            <a:r>
              <a:rPr kumimoji="1" lang="en-US" altLang="ja-JP" sz="2000" dirty="0" smtClean="0"/>
              <a:t>2.42</a:t>
            </a:r>
          </a:p>
          <a:p>
            <a:r>
              <a:rPr lang="ja-JP" altLang="en-US" sz="2000" b="1" dirty="0" smtClean="0"/>
              <a:t>サファイア</a:t>
            </a:r>
            <a:r>
              <a:rPr lang="ja-JP" altLang="en-US" sz="2000" dirty="0" smtClean="0"/>
              <a:t>：</a:t>
            </a:r>
            <a:r>
              <a:rPr lang="en-US" altLang="ja-JP" sz="2000" dirty="0" smtClean="0"/>
              <a:t>1.77</a:t>
            </a:r>
            <a:endParaRPr kumimoji="1" lang="ja-JP" altLang="en-US" sz="2000" dirty="0"/>
          </a:p>
        </p:txBody>
      </p:sp>
      <p:sp>
        <p:nvSpPr>
          <p:cNvPr id="6" name="正方形/長方形 5"/>
          <p:cNvSpPr/>
          <p:nvPr/>
        </p:nvSpPr>
        <p:spPr>
          <a:xfrm>
            <a:off x="1174391" y="2708920"/>
            <a:ext cx="2724676" cy="1631217"/>
          </a:xfrm>
          <a:prstGeom prst="rect">
            <a:avLst/>
          </a:prstGeom>
          <a:noFill/>
          <a:ln w="28575">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08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7621" y="4883257"/>
            <a:ext cx="2481390" cy="17705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540913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Fresnel</a:t>
            </a:r>
            <a:r>
              <a:rPr kumimoji="1" lang="ja-JP" altLang="en-US" dirty="0" smtClean="0"/>
              <a:t>の式</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kumimoji="1" lang="ja-JP" altLang="en-US" b="1" dirty="0" smtClean="0"/>
                  <a:t>反射光の運ぶ光の割合は</a:t>
                </a:r>
                <a:r>
                  <a:rPr lang="en-US" altLang="ja-JP" b="1" dirty="0" smtClean="0"/>
                  <a:t>Fresnel</a:t>
                </a:r>
                <a:r>
                  <a:rPr lang="ja-JP" altLang="en-US" b="1" dirty="0" smtClean="0"/>
                  <a:t>の式に従う</a:t>
                </a:r>
                <a:endParaRPr kumimoji="1" lang="en-US" altLang="ja-JP" b="1" dirty="0" smtClean="0"/>
              </a:p>
              <a:p>
                <a:r>
                  <a:rPr kumimoji="1" lang="en-US" altLang="ja-JP" b="1" dirty="0" err="1" smtClean="0"/>
                  <a:t>Schlick</a:t>
                </a:r>
                <a:r>
                  <a:rPr kumimoji="1" lang="ja-JP" altLang="en-US" b="1" dirty="0" err="1" smtClean="0"/>
                  <a:t>の近</a:t>
                </a:r>
                <a:r>
                  <a:rPr kumimoji="1" lang="ja-JP" altLang="en-US" b="1" dirty="0" smtClean="0"/>
                  <a:t>似</a:t>
                </a:r>
                <a:r>
                  <a:rPr lang="ja-JP" altLang="en-US" b="1" dirty="0" smtClean="0"/>
                  <a:t>が良く使われる</a:t>
                </a:r>
                <a:endParaRPr lang="en-US" altLang="ja-JP" b="1" dirty="0" smtClean="0"/>
              </a:p>
              <a:p>
                <a:pPr lvl="1"/>
                <a:r>
                  <a:rPr lang="ja-JP" altLang="en-US" sz="2000" dirty="0" smtClean="0"/>
                  <a:t>入射光に対する反射光の運ぶ光の割合</a:t>
                </a:r>
                <a14:m>
                  <m:oMath xmlns:m="http://schemas.openxmlformats.org/officeDocument/2006/math">
                    <m:sSub>
                      <m:sSubPr>
                        <m:ctrlPr>
                          <a:rPr lang="en-US" altLang="ja-JP" sz="2000" i="1">
                            <a:latin typeface="Cambria Math"/>
                          </a:rPr>
                        </m:ctrlPr>
                      </m:sSubPr>
                      <m:e>
                        <m:r>
                          <a:rPr lang="en-US" altLang="ja-JP" sz="2000" i="1">
                            <a:latin typeface="Cambria Math"/>
                          </a:rPr>
                          <m:t>𝐹</m:t>
                        </m:r>
                      </m:e>
                      <m:sub>
                        <m:r>
                          <a:rPr lang="en-US" altLang="ja-JP" sz="2000" i="1">
                            <a:latin typeface="Cambria Math"/>
                          </a:rPr>
                          <m:t>𝑟</m:t>
                        </m:r>
                      </m:sub>
                    </m:sSub>
                    <m:d>
                      <m:dPr>
                        <m:ctrlPr>
                          <a:rPr lang="en-US" altLang="ja-JP" sz="2000" i="1">
                            <a:latin typeface="Cambria Math"/>
                          </a:rPr>
                        </m:ctrlPr>
                      </m:dPr>
                      <m:e>
                        <m:r>
                          <a:rPr lang="en-US" altLang="ja-JP" sz="2000" i="1">
                            <a:latin typeface="Cambria Math"/>
                          </a:rPr>
                          <m:t>𝜃</m:t>
                        </m:r>
                      </m:e>
                    </m:d>
                  </m:oMath>
                </a14:m>
                <a:r>
                  <a:rPr lang="ja-JP" altLang="en-US" sz="2000" dirty="0" smtClean="0"/>
                  <a:t>について入射角度の関数として近似。</a:t>
                </a:r>
                <a:endParaRPr lang="en-US" altLang="ja-JP" sz="20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590" t="-2458" r="-57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3297559" y="3211092"/>
                <a:ext cx="5945024" cy="5280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𝑟</m:t>
                          </m:r>
                        </m:sub>
                      </m:sSub>
                      <m:d>
                        <m:dPr>
                          <m:ctrlPr>
                            <a:rPr kumimoji="1" lang="en-US" altLang="ja-JP" sz="2800" b="0" i="1" smtClean="0">
                              <a:latin typeface="Cambria Math"/>
                            </a:rPr>
                          </m:ctrlPr>
                        </m:dPr>
                        <m:e>
                          <m:sSub>
                            <m:sSubPr>
                              <m:ctrlPr>
                                <a:rPr kumimoji="1" lang="en-US" altLang="ja-JP" sz="2800" b="0" i="1" smtClean="0">
                                  <a:latin typeface="Cambria Math"/>
                                </a:rPr>
                              </m:ctrlPr>
                            </m:sSubPr>
                            <m:e>
                              <m:r>
                                <a:rPr kumimoji="1" lang="en-US" altLang="ja-JP" sz="2800" b="0" i="1" smtClean="0">
                                  <a:latin typeface="Cambria Math"/>
                                </a:rPr>
                                <m:t>𝜃</m:t>
                              </m:r>
                            </m:e>
                            <m:sub>
                              <m:r>
                                <a:rPr kumimoji="1" lang="en-US" altLang="ja-JP" sz="2800" b="0" i="1" smtClean="0">
                                  <a:latin typeface="Cambria Math"/>
                                </a:rPr>
                                <m:t>1</m:t>
                              </m:r>
                            </m:sub>
                          </m:sSub>
                        </m:e>
                      </m:d>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0</m:t>
                          </m:r>
                        </m:sub>
                      </m:sSub>
                      <m:r>
                        <a:rPr kumimoji="1" lang="en-US" altLang="ja-JP" sz="2800" b="0" i="1" smtClean="0">
                          <a:latin typeface="Cambria Math"/>
                        </a:rPr>
                        <m:t>+</m:t>
                      </m:r>
                      <m:d>
                        <m:dPr>
                          <m:ctrlPr>
                            <a:rPr kumimoji="1" lang="en-US" altLang="ja-JP" sz="2800" b="0" i="1" smtClean="0">
                              <a:latin typeface="Cambria Math"/>
                            </a:rPr>
                          </m:ctrlPr>
                        </m:dPr>
                        <m:e>
                          <m:r>
                            <a:rPr kumimoji="1" lang="en-US" altLang="ja-JP" sz="2800" b="0" i="1" smtClean="0">
                              <a:latin typeface="Cambria Math"/>
                            </a:rPr>
                            <m:t>1−</m:t>
                          </m:r>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0</m:t>
                              </m:r>
                            </m:sub>
                          </m:sSub>
                        </m:e>
                      </m:d>
                      <m:sSup>
                        <m:sSupPr>
                          <m:ctrlPr>
                            <a:rPr kumimoji="1" lang="en-US" altLang="ja-JP" sz="2800" b="0" i="1" smtClean="0">
                              <a:latin typeface="Cambria Math"/>
                            </a:rPr>
                          </m:ctrlPr>
                        </m:sSupPr>
                        <m:e>
                          <m:d>
                            <m:dPr>
                              <m:ctrlPr>
                                <a:rPr kumimoji="1" lang="en-US" altLang="ja-JP" sz="2800" b="0" i="1" smtClean="0">
                                  <a:latin typeface="Cambria Math"/>
                                </a:rPr>
                              </m:ctrlPr>
                            </m:dPr>
                            <m:e>
                              <m:r>
                                <a:rPr kumimoji="1" lang="en-US" altLang="ja-JP" sz="2800" b="0" i="1" smtClean="0">
                                  <a:latin typeface="Cambria Math"/>
                                </a:rPr>
                                <m:t>1−</m:t>
                              </m:r>
                              <m:func>
                                <m:funcPr>
                                  <m:ctrlPr>
                                    <a:rPr kumimoji="1" lang="en-US" altLang="ja-JP" sz="2800" b="0" i="1" smtClean="0">
                                      <a:latin typeface="Cambria Math"/>
                                    </a:rPr>
                                  </m:ctrlPr>
                                </m:funcPr>
                                <m:fName>
                                  <m:r>
                                    <m:rPr>
                                      <m:sty m:val="p"/>
                                    </m:rPr>
                                    <a:rPr kumimoji="1" lang="en-US" altLang="ja-JP" sz="2800" b="0" i="0" smtClean="0">
                                      <a:latin typeface="Cambria Math"/>
                                    </a:rPr>
                                    <m:t>cos</m:t>
                                  </m:r>
                                </m:fName>
                                <m:e>
                                  <m:sSub>
                                    <m:sSubPr>
                                      <m:ctrlPr>
                                        <a:rPr kumimoji="1" lang="en-US" altLang="ja-JP" sz="2800" b="0" i="1" smtClean="0">
                                          <a:latin typeface="Cambria Math"/>
                                        </a:rPr>
                                      </m:ctrlPr>
                                    </m:sSubPr>
                                    <m:e>
                                      <m:r>
                                        <a:rPr kumimoji="1" lang="en-US" altLang="ja-JP" sz="2800" b="0" i="1" smtClean="0">
                                          <a:latin typeface="Cambria Math"/>
                                        </a:rPr>
                                        <m:t>𝜃</m:t>
                                      </m:r>
                                    </m:e>
                                    <m:sub>
                                      <m:r>
                                        <a:rPr kumimoji="1" lang="en-US" altLang="ja-JP" sz="2800" b="0" i="1" smtClean="0">
                                          <a:latin typeface="Cambria Math"/>
                                        </a:rPr>
                                        <m:t>1</m:t>
                                      </m:r>
                                    </m:sub>
                                  </m:sSub>
                                </m:e>
                              </m:func>
                            </m:e>
                          </m:d>
                        </m:e>
                        <m:sup>
                          <m:r>
                            <a:rPr kumimoji="1" lang="en-US" altLang="ja-JP" sz="2800" b="0" i="1" smtClean="0">
                              <a:latin typeface="Cambria Math"/>
                            </a:rPr>
                            <m:t>5</m:t>
                          </m:r>
                        </m:sup>
                      </m:sSup>
                    </m:oMath>
                  </m:oMathPara>
                </a14:m>
                <a:endParaRPr kumimoji="1" lang="ja-JP" altLang="en-US" sz="28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297559" y="3211092"/>
                <a:ext cx="5945024" cy="528093"/>
              </a:xfrm>
              <a:prstGeom prst="rect">
                <a:avLst/>
              </a:prstGeom>
              <a:blipFill rotWithShape="1">
                <a:blip r:embed="rId3"/>
                <a:stretch>
                  <a:fillRect/>
                </a:stretch>
              </a:blipFill>
            </p:spPr>
            <p:txBody>
              <a:bodyPr/>
              <a:lstStyle/>
              <a:p>
                <a:r>
                  <a:rPr lang="ja-JP" altLang="en-US">
                    <a:noFill/>
                  </a:rPr>
                  <a:t> </a:t>
                </a:r>
              </a:p>
            </p:txBody>
          </p:sp>
        </mc:Fallback>
      </mc:AlternateContent>
      <p:sp>
        <p:nvSpPr>
          <p:cNvPr id="5" name="正方形/長方形 4"/>
          <p:cNvSpPr/>
          <p:nvPr/>
        </p:nvSpPr>
        <p:spPr>
          <a:xfrm>
            <a:off x="3369567" y="3115098"/>
            <a:ext cx="5688632" cy="72008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正方形/長方形 5"/>
              <p:cNvSpPr/>
              <p:nvPr/>
            </p:nvSpPr>
            <p:spPr>
              <a:xfrm>
                <a:off x="4258013" y="4999766"/>
                <a:ext cx="4024115" cy="1067985"/>
              </a:xfrm>
              <a:prstGeom prst="rect">
                <a:avLst/>
              </a:prstGeom>
            </p:spPr>
            <p:txBody>
              <a:bodyPr wrap="none">
                <a:spAutoFit/>
              </a:bodyPr>
              <a:lstStyle/>
              <a:p>
                <a14:m>
                  <m:oMath xmlns:m="http://schemas.openxmlformats.org/officeDocument/2006/math">
                    <m:sSub>
                      <m:sSubPr>
                        <m:ctrlPr>
                          <a:rPr lang="en-US" altLang="ja-JP" sz="2000" i="1" smtClean="0">
                            <a:latin typeface="Cambria Math"/>
                          </a:rPr>
                        </m:ctrlPr>
                      </m:sSubPr>
                      <m:e>
                        <m:r>
                          <a:rPr lang="en-US" altLang="ja-JP" sz="2000" i="1">
                            <a:latin typeface="Cambria Math"/>
                          </a:rPr>
                          <m:t>𝐹</m:t>
                        </m:r>
                      </m:e>
                      <m:sub>
                        <m:r>
                          <a:rPr lang="en-US" altLang="ja-JP" sz="2000" i="1">
                            <a:latin typeface="Cambria Math"/>
                          </a:rPr>
                          <m:t>0</m:t>
                        </m:r>
                      </m:sub>
                    </m:sSub>
                  </m:oMath>
                </a14:m>
                <a:r>
                  <a:rPr lang="ja-JP" altLang="en-US" sz="2000" dirty="0" smtClean="0"/>
                  <a:t>は垂直入射における反射の量で</a:t>
                </a:r>
                <a:endParaRPr lang="en-US" altLang="ja-JP" sz="2000" dirty="0" smtClean="0"/>
              </a:p>
              <a:p>
                <a:pPr/>
                <a14:m>
                  <m:oMathPara xmlns:m="http://schemas.openxmlformats.org/officeDocument/2006/math">
                    <m:oMathParaPr>
                      <m:jc m:val="centerGroup"/>
                    </m:oMathParaPr>
                    <m:oMath xmlns:m="http://schemas.openxmlformats.org/officeDocument/2006/math">
                      <m:sSub>
                        <m:sSubPr>
                          <m:ctrlPr>
                            <a:rPr lang="en-US" altLang="ja-JP" sz="2000" i="1">
                              <a:latin typeface="Cambria Math"/>
                            </a:rPr>
                          </m:ctrlPr>
                        </m:sSubPr>
                        <m:e>
                          <m:r>
                            <a:rPr lang="en-US" altLang="ja-JP" sz="2000" i="1">
                              <a:latin typeface="Cambria Math"/>
                            </a:rPr>
                            <m:t>𝐹</m:t>
                          </m:r>
                        </m:e>
                        <m:sub>
                          <m:r>
                            <a:rPr lang="en-US" altLang="ja-JP" sz="2000" i="1">
                              <a:latin typeface="Cambria Math"/>
                            </a:rPr>
                            <m:t>0</m:t>
                          </m:r>
                        </m:sub>
                      </m:sSub>
                      <m:r>
                        <a:rPr lang="en-US" altLang="ja-JP" sz="2000" b="0" i="1" smtClean="0">
                          <a:latin typeface="Cambria Math"/>
                        </a:rPr>
                        <m:t>=</m:t>
                      </m:r>
                      <m:f>
                        <m:fPr>
                          <m:ctrlPr>
                            <a:rPr lang="en-US" altLang="ja-JP" sz="2000" b="0" i="1" smtClean="0">
                              <a:latin typeface="Cambria Math"/>
                            </a:rPr>
                          </m:ctrlPr>
                        </m:fPr>
                        <m:num>
                          <m:sSup>
                            <m:sSupPr>
                              <m:ctrlPr>
                                <a:rPr lang="en-US" altLang="ja-JP" sz="2000" b="0" i="1" smtClean="0">
                                  <a:latin typeface="Cambria Math"/>
                                </a:rPr>
                              </m:ctrlPr>
                            </m:sSupPr>
                            <m:e>
                              <m:d>
                                <m:dPr>
                                  <m:ctrlPr>
                                    <a:rPr lang="en-US" altLang="ja-JP" sz="2000" b="0" i="1" smtClean="0">
                                      <a:latin typeface="Cambria Math"/>
                                    </a:rPr>
                                  </m:ctrlPr>
                                </m:dPr>
                                <m:e>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1</m:t>
                                      </m:r>
                                    </m:sub>
                                  </m:sSub>
                                  <m:r>
                                    <a:rPr lang="en-US" altLang="ja-JP" sz="2000" b="0" i="1" smtClean="0">
                                      <a:latin typeface="Cambria Math"/>
                                    </a:rPr>
                                    <m:t>−</m:t>
                                  </m:r>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2</m:t>
                                      </m:r>
                                    </m:sub>
                                  </m:sSub>
                                </m:e>
                              </m:d>
                            </m:e>
                            <m:sup>
                              <m:r>
                                <a:rPr lang="en-US" altLang="ja-JP" sz="2000" b="0" i="1" smtClean="0">
                                  <a:latin typeface="Cambria Math"/>
                                </a:rPr>
                                <m:t>2</m:t>
                              </m:r>
                            </m:sup>
                          </m:sSup>
                        </m:num>
                        <m:den>
                          <m:sSup>
                            <m:sSupPr>
                              <m:ctrlPr>
                                <a:rPr lang="en-US" altLang="ja-JP" sz="2000" b="0" i="1" smtClean="0">
                                  <a:latin typeface="Cambria Math"/>
                                </a:rPr>
                              </m:ctrlPr>
                            </m:sSupPr>
                            <m:e>
                              <m:d>
                                <m:dPr>
                                  <m:ctrlPr>
                                    <a:rPr lang="en-US" altLang="ja-JP" sz="2000" b="0" i="1" smtClean="0">
                                      <a:latin typeface="Cambria Math"/>
                                    </a:rPr>
                                  </m:ctrlPr>
                                </m:dPr>
                                <m:e>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1</m:t>
                                      </m:r>
                                    </m:sub>
                                  </m:sSub>
                                  <m:r>
                                    <a:rPr lang="en-US" altLang="ja-JP" sz="2000" b="0" i="1" smtClean="0">
                                      <a:latin typeface="Cambria Math"/>
                                    </a:rPr>
                                    <m:t>+</m:t>
                                  </m:r>
                                  <m:sSub>
                                    <m:sSubPr>
                                      <m:ctrlPr>
                                        <a:rPr lang="en-US" altLang="ja-JP" sz="2000" b="0" i="1" smtClean="0">
                                          <a:latin typeface="Cambria Math"/>
                                        </a:rPr>
                                      </m:ctrlPr>
                                    </m:sSubPr>
                                    <m:e>
                                      <m:r>
                                        <a:rPr lang="en-US" altLang="ja-JP" sz="2000" b="0" i="1" smtClean="0">
                                          <a:latin typeface="Cambria Math"/>
                                        </a:rPr>
                                        <m:t>𝑛</m:t>
                                      </m:r>
                                    </m:e>
                                    <m:sub>
                                      <m:r>
                                        <a:rPr lang="en-US" altLang="ja-JP" sz="2000" b="0" i="1" smtClean="0">
                                          <a:latin typeface="Cambria Math"/>
                                        </a:rPr>
                                        <m:t>2</m:t>
                                      </m:r>
                                    </m:sub>
                                  </m:sSub>
                                </m:e>
                              </m:d>
                            </m:e>
                            <m:sup>
                              <m:r>
                                <a:rPr lang="en-US" altLang="ja-JP" sz="2000" b="0" i="1" smtClean="0">
                                  <a:latin typeface="Cambria Math"/>
                                </a:rPr>
                                <m:t>2</m:t>
                              </m:r>
                            </m:sup>
                          </m:sSup>
                        </m:den>
                      </m:f>
                    </m:oMath>
                  </m:oMathPara>
                </a14:m>
                <a:endParaRPr lang="ja-JP" altLang="en-US" sz="2000" dirty="0"/>
              </a:p>
            </p:txBody>
          </p:sp>
        </mc:Choice>
        <mc:Fallback xmlns="">
          <p:sp>
            <p:nvSpPr>
              <p:cNvPr id="6" name="正方形/長方形 5"/>
              <p:cNvSpPr>
                <a:spLocks noRot="1" noChangeAspect="1" noMove="1" noResize="1" noEditPoints="1" noAdjustHandles="1" noChangeArrowheads="1" noChangeShapeType="1" noTextEdit="1"/>
              </p:cNvSpPr>
              <p:nvPr/>
            </p:nvSpPr>
            <p:spPr>
              <a:xfrm>
                <a:off x="4258013" y="4999766"/>
                <a:ext cx="4024115" cy="1067985"/>
              </a:xfrm>
              <a:prstGeom prst="rect">
                <a:avLst/>
              </a:prstGeom>
              <a:blipFill rotWithShape="1">
                <a:blip r:embed="rId4"/>
                <a:stretch>
                  <a:fillRect t="-2286" r="-908"/>
                </a:stretch>
              </a:blipFill>
            </p:spPr>
            <p:txBody>
              <a:bodyPr/>
              <a:lstStyle/>
              <a:p>
                <a:r>
                  <a:rPr lang="ja-JP" altLang="en-US">
                    <a:noFill/>
                  </a:rPr>
                  <a:t> </a:t>
                </a:r>
              </a:p>
            </p:txBody>
          </p:sp>
        </mc:Fallback>
      </mc:AlternateContent>
      <p:cxnSp>
        <p:nvCxnSpPr>
          <p:cNvPr id="21" name="直線矢印コネクタ 20"/>
          <p:cNvCxnSpPr/>
          <p:nvPr/>
        </p:nvCxnSpPr>
        <p:spPr>
          <a:xfrm>
            <a:off x="1841622" y="5416261"/>
            <a:ext cx="0" cy="1393665"/>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V="1">
            <a:off x="1846514" y="3914384"/>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V="1">
            <a:off x="1841622" y="4240820"/>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73470" y="4234936"/>
            <a:ext cx="1368152" cy="1191616"/>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テキスト ボックス 24"/>
              <p:cNvSpPr txBox="1"/>
              <p:nvPr/>
            </p:nvSpPr>
            <p:spPr>
              <a:xfrm>
                <a:off x="268766" y="3758610"/>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𝐷</m:t>
                          </m:r>
                        </m:e>
                      </m:acc>
                    </m:oMath>
                  </m:oMathPara>
                </a14:m>
                <a:endParaRPr kumimoji="1" lang="ja-JP" altLang="en-US"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268766" y="3758610"/>
                <a:ext cx="409407" cy="402931"/>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2978560" y="3784263"/>
                <a:ext cx="409407"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𝑅</m:t>
                          </m:r>
                        </m:e>
                      </m:acc>
                    </m:oMath>
                  </m:oMathPara>
                </a14:m>
                <a:endParaRPr kumimoji="1" lang="ja-JP" altLang="en-US"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2978560" y="3784263"/>
                <a:ext cx="409407" cy="402931"/>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1481364" y="4830744"/>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1481364" y="4830744"/>
                <a:ext cx="466090" cy="369332"/>
              </a:xfrm>
              <a:prstGeom prst="rect">
                <a:avLst/>
              </a:prstGeom>
              <a:blipFill rotWithShape="1">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1832167" y="4840111"/>
                <a:ext cx="4660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1</m:t>
                          </m:r>
                        </m:sub>
                      </m:sSub>
                    </m:oMath>
                  </m:oMathPara>
                </a14:m>
                <a:endParaRPr kumimoji="1" lang="ja-JP" altLang="en-US"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832167" y="4840111"/>
                <a:ext cx="466090" cy="369332"/>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29" name="直線矢印コネクタ 28"/>
          <p:cNvCxnSpPr/>
          <p:nvPr/>
        </p:nvCxnSpPr>
        <p:spPr>
          <a:xfrm>
            <a:off x="1847666" y="5416261"/>
            <a:ext cx="684076" cy="1302980"/>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352988" y="5426552"/>
            <a:ext cx="3034979"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テキスト ボックス 30"/>
              <p:cNvSpPr txBox="1"/>
              <p:nvPr/>
            </p:nvSpPr>
            <p:spPr>
              <a:xfrm>
                <a:off x="1788597" y="5752125"/>
                <a:ext cx="47141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𝜃</m:t>
                          </m:r>
                        </m:e>
                        <m:sub>
                          <m:r>
                            <a:rPr kumimoji="1" lang="en-US" altLang="ja-JP" b="0" i="1" smtClean="0">
                              <a:latin typeface="Cambria Math"/>
                            </a:rPr>
                            <m:t>2</m:t>
                          </m:r>
                        </m:sub>
                      </m:sSub>
                    </m:oMath>
                  </m:oMathPara>
                </a14:m>
                <a:endParaRPr kumimoji="1" lang="ja-JP" altLang="en-US"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1788597" y="5752125"/>
                <a:ext cx="471411" cy="369332"/>
              </a:xfrm>
              <a:prstGeom prst="rect">
                <a:avLst/>
              </a:prstGeom>
              <a:blipFill rotWithShape="1">
                <a:blip r:embed="rId9"/>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2501508" y="6455069"/>
                <a:ext cx="385298"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𝑇</m:t>
                          </m:r>
                        </m:e>
                      </m:acc>
                    </m:oMath>
                  </m:oMathPara>
                </a14:m>
                <a:endParaRPr kumimoji="1" lang="ja-JP" altLang="en-US"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2501508" y="6455069"/>
                <a:ext cx="385298" cy="402931"/>
              </a:xfrm>
              <a:prstGeom prst="rect">
                <a:avLst/>
              </a:prstGeom>
              <a:blipFill rotWithShape="1">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3" name="テキスト ボックス 32"/>
              <p:cNvSpPr txBox="1"/>
              <p:nvPr/>
            </p:nvSpPr>
            <p:spPr>
              <a:xfrm>
                <a:off x="2892129" y="4904286"/>
                <a:ext cx="47743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1</m:t>
                          </m:r>
                        </m:sub>
                      </m:sSub>
                    </m:oMath>
                  </m:oMathPara>
                </a14:m>
                <a:endParaRPr kumimoji="1" lang="ja-JP" altLang="en-US" dirty="0"/>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2892129" y="4904286"/>
                <a:ext cx="477438" cy="369332"/>
              </a:xfrm>
              <a:prstGeom prst="rect">
                <a:avLst/>
              </a:prstGeom>
              <a:blipFill rotWithShape="1">
                <a:blip r:embed="rId11"/>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2886806" y="5519241"/>
                <a:ext cx="4827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0" i="1" smtClean="0">
                              <a:latin typeface="Cambria Math"/>
                            </a:rPr>
                          </m:ctrlPr>
                        </m:sSubPr>
                        <m:e>
                          <m:r>
                            <a:rPr kumimoji="1" lang="en-US" altLang="ja-JP" b="0" i="1" smtClean="0">
                              <a:latin typeface="Cambria Math"/>
                            </a:rPr>
                            <m:t>𝑛</m:t>
                          </m:r>
                        </m:e>
                        <m:sub>
                          <m:r>
                            <a:rPr kumimoji="1" lang="en-US" altLang="ja-JP" b="0" i="1" smtClean="0">
                              <a:latin typeface="Cambria Math"/>
                            </a:rPr>
                            <m:t>2</m:t>
                          </m:r>
                        </m:sub>
                      </m:sSub>
                    </m:oMath>
                  </m:oMathPara>
                </a14:m>
                <a:endParaRPr kumimoji="1" lang="ja-JP" altLang="en-US" dirty="0"/>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2886806" y="5519241"/>
                <a:ext cx="482761" cy="369332"/>
              </a:xfrm>
              <a:prstGeom prst="rect">
                <a:avLst/>
              </a:prstGeom>
              <a:blipFill rotWithShape="1">
                <a:blip r:embed="rId1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p:cNvSpPr txBox="1"/>
              <p:nvPr/>
            </p:nvSpPr>
            <p:spPr>
              <a:xfrm>
                <a:off x="1639500" y="3582797"/>
                <a:ext cx="416332" cy="4029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𝑁</m:t>
                          </m:r>
                        </m:e>
                      </m:acc>
                    </m:oMath>
                  </m:oMathPara>
                </a14:m>
                <a:endParaRPr kumimoji="1" lang="ja-JP" altLang="en-US" dirty="0"/>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1639500" y="3582797"/>
                <a:ext cx="416332" cy="402931"/>
              </a:xfrm>
              <a:prstGeom prst="rect">
                <a:avLst/>
              </a:prstGeom>
              <a:blipFill rotWithShape="1">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正方形/長方形 35"/>
              <p:cNvSpPr/>
              <p:nvPr/>
            </p:nvSpPr>
            <p:spPr>
              <a:xfrm>
                <a:off x="3414157" y="3845392"/>
                <a:ext cx="5579797"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a:rPr>
                          </m:ctrlPr>
                        </m:sSubPr>
                        <m:e>
                          <m:r>
                            <a:rPr lang="en-US" altLang="ja-JP" b="0" i="1" smtClean="0">
                              <a:latin typeface="Cambria Math"/>
                            </a:rPr>
                            <m:t>𝑛</m:t>
                          </m:r>
                        </m:e>
                        <m:sub>
                          <m:r>
                            <a:rPr lang="en-US" altLang="ja-JP" b="0" i="1" smtClean="0">
                              <a:latin typeface="Cambria Math"/>
                            </a:rPr>
                            <m:t>1</m:t>
                          </m:r>
                        </m:sub>
                      </m:sSub>
                      <m:r>
                        <a:rPr lang="en-US" altLang="ja-JP" b="0" i="1" smtClean="0">
                          <a:latin typeface="Cambria Math"/>
                        </a:rPr>
                        <m:t>&gt;</m:t>
                      </m:r>
                      <m:sSub>
                        <m:sSubPr>
                          <m:ctrlPr>
                            <a:rPr lang="en-US" altLang="ja-JP" b="0" i="1" smtClean="0">
                              <a:latin typeface="Cambria Math"/>
                            </a:rPr>
                          </m:ctrlPr>
                        </m:sSubPr>
                        <m:e>
                          <m:r>
                            <a:rPr lang="en-US" altLang="ja-JP" b="0" i="1" smtClean="0">
                              <a:latin typeface="Cambria Math"/>
                            </a:rPr>
                            <m:t>𝑛</m:t>
                          </m:r>
                        </m:e>
                        <m:sub>
                          <m:r>
                            <a:rPr lang="en-US" altLang="ja-JP" b="0" i="1" smtClean="0">
                              <a:latin typeface="Cambria Math"/>
                            </a:rPr>
                            <m:t>2</m:t>
                          </m:r>
                        </m:sub>
                      </m:sSub>
                      <m:r>
                        <a:rPr lang="ja-JP" altLang="en-US" i="1">
                          <a:latin typeface="Cambria Math"/>
                        </a:rPr>
                        <m:t>のときは</m:t>
                      </m:r>
                      <m:sSub>
                        <m:sSubPr>
                          <m:ctrlPr>
                            <a:rPr lang="en-US" altLang="ja-JP" i="1" smtClean="0">
                              <a:latin typeface="Cambria Math"/>
                            </a:rPr>
                          </m:ctrlPr>
                        </m:sSubPr>
                        <m:e>
                          <m:r>
                            <a:rPr lang="en-US" altLang="ja-JP" i="1">
                              <a:latin typeface="Cambria Math"/>
                            </a:rPr>
                            <m:t>𝐹</m:t>
                          </m:r>
                        </m:e>
                        <m:sub>
                          <m:r>
                            <a:rPr lang="en-US" altLang="ja-JP" i="1">
                              <a:latin typeface="Cambria Math"/>
                            </a:rPr>
                            <m:t>𝑟</m:t>
                          </m:r>
                        </m:sub>
                      </m:sSub>
                      <m:d>
                        <m:dPr>
                          <m:ctrlPr>
                            <a:rPr lang="en-US" altLang="ja-JP" i="1">
                              <a:latin typeface="Cambria Math"/>
                            </a:rPr>
                          </m:ctrlPr>
                        </m:dPr>
                        <m:e>
                          <m:sSub>
                            <m:sSubPr>
                              <m:ctrlPr>
                                <a:rPr lang="en-US" altLang="ja-JP" i="1">
                                  <a:latin typeface="Cambria Math"/>
                                </a:rPr>
                              </m:ctrlPr>
                            </m:sSubPr>
                            <m:e>
                              <m:r>
                                <a:rPr lang="en-US" altLang="ja-JP" i="1">
                                  <a:latin typeface="Cambria Math"/>
                                </a:rPr>
                                <m:t>𝜃</m:t>
                              </m:r>
                            </m:e>
                            <m:sub>
                              <m:r>
                                <a:rPr lang="en-US" altLang="ja-JP" i="1">
                                  <a:latin typeface="Cambria Math"/>
                                </a:rPr>
                                <m:t>1</m:t>
                              </m:r>
                            </m:sub>
                          </m:sSub>
                        </m:e>
                      </m:d>
                      <m:r>
                        <a:rPr lang="en-US" altLang="ja-JP" i="1">
                          <a:latin typeface="Cambria Math"/>
                        </a:rPr>
                        <m:t>=</m:t>
                      </m:r>
                      <m:sSub>
                        <m:sSubPr>
                          <m:ctrlPr>
                            <a:rPr lang="en-US" altLang="ja-JP" i="1">
                              <a:latin typeface="Cambria Math"/>
                            </a:rPr>
                          </m:ctrlPr>
                        </m:sSubPr>
                        <m:e>
                          <m:r>
                            <a:rPr lang="en-US" altLang="ja-JP" i="1">
                              <a:latin typeface="Cambria Math"/>
                            </a:rPr>
                            <m:t>𝐹</m:t>
                          </m:r>
                        </m:e>
                        <m:sub>
                          <m:r>
                            <a:rPr lang="en-US" altLang="ja-JP" i="1">
                              <a:latin typeface="Cambria Math"/>
                            </a:rPr>
                            <m:t>0</m:t>
                          </m:r>
                        </m:sub>
                      </m:sSub>
                      <m:r>
                        <a:rPr lang="en-US" altLang="ja-JP" i="1">
                          <a:latin typeface="Cambria Math"/>
                        </a:rPr>
                        <m:t>+</m:t>
                      </m:r>
                      <m:d>
                        <m:dPr>
                          <m:ctrlPr>
                            <a:rPr lang="en-US" altLang="ja-JP" i="1">
                              <a:latin typeface="Cambria Math"/>
                            </a:rPr>
                          </m:ctrlPr>
                        </m:dPr>
                        <m:e>
                          <m:r>
                            <a:rPr lang="en-US" altLang="ja-JP" i="1">
                              <a:latin typeface="Cambria Math"/>
                            </a:rPr>
                            <m:t>1−</m:t>
                          </m:r>
                          <m:sSub>
                            <m:sSubPr>
                              <m:ctrlPr>
                                <a:rPr lang="en-US" altLang="ja-JP" i="1">
                                  <a:latin typeface="Cambria Math"/>
                                </a:rPr>
                              </m:ctrlPr>
                            </m:sSubPr>
                            <m:e>
                              <m:r>
                                <a:rPr lang="en-US" altLang="ja-JP" i="1">
                                  <a:latin typeface="Cambria Math"/>
                                </a:rPr>
                                <m:t>𝐹</m:t>
                              </m:r>
                            </m:e>
                            <m:sub>
                              <m:r>
                                <a:rPr lang="en-US" altLang="ja-JP" i="1">
                                  <a:latin typeface="Cambria Math"/>
                                </a:rPr>
                                <m:t>0</m:t>
                              </m:r>
                            </m:sub>
                          </m:sSub>
                        </m:e>
                      </m:d>
                      <m:sSup>
                        <m:sSupPr>
                          <m:ctrlPr>
                            <a:rPr lang="en-US" altLang="ja-JP" i="1">
                              <a:latin typeface="Cambria Math"/>
                            </a:rPr>
                          </m:ctrlPr>
                        </m:sSupPr>
                        <m:e>
                          <m:d>
                            <m:dPr>
                              <m:ctrlPr>
                                <a:rPr lang="en-US" altLang="ja-JP" i="1">
                                  <a:latin typeface="Cambria Math"/>
                                </a:rPr>
                              </m:ctrlPr>
                            </m:dPr>
                            <m:e>
                              <m:r>
                                <a:rPr lang="en-US" altLang="ja-JP" i="1">
                                  <a:latin typeface="Cambria Math"/>
                                </a:rPr>
                                <m:t>1−</m:t>
                              </m:r>
                              <m:func>
                                <m:funcPr>
                                  <m:ctrlPr>
                                    <a:rPr lang="en-US" altLang="ja-JP" i="1">
                                      <a:latin typeface="Cambria Math"/>
                                    </a:rPr>
                                  </m:ctrlPr>
                                </m:funcPr>
                                <m:fName>
                                  <m:r>
                                    <m:rPr>
                                      <m:sty m:val="p"/>
                                    </m:rPr>
                                    <a:rPr lang="en-US" altLang="ja-JP">
                                      <a:latin typeface="Cambria Math"/>
                                    </a:rPr>
                                    <m:t>cos</m:t>
                                  </m:r>
                                </m:fName>
                                <m:e>
                                  <m:sSub>
                                    <m:sSubPr>
                                      <m:ctrlPr>
                                        <a:rPr lang="en-US" altLang="ja-JP" i="1">
                                          <a:latin typeface="Cambria Math"/>
                                        </a:rPr>
                                      </m:ctrlPr>
                                    </m:sSubPr>
                                    <m:e>
                                      <m:r>
                                        <a:rPr lang="en-US" altLang="ja-JP" i="1">
                                          <a:latin typeface="Cambria Math"/>
                                        </a:rPr>
                                        <m:t>𝜃</m:t>
                                      </m:r>
                                    </m:e>
                                    <m:sub>
                                      <m:r>
                                        <a:rPr lang="en-US" altLang="ja-JP" b="0" i="1" smtClean="0">
                                          <a:latin typeface="Cambria Math"/>
                                        </a:rPr>
                                        <m:t>2</m:t>
                                      </m:r>
                                    </m:sub>
                                  </m:sSub>
                                </m:e>
                              </m:func>
                            </m:e>
                          </m:d>
                        </m:e>
                        <m:sup>
                          <m:r>
                            <a:rPr lang="en-US" altLang="ja-JP" i="1">
                              <a:latin typeface="Cambria Math"/>
                            </a:rPr>
                            <m:t>5</m:t>
                          </m:r>
                        </m:sup>
                      </m:sSup>
                    </m:oMath>
                  </m:oMathPara>
                </a14:m>
                <a:endParaRPr lang="ja-JP" altLang="en-US" dirty="0"/>
              </a:p>
            </p:txBody>
          </p:sp>
        </mc:Choice>
        <mc:Fallback xmlns="">
          <p:sp>
            <p:nvSpPr>
              <p:cNvPr id="36" name="正方形/長方形 35"/>
              <p:cNvSpPr>
                <a:spLocks noRot="1" noChangeAspect="1" noMove="1" noResize="1" noEditPoints="1" noAdjustHandles="1" noChangeArrowheads="1" noChangeShapeType="1" noTextEdit="1"/>
              </p:cNvSpPr>
              <p:nvPr/>
            </p:nvSpPr>
            <p:spPr>
              <a:xfrm>
                <a:off x="3414157" y="3845392"/>
                <a:ext cx="5579797" cy="372410"/>
              </a:xfrm>
              <a:prstGeom prst="rect">
                <a:avLst/>
              </a:prstGeom>
              <a:blipFill rotWithShape="1">
                <a:blip r:embed="rId14"/>
                <a:stretch>
                  <a:fillRect b="-327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6570319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Fresnel</a:t>
            </a:r>
            <a:r>
              <a:rPr kumimoji="1" lang="ja-JP" altLang="en-US" dirty="0" smtClean="0"/>
              <a:t>の式</a:t>
            </a:r>
            <a:endParaRPr kumimoji="1" lang="ja-JP" altLang="en-US" dirty="0"/>
          </a:p>
        </p:txBody>
      </p:sp>
      <p:sp>
        <p:nvSpPr>
          <p:cNvPr id="3" name="コンテンツ プレースホルダー 2"/>
          <p:cNvSpPr>
            <a:spLocks noGrp="1"/>
          </p:cNvSpPr>
          <p:nvPr>
            <p:ph idx="1"/>
          </p:nvPr>
        </p:nvSpPr>
        <p:spPr/>
        <p:txBody>
          <a:bodyPr/>
          <a:lstStyle/>
          <a:p>
            <a:r>
              <a:rPr lang="ja-JP" altLang="en-US" b="1" dirty="0"/>
              <a:t>反射光の運ぶ光の割合</a:t>
            </a:r>
            <a:endParaRPr lang="en-US" altLang="ja-JP" dirty="0" smtClean="0"/>
          </a:p>
        </p:txBody>
      </p:sp>
      <mc:AlternateContent xmlns:mc="http://schemas.openxmlformats.org/markup-compatibility/2006" xmlns:a14="http://schemas.microsoft.com/office/drawing/2010/main">
        <mc:Choice Requires="a14">
          <p:sp>
            <p:nvSpPr>
              <p:cNvPr id="37" name="テキスト ボックス 36"/>
              <p:cNvSpPr txBox="1"/>
              <p:nvPr/>
            </p:nvSpPr>
            <p:spPr>
              <a:xfrm>
                <a:off x="1605366" y="2420838"/>
                <a:ext cx="5945024" cy="5280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𝑟</m:t>
                          </m:r>
                        </m:sub>
                      </m:sSub>
                      <m:d>
                        <m:dPr>
                          <m:ctrlPr>
                            <a:rPr kumimoji="1" lang="en-US" altLang="ja-JP" sz="2800" b="0" i="1" smtClean="0">
                              <a:latin typeface="Cambria Math"/>
                            </a:rPr>
                          </m:ctrlPr>
                        </m:dPr>
                        <m:e>
                          <m:sSub>
                            <m:sSubPr>
                              <m:ctrlPr>
                                <a:rPr kumimoji="1" lang="en-US" altLang="ja-JP" sz="2800" b="0" i="1" smtClean="0">
                                  <a:latin typeface="Cambria Math"/>
                                </a:rPr>
                              </m:ctrlPr>
                            </m:sSubPr>
                            <m:e>
                              <m:r>
                                <a:rPr kumimoji="1" lang="en-US" altLang="ja-JP" sz="2800" b="0" i="1" smtClean="0">
                                  <a:latin typeface="Cambria Math"/>
                                </a:rPr>
                                <m:t>𝜃</m:t>
                              </m:r>
                            </m:e>
                            <m:sub>
                              <m:r>
                                <a:rPr kumimoji="1" lang="en-US" altLang="ja-JP" sz="2800" b="0" i="1" smtClean="0">
                                  <a:latin typeface="Cambria Math"/>
                                </a:rPr>
                                <m:t>1</m:t>
                              </m:r>
                            </m:sub>
                          </m:sSub>
                        </m:e>
                      </m:d>
                      <m:r>
                        <a:rPr kumimoji="1" lang="en-US" altLang="ja-JP" sz="2800" b="0" i="1" smtClean="0">
                          <a:latin typeface="Cambria Math"/>
                        </a:rPr>
                        <m:t>=</m:t>
                      </m:r>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0</m:t>
                          </m:r>
                        </m:sub>
                      </m:sSub>
                      <m:r>
                        <a:rPr kumimoji="1" lang="en-US" altLang="ja-JP" sz="2800" b="0" i="1" smtClean="0">
                          <a:latin typeface="Cambria Math"/>
                        </a:rPr>
                        <m:t>+</m:t>
                      </m:r>
                      <m:d>
                        <m:dPr>
                          <m:ctrlPr>
                            <a:rPr kumimoji="1" lang="en-US" altLang="ja-JP" sz="2800" b="0" i="1" smtClean="0">
                              <a:latin typeface="Cambria Math"/>
                            </a:rPr>
                          </m:ctrlPr>
                        </m:dPr>
                        <m:e>
                          <m:r>
                            <a:rPr kumimoji="1" lang="en-US" altLang="ja-JP" sz="2800" b="0" i="1" smtClean="0">
                              <a:latin typeface="Cambria Math"/>
                            </a:rPr>
                            <m:t>1−</m:t>
                          </m:r>
                          <m:sSub>
                            <m:sSubPr>
                              <m:ctrlPr>
                                <a:rPr kumimoji="1" lang="en-US" altLang="ja-JP" sz="2800" b="0" i="1" smtClean="0">
                                  <a:latin typeface="Cambria Math"/>
                                </a:rPr>
                              </m:ctrlPr>
                            </m:sSubPr>
                            <m:e>
                              <m:r>
                                <a:rPr kumimoji="1" lang="en-US" altLang="ja-JP" sz="2800" b="0" i="1" smtClean="0">
                                  <a:latin typeface="Cambria Math"/>
                                </a:rPr>
                                <m:t>𝐹</m:t>
                              </m:r>
                            </m:e>
                            <m:sub>
                              <m:r>
                                <a:rPr kumimoji="1" lang="en-US" altLang="ja-JP" sz="2800" b="0" i="1" smtClean="0">
                                  <a:latin typeface="Cambria Math"/>
                                </a:rPr>
                                <m:t>0</m:t>
                              </m:r>
                            </m:sub>
                          </m:sSub>
                        </m:e>
                      </m:d>
                      <m:sSup>
                        <m:sSupPr>
                          <m:ctrlPr>
                            <a:rPr kumimoji="1" lang="en-US" altLang="ja-JP" sz="2800" b="0" i="1" smtClean="0">
                              <a:latin typeface="Cambria Math"/>
                            </a:rPr>
                          </m:ctrlPr>
                        </m:sSupPr>
                        <m:e>
                          <m:d>
                            <m:dPr>
                              <m:ctrlPr>
                                <a:rPr kumimoji="1" lang="en-US" altLang="ja-JP" sz="2800" b="0" i="1" smtClean="0">
                                  <a:latin typeface="Cambria Math"/>
                                </a:rPr>
                              </m:ctrlPr>
                            </m:dPr>
                            <m:e>
                              <m:r>
                                <a:rPr kumimoji="1" lang="en-US" altLang="ja-JP" sz="2800" b="0" i="1" smtClean="0">
                                  <a:latin typeface="Cambria Math"/>
                                </a:rPr>
                                <m:t>1−</m:t>
                              </m:r>
                              <m:func>
                                <m:funcPr>
                                  <m:ctrlPr>
                                    <a:rPr kumimoji="1" lang="en-US" altLang="ja-JP" sz="2800" b="0" i="1" smtClean="0">
                                      <a:latin typeface="Cambria Math"/>
                                    </a:rPr>
                                  </m:ctrlPr>
                                </m:funcPr>
                                <m:fName>
                                  <m:r>
                                    <m:rPr>
                                      <m:sty m:val="p"/>
                                    </m:rPr>
                                    <a:rPr kumimoji="1" lang="en-US" altLang="ja-JP" sz="2800" b="0" i="0" smtClean="0">
                                      <a:latin typeface="Cambria Math"/>
                                    </a:rPr>
                                    <m:t>cos</m:t>
                                  </m:r>
                                </m:fName>
                                <m:e>
                                  <m:sSub>
                                    <m:sSubPr>
                                      <m:ctrlPr>
                                        <a:rPr kumimoji="1" lang="en-US" altLang="ja-JP" sz="2800" b="0" i="1" smtClean="0">
                                          <a:latin typeface="Cambria Math"/>
                                        </a:rPr>
                                      </m:ctrlPr>
                                    </m:sSubPr>
                                    <m:e>
                                      <m:r>
                                        <a:rPr kumimoji="1" lang="en-US" altLang="ja-JP" sz="2800" b="0" i="1" smtClean="0">
                                          <a:latin typeface="Cambria Math"/>
                                        </a:rPr>
                                        <m:t>𝜃</m:t>
                                      </m:r>
                                    </m:e>
                                    <m:sub>
                                      <m:r>
                                        <a:rPr kumimoji="1" lang="en-US" altLang="ja-JP" sz="2800" b="0" i="1" smtClean="0">
                                          <a:latin typeface="Cambria Math"/>
                                        </a:rPr>
                                        <m:t>1</m:t>
                                      </m:r>
                                    </m:sub>
                                  </m:sSub>
                                </m:e>
                              </m:func>
                            </m:e>
                          </m:d>
                        </m:e>
                        <m:sup>
                          <m:r>
                            <a:rPr kumimoji="1" lang="en-US" altLang="ja-JP" sz="2800" b="0" i="1" smtClean="0">
                              <a:latin typeface="Cambria Math"/>
                            </a:rPr>
                            <m:t>5</m:t>
                          </m:r>
                        </m:sup>
                      </m:sSup>
                    </m:oMath>
                  </m:oMathPara>
                </a14:m>
                <a:endParaRPr kumimoji="1" lang="ja-JP" altLang="en-US" sz="2800" dirty="0"/>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1605366" y="2420838"/>
                <a:ext cx="5945024" cy="528093"/>
              </a:xfrm>
              <a:prstGeom prst="rect">
                <a:avLst/>
              </a:prstGeom>
              <a:blipFill rotWithShape="1">
                <a:blip r:embed="rId3"/>
                <a:stretch>
                  <a:fillRect/>
                </a:stretch>
              </a:blipFill>
            </p:spPr>
            <p:txBody>
              <a:bodyPr/>
              <a:lstStyle/>
              <a:p>
                <a:r>
                  <a:rPr lang="ja-JP" altLang="en-US">
                    <a:noFill/>
                  </a:rPr>
                  <a:t> </a:t>
                </a:r>
              </a:p>
            </p:txBody>
          </p:sp>
        </mc:Fallback>
      </mc:AlternateContent>
      <p:sp>
        <p:nvSpPr>
          <p:cNvPr id="38" name="正方形/長方形 37"/>
          <p:cNvSpPr/>
          <p:nvPr/>
        </p:nvSpPr>
        <p:spPr>
          <a:xfrm>
            <a:off x="1677374" y="2324844"/>
            <a:ext cx="5688632" cy="72008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9" name="正方形/長方形 38"/>
              <p:cNvSpPr/>
              <p:nvPr/>
            </p:nvSpPr>
            <p:spPr>
              <a:xfrm>
                <a:off x="1721964" y="3055138"/>
                <a:ext cx="5579797"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b="0" i="1" smtClean="0">
                              <a:latin typeface="Cambria Math"/>
                            </a:rPr>
                          </m:ctrlPr>
                        </m:sSubPr>
                        <m:e>
                          <m:r>
                            <a:rPr lang="en-US" altLang="ja-JP" b="0" i="1" smtClean="0">
                              <a:latin typeface="Cambria Math"/>
                            </a:rPr>
                            <m:t>𝑛</m:t>
                          </m:r>
                        </m:e>
                        <m:sub>
                          <m:r>
                            <a:rPr lang="en-US" altLang="ja-JP" b="0" i="1" smtClean="0">
                              <a:latin typeface="Cambria Math"/>
                            </a:rPr>
                            <m:t>1</m:t>
                          </m:r>
                        </m:sub>
                      </m:sSub>
                      <m:r>
                        <a:rPr lang="en-US" altLang="ja-JP" b="0" i="1" smtClean="0">
                          <a:latin typeface="Cambria Math"/>
                        </a:rPr>
                        <m:t>&gt;</m:t>
                      </m:r>
                      <m:sSub>
                        <m:sSubPr>
                          <m:ctrlPr>
                            <a:rPr lang="en-US" altLang="ja-JP" b="0" i="1" smtClean="0">
                              <a:latin typeface="Cambria Math"/>
                            </a:rPr>
                          </m:ctrlPr>
                        </m:sSubPr>
                        <m:e>
                          <m:r>
                            <a:rPr lang="en-US" altLang="ja-JP" b="0" i="1" smtClean="0">
                              <a:latin typeface="Cambria Math"/>
                            </a:rPr>
                            <m:t>𝑛</m:t>
                          </m:r>
                        </m:e>
                        <m:sub>
                          <m:r>
                            <a:rPr lang="en-US" altLang="ja-JP" b="0" i="1" smtClean="0">
                              <a:latin typeface="Cambria Math"/>
                            </a:rPr>
                            <m:t>2</m:t>
                          </m:r>
                        </m:sub>
                      </m:sSub>
                      <m:r>
                        <a:rPr lang="ja-JP" altLang="en-US" i="1">
                          <a:latin typeface="Cambria Math"/>
                        </a:rPr>
                        <m:t>のときは</m:t>
                      </m:r>
                      <m:sSub>
                        <m:sSubPr>
                          <m:ctrlPr>
                            <a:rPr lang="en-US" altLang="ja-JP" i="1" smtClean="0">
                              <a:latin typeface="Cambria Math"/>
                            </a:rPr>
                          </m:ctrlPr>
                        </m:sSubPr>
                        <m:e>
                          <m:r>
                            <a:rPr lang="en-US" altLang="ja-JP" i="1">
                              <a:latin typeface="Cambria Math"/>
                            </a:rPr>
                            <m:t>𝐹</m:t>
                          </m:r>
                        </m:e>
                        <m:sub>
                          <m:r>
                            <a:rPr lang="en-US" altLang="ja-JP" i="1">
                              <a:latin typeface="Cambria Math"/>
                            </a:rPr>
                            <m:t>𝑟</m:t>
                          </m:r>
                        </m:sub>
                      </m:sSub>
                      <m:d>
                        <m:dPr>
                          <m:ctrlPr>
                            <a:rPr lang="en-US" altLang="ja-JP" i="1">
                              <a:latin typeface="Cambria Math"/>
                            </a:rPr>
                          </m:ctrlPr>
                        </m:dPr>
                        <m:e>
                          <m:sSub>
                            <m:sSubPr>
                              <m:ctrlPr>
                                <a:rPr lang="en-US" altLang="ja-JP" i="1">
                                  <a:latin typeface="Cambria Math"/>
                                </a:rPr>
                              </m:ctrlPr>
                            </m:sSubPr>
                            <m:e>
                              <m:r>
                                <a:rPr lang="en-US" altLang="ja-JP" i="1">
                                  <a:latin typeface="Cambria Math"/>
                                </a:rPr>
                                <m:t>𝜃</m:t>
                              </m:r>
                            </m:e>
                            <m:sub>
                              <m:r>
                                <a:rPr lang="en-US" altLang="ja-JP" i="1">
                                  <a:latin typeface="Cambria Math"/>
                                </a:rPr>
                                <m:t>1</m:t>
                              </m:r>
                            </m:sub>
                          </m:sSub>
                        </m:e>
                      </m:d>
                      <m:r>
                        <a:rPr lang="en-US" altLang="ja-JP" i="1">
                          <a:latin typeface="Cambria Math"/>
                        </a:rPr>
                        <m:t>=</m:t>
                      </m:r>
                      <m:sSub>
                        <m:sSubPr>
                          <m:ctrlPr>
                            <a:rPr lang="en-US" altLang="ja-JP" i="1">
                              <a:latin typeface="Cambria Math"/>
                            </a:rPr>
                          </m:ctrlPr>
                        </m:sSubPr>
                        <m:e>
                          <m:r>
                            <a:rPr lang="en-US" altLang="ja-JP" i="1">
                              <a:latin typeface="Cambria Math"/>
                            </a:rPr>
                            <m:t>𝐹</m:t>
                          </m:r>
                        </m:e>
                        <m:sub>
                          <m:r>
                            <a:rPr lang="en-US" altLang="ja-JP" i="1">
                              <a:latin typeface="Cambria Math"/>
                            </a:rPr>
                            <m:t>0</m:t>
                          </m:r>
                        </m:sub>
                      </m:sSub>
                      <m:r>
                        <a:rPr lang="en-US" altLang="ja-JP" i="1">
                          <a:latin typeface="Cambria Math"/>
                        </a:rPr>
                        <m:t>+</m:t>
                      </m:r>
                      <m:d>
                        <m:dPr>
                          <m:ctrlPr>
                            <a:rPr lang="en-US" altLang="ja-JP" i="1">
                              <a:latin typeface="Cambria Math"/>
                            </a:rPr>
                          </m:ctrlPr>
                        </m:dPr>
                        <m:e>
                          <m:r>
                            <a:rPr lang="en-US" altLang="ja-JP" i="1">
                              <a:latin typeface="Cambria Math"/>
                            </a:rPr>
                            <m:t>1−</m:t>
                          </m:r>
                          <m:sSub>
                            <m:sSubPr>
                              <m:ctrlPr>
                                <a:rPr lang="en-US" altLang="ja-JP" i="1">
                                  <a:latin typeface="Cambria Math"/>
                                </a:rPr>
                              </m:ctrlPr>
                            </m:sSubPr>
                            <m:e>
                              <m:r>
                                <a:rPr lang="en-US" altLang="ja-JP" i="1">
                                  <a:latin typeface="Cambria Math"/>
                                </a:rPr>
                                <m:t>𝐹</m:t>
                              </m:r>
                            </m:e>
                            <m:sub>
                              <m:r>
                                <a:rPr lang="en-US" altLang="ja-JP" i="1">
                                  <a:latin typeface="Cambria Math"/>
                                </a:rPr>
                                <m:t>0</m:t>
                              </m:r>
                            </m:sub>
                          </m:sSub>
                        </m:e>
                      </m:d>
                      <m:sSup>
                        <m:sSupPr>
                          <m:ctrlPr>
                            <a:rPr lang="en-US" altLang="ja-JP" i="1">
                              <a:latin typeface="Cambria Math"/>
                            </a:rPr>
                          </m:ctrlPr>
                        </m:sSupPr>
                        <m:e>
                          <m:d>
                            <m:dPr>
                              <m:ctrlPr>
                                <a:rPr lang="en-US" altLang="ja-JP" i="1">
                                  <a:latin typeface="Cambria Math"/>
                                </a:rPr>
                              </m:ctrlPr>
                            </m:dPr>
                            <m:e>
                              <m:r>
                                <a:rPr lang="en-US" altLang="ja-JP" i="1">
                                  <a:latin typeface="Cambria Math"/>
                                </a:rPr>
                                <m:t>1−</m:t>
                              </m:r>
                              <m:func>
                                <m:funcPr>
                                  <m:ctrlPr>
                                    <a:rPr lang="en-US" altLang="ja-JP" i="1">
                                      <a:latin typeface="Cambria Math"/>
                                    </a:rPr>
                                  </m:ctrlPr>
                                </m:funcPr>
                                <m:fName>
                                  <m:r>
                                    <m:rPr>
                                      <m:sty m:val="p"/>
                                    </m:rPr>
                                    <a:rPr lang="en-US" altLang="ja-JP">
                                      <a:latin typeface="Cambria Math"/>
                                    </a:rPr>
                                    <m:t>cos</m:t>
                                  </m:r>
                                </m:fName>
                                <m:e>
                                  <m:sSub>
                                    <m:sSubPr>
                                      <m:ctrlPr>
                                        <a:rPr lang="en-US" altLang="ja-JP" i="1">
                                          <a:latin typeface="Cambria Math"/>
                                        </a:rPr>
                                      </m:ctrlPr>
                                    </m:sSubPr>
                                    <m:e>
                                      <m:r>
                                        <a:rPr lang="en-US" altLang="ja-JP" i="1">
                                          <a:latin typeface="Cambria Math"/>
                                        </a:rPr>
                                        <m:t>𝜃</m:t>
                                      </m:r>
                                    </m:e>
                                    <m:sub>
                                      <m:r>
                                        <a:rPr lang="en-US" altLang="ja-JP" b="0" i="1" smtClean="0">
                                          <a:latin typeface="Cambria Math"/>
                                        </a:rPr>
                                        <m:t>2</m:t>
                                      </m:r>
                                    </m:sub>
                                  </m:sSub>
                                </m:e>
                              </m:func>
                            </m:e>
                          </m:d>
                        </m:e>
                        <m:sup>
                          <m:r>
                            <a:rPr lang="en-US" altLang="ja-JP" i="1">
                              <a:latin typeface="Cambria Math"/>
                            </a:rPr>
                            <m:t>5</m:t>
                          </m:r>
                        </m:sup>
                      </m:sSup>
                    </m:oMath>
                  </m:oMathPara>
                </a14:m>
                <a:endParaRPr lang="ja-JP" altLang="en-US" dirty="0"/>
              </a:p>
            </p:txBody>
          </p:sp>
        </mc:Choice>
        <mc:Fallback xmlns="">
          <p:sp>
            <p:nvSpPr>
              <p:cNvPr id="39" name="正方形/長方形 38"/>
              <p:cNvSpPr>
                <a:spLocks noRot="1" noChangeAspect="1" noMove="1" noResize="1" noEditPoints="1" noAdjustHandles="1" noChangeArrowheads="1" noChangeShapeType="1" noTextEdit="1"/>
              </p:cNvSpPr>
              <p:nvPr/>
            </p:nvSpPr>
            <p:spPr>
              <a:xfrm>
                <a:off x="1721964" y="3055138"/>
                <a:ext cx="5579797" cy="372410"/>
              </a:xfrm>
              <a:prstGeom prst="rect">
                <a:avLst/>
              </a:prstGeom>
              <a:blipFill rotWithShape="1">
                <a:blip r:embed="rId4"/>
                <a:stretch>
                  <a:fillRect b="-3279"/>
                </a:stretch>
              </a:blipFill>
            </p:spPr>
            <p:txBody>
              <a:bodyPr/>
              <a:lstStyle/>
              <a:p>
                <a:r>
                  <a:rPr lang="ja-JP" altLang="en-US">
                    <a:noFill/>
                  </a:rPr>
                  <a:t> </a:t>
                </a:r>
              </a:p>
            </p:txBody>
          </p:sp>
        </mc:Fallback>
      </mc:AlternateContent>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68" y="4150753"/>
            <a:ext cx="7987680" cy="104880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6" name="正方形/長方形 35"/>
          <p:cNvSpPr/>
          <p:nvPr/>
        </p:nvSpPr>
        <p:spPr>
          <a:xfrm>
            <a:off x="596862" y="4271155"/>
            <a:ext cx="7752392" cy="64662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020200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Fresnel</a:t>
            </a:r>
            <a:r>
              <a:rPr kumimoji="1" lang="ja-JP" altLang="en-US" dirty="0" smtClean="0"/>
              <a:t>の式</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b="1" dirty="0" smtClean="0"/>
                  <a:t>屈折光の運ぶ光の割合</a:t>
                </a:r>
                <a:endParaRPr lang="en-US" altLang="ja-JP" b="1" dirty="0" smtClean="0"/>
              </a:p>
              <a:p>
                <a:pPr lvl="1"/>
                <a:r>
                  <a:rPr lang="ja-JP" altLang="en-US" dirty="0"/>
                  <a:t>基本的</a:t>
                </a:r>
                <a:r>
                  <a:rPr lang="ja-JP" altLang="en-US" dirty="0" smtClean="0"/>
                  <a:t>には</a:t>
                </a:r>
                <a14:m>
                  <m:oMath xmlns:m="http://schemas.openxmlformats.org/officeDocument/2006/math">
                    <m:sSub>
                      <m:sSubPr>
                        <m:ctrlPr>
                          <a:rPr lang="en-US" altLang="ja-JP" i="1">
                            <a:latin typeface="Cambria Math"/>
                          </a:rPr>
                        </m:ctrlPr>
                      </m:sSubPr>
                      <m:e>
                        <m:r>
                          <a:rPr lang="en-US" altLang="ja-JP" b="0" i="1" smtClean="0">
                            <a:latin typeface="Cambria Math"/>
                          </a:rPr>
                          <m:t>1−</m:t>
                        </m:r>
                        <m:r>
                          <a:rPr lang="en-US" altLang="ja-JP" i="1">
                            <a:latin typeface="Cambria Math"/>
                          </a:rPr>
                          <m:t>𝐹</m:t>
                        </m:r>
                      </m:e>
                      <m:sub>
                        <m:r>
                          <a:rPr lang="en-US" altLang="ja-JP" i="1">
                            <a:latin typeface="Cambria Math"/>
                          </a:rPr>
                          <m:t>𝑟</m:t>
                        </m:r>
                      </m:sub>
                    </m:sSub>
                    <m:d>
                      <m:dPr>
                        <m:ctrlPr>
                          <a:rPr lang="en-US" altLang="ja-JP" i="1">
                            <a:latin typeface="Cambria Math"/>
                          </a:rPr>
                        </m:ctrlPr>
                      </m:dPr>
                      <m:e>
                        <m:sSub>
                          <m:sSubPr>
                            <m:ctrlPr>
                              <a:rPr lang="en-US" altLang="ja-JP" b="0" i="1" smtClean="0">
                                <a:latin typeface="Cambria Math"/>
                              </a:rPr>
                            </m:ctrlPr>
                          </m:sSubPr>
                          <m:e>
                            <m:r>
                              <a:rPr lang="en-US" altLang="ja-JP" i="1">
                                <a:latin typeface="Cambria Math"/>
                              </a:rPr>
                              <m:t>𝜃</m:t>
                            </m:r>
                          </m:e>
                          <m:sub>
                            <m:r>
                              <a:rPr lang="en-US" altLang="ja-JP" b="0" i="1" smtClean="0">
                                <a:latin typeface="Cambria Math"/>
                              </a:rPr>
                              <m:t>1</m:t>
                            </m:r>
                          </m:sub>
                        </m:sSub>
                      </m:e>
                    </m:d>
                  </m:oMath>
                </a14:m>
                <a:endParaRPr lang="en-US" altLang="ja-JP" dirty="0" smtClean="0"/>
              </a:p>
              <a:p>
                <a:r>
                  <a:rPr lang="ja-JP" altLang="en-US" b="1" dirty="0" smtClean="0"/>
                  <a:t>レイが運ぶのは放射輝度</a:t>
                </a:r>
                <a:endParaRPr lang="en-US" altLang="ja-JP" b="1" dirty="0" smtClean="0"/>
              </a:p>
              <a:p>
                <a:pPr lvl="1"/>
                <a:r>
                  <a:rPr lang="ja-JP" altLang="en-US" dirty="0" smtClean="0"/>
                  <a:t>放射輝度は屈折の前後で値が変化する。</a:t>
                </a:r>
                <a:endParaRPr lang="en-US" altLang="ja-JP" dirty="0" smtClean="0"/>
              </a:p>
              <a:p>
                <a:pPr lvl="1"/>
                <a:r>
                  <a:rPr lang="ja-JP" altLang="en-US" dirty="0"/>
                  <a:t>放射</a:t>
                </a:r>
                <a:r>
                  <a:rPr lang="ja-JP" altLang="en-US" dirty="0" smtClean="0"/>
                  <a:t>輝度が単位立体角あたりの値なのが理由。</a:t>
                </a:r>
                <a:endParaRPr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590" t="-1552" r="-65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173263" y="4317859"/>
                <a:ext cx="6742551" cy="752642"/>
              </a:xfrm>
              <a:prstGeom prst="rect">
                <a:avLst/>
              </a:prstGeom>
              <a:noFill/>
            </p:spPr>
            <p:txBody>
              <a:bodyPr wrap="none" rtlCol="0">
                <a:spAutoFit/>
              </a:bodyPr>
              <a:lstStyle/>
              <a:p>
                <a:r>
                  <a:rPr lang="ja-JP" altLang="en-US" sz="2400" dirty="0" smtClean="0"/>
                  <a:t>屈折直後の放射輝度＝</a:t>
                </a:r>
                <a14:m>
                  <m:oMath xmlns:m="http://schemas.openxmlformats.org/officeDocument/2006/math">
                    <m:sSup>
                      <m:sSupPr>
                        <m:ctrlPr>
                          <a:rPr lang="en-US" altLang="ja-JP" sz="2400" b="0" i="1" dirty="0" smtClean="0">
                            <a:latin typeface="Cambria Math"/>
                          </a:rPr>
                        </m:ctrlPr>
                      </m:sSupPr>
                      <m:e>
                        <m:d>
                          <m:dPr>
                            <m:ctrlPr>
                              <a:rPr lang="en-US" altLang="ja-JP" sz="2400" b="0" i="1" dirty="0" smtClean="0">
                                <a:latin typeface="Cambria Math"/>
                              </a:rPr>
                            </m:ctrlPr>
                          </m:dPr>
                          <m:e>
                            <m:f>
                              <m:fPr>
                                <m:ctrlPr>
                                  <a:rPr lang="en-US" altLang="ja-JP" sz="2400" b="0" i="1" smtClean="0">
                                    <a:latin typeface="Cambria Math"/>
                                  </a:rPr>
                                </m:ctrlPr>
                              </m:fPr>
                              <m:num>
                                <m:sSub>
                                  <m:sSubPr>
                                    <m:ctrlPr>
                                      <a:rPr lang="en-US" altLang="ja-JP" sz="2400" i="1">
                                        <a:latin typeface="Cambria Math"/>
                                      </a:rPr>
                                    </m:ctrlPr>
                                  </m:sSubPr>
                                  <m:e>
                                    <m:r>
                                      <a:rPr lang="en-US" altLang="ja-JP" sz="2400" i="1">
                                        <a:latin typeface="Cambria Math"/>
                                      </a:rPr>
                                      <m:t>𝑛</m:t>
                                    </m:r>
                                  </m:e>
                                  <m:sub>
                                    <m:r>
                                      <a:rPr lang="en-US" altLang="ja-JP" sz="2400" b="0" i="1" smtClean="0">
                                        <a:latin typeface="Cambria Math"/>
                                      </a:rPr>
                                      <m:t>2</m:t>
                                    </m:r>
                                  </m:sub>
                                </m:sSub>
                              </m:num>
                              <m:den>
                                <m:sSub>
                                  <m:sSubPr>
                                    <m:ctrlPr>
                                      <a:rPr lang="en-US" altLang="ja-JP" sz="2400" b="0" i="1" smtClean="0">
                                        <a:latin typeface="Cambria Math"/>
                                      </a:rPr>
                                    </m:ctrlPr>
                                  </m:sSubPr>
                                  <m:e>
                                    <m:r>
                                      <a:rPr lang="en-US" altLang="ja-JP" sz="2400" b="0" i="1" smtClean="0">
                                        <a:latin typeface="Cambria Math"/>
                                      </a:rPr>
                                      <m:t>𝑛</m:t>
                                    </m:r>
                                  </m:e>
                                  <m:sub>
                                    <m:r>
                                      <a:rPr lang="en-US" altLang="ja-JP" sz="2400" b="0" i="1" smtClean="0">
                                        <a:latin typeface="Cambria Math"/>
                                      </a:rPr>
                                      <m:t>1</m:t>
                                    </m:r>
                                  </m:sub>
                                </m:sSub>
                              </m:den>
                            </m:f>
                          </m:e>
                        </m:d>
                      </m:e>
                      <m:sup>
                        <m:r>
                          <a:rPr lang="en-US" altLang="ja-JP" sz="2400" b="0" i="1" smtClean="0">
                            <a:latin typeface="Cambria Math"/>
                          </a:rPr>
                          <m:t>2</m:t>
                        </m:r>
                      </m:sup>
                    </m:sSup>
                  </m:oMath>
                </a14:m>
                <a:r>
                  <a:rPr lang="ja-JP" altLang="en-US" sz="2400" dirty="0" smtClean="0"/>
                  <a:t>屈折直前の放射輝度</a:t>
                </a:r>
                <a:endParaRPr kumimoji="1"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173263" y="4317859"/>
                <a:ext cx="6742551" cy="752642"/>
              </a:xfrm>
              <a:prstGeom prst="rect">
                <a:avLst/>
              </a:prstGeom>
              <a:blipFill rotWithShape="1">
                <a:blip r:embed="rId3"/>
                <a:stretch>
                  <a:fillRect l="-1355" r="-361" b="-5645"/>
                </a:stretch>
              </a:blipFill>
            </p:spPr>
            <p:txBody>
              <a:bodyPr/>
              <a:lstStyle/>
              <a:p>
                <a:r>
                  <a:rPr lang="ja-JP" altLang="en-US">
                    <a:noFill/>
                  </a:rPr>
                  <a:t> </a:t>
                </a:r>
              </a:p>
            </p:txBody>
          </p:sp>
        </mc:Fallback>
      </mc:AlternateContent>
      <p:sp>
        <p:nvSpPr>
          <p:cNvPr id="9" name="正方形/長方形 8"/>
          <p:cNvSpPr/>
          <p:nvPr/>
        </p:nvSpPr>
        <p:spPr>
          <a:xfrm>
            <a:off x="1078414" y="4293096"/>
            <a:ext cx="6768752" cy="80216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98" y="5445224"/>
            <a:ext cx="7987680" cy="104880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正方形/長方形 12"/>
          <p:cNvSpPr/>
          <p:nvPr/>
        </p:nvSpPr>
        <p:spPr>
          <a:xfrm>
            <a:off x="546159" y="6180349"/>
            <a:ext cx="7975433" cy="320343"/>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490097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ロシアンルーレット</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400" b="1" dirty="0" smtClean="0"/>
              <a:t>反射方向と屈折方向の両方から来る放射輝度を計算する必要がある</a:t>
            </a:r>
            <a:endParaRPr kumimoji="1" lang="en-US" altLang="ja-JP" sz="2400" b="1" dirty="0" smtClean="0"/>
          </a:p>
          <a:p>
            <a:pPr lvl="1"/>
            <a:r>
              <a:rPr kumimoji="1" lang="ja-JP" altLang="en-US" sz="2000" dirty="0" smtClean="0"/>
              <a:t>両方に対して</a:t>
            </a:r>
            <a:r>
              <a:rPr kumimoji="1" lang="en-US" altLang="ja-JP" sz="2000" dirty="0" smtClean="0"/>
              <a:t>radiance()</a:t>
            </a:r>
            <a:r>
              <a:rPr kumimoji="1" lang="ja-JP" altLang="en-US" sz="2000" dirty="0" smtClean="0"/>
              <a:t>を実行するとレイが指数的に増える→再帰深度が一定以上ならロシアンルーレットを使って増加を抑制。</a:t>
            </a:r>
            <a:endParaRPr kumimoji="1" lang="en-US" altLang="ja-JP" sz="2000" dirty="0" smtClean="0"/>
          </a:p>
          <a:p>
            <a:pPr lvl="1"/>
            <a:r>
              <a:rPr lang="ja-JP" altLang="en-US" sz="2000" dirty="0"/>
              <a:t>ロシアンルーレット</a:t>
            </a:r>
            <a:r>
              <a:rPr lang="ja-JP" altLang="en-US" sz="2000" dirty="0" smtClean="0"/>
              <a:t>の</a:t>
            </a:r>
            <a:r>
              <a:rPr lang="ja-JP" altLang="en-US" sz="2000" dirty="0"/>
              <a:t>確率</a:t>
            </a:r>
            <a:r>
              <a:rPr lang="ja-JP" altLang="en-US" sz="2000" dirty="0" smtClean="0"/>
              <a:t>は反射光の運ぶ光の割合に基づいて適当に決める。</a:t>
            </a:r>
            <a:endParaRPr kumimoji="1" lang="ja-JP" altLang="en-US" sz="20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769" y="3827414"/>
            <a:ext cx="6487245" cy="265720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正方形/長方形 4"/>
          <p:cNvSpPr/>
          <p:nvPr/>
        </p:nvSpPr>
        <p:spPr>
          <a:xfrm>
            <a:off x="1301315" y="4157089"/>
            <a:ext cx="6467243" cy="1383815"/>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164510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通常時</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smtClean="0"/>
              <a:t>深度が一定数以下なら普通にレイを追跡</a:t>
            </a:r>
            <a:endParaRPr lang="en-US" altLang="ja-JP" sz="2800" b="1" dirty="0" smtClean="0"/>
          </a:p>
          <a:p>
            <a:pPr lvl="1"/>
            <a:r>
              <a:rPr kumimoji="1" lang="ja-JP" altLang="en-US" sz="2400" dirty="0" smtClean="0"/>
              <a:t>反射方向、屈折方向のそれぞれから来る放射輝度を計算するためにそれぞれの方向に</a:t>
            </a:r>
            <a:r>
              <a:rPr kumimoji="1" lang="en-US" altLang="ja-JP" sz="2400" dirty="0" smtClean="0"/>
              <a:t>radiance()</a:t>
            </a:r>
            <a:r>
              <a:rPr kumimoji="1" lang="ja-JP" altLang="en-US" sz="2400" dirty="0" smtClean="0"/>
              <a:t>を実行。</a:t>
            </a:r>
            <a:endParaRPr lang="en-US" altLang="ja-JP" dirty="0" smtClean="0"/>
          </a:p>
          <a:p>
            <a:pPr lvl="1"/>
            <a:r>
              <a:rPr lang="en-US" altLang="ja-JP" sz="2400" dirty="0" smtClean="0"/>
              <a:t>Fresnel</a:t>
            </a:r>
            <a:r>
              <a:rPr lang="ja-JP" altLang="en-US" sz="2400" dirty="0" smtClean="0"/>
              <a:t>の式よりすでに計算済みの反射光の運ぶ</a:t>
            </a:r>
            <a:r>
              <a:rPr lang="ja-JP" altLang="en-US" sz="2400" dirty="0"/>
              <a:t>光の</a:t>
            </a:r>
            <a:r>
              <a:rPr lang="ja-JP" altLang="en-US" sz="2400" dirty="0" smtClean="0"/>
              <a:t>割合と屈折光の運ぶ光の割合をそれぞれに乗算する。</a:t>
            </a:r>
            <a:endParaRPr kumimoji="1" lang="en-US" altLang="ja-JP" sz="2400" dirty="0" smtClean="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769" y="3827414"/>
            <a:ext cx="6487245" cy="265720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1293631" y="5509479"/>
            <a:ext cx="6467243" cy="952793"/>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7390471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収束</a:t>
            </a:r>
            <a:r>
              <a:rPr lang="ja-JP" altLang="en-US" dirty="0"/>
              <a:t>について</a:t>
            </a:r>
            <a:endParaRPr kumimoji="1" lang="ja-JP" altLang="en-US" dirty="0"/>
          </a:p>
        </p:txBody>
      </p:sp>
      <p:sp>
        <p:nvSpPr>
          <p:cNvPr id="4" name="テキスト ボックス 3"/>
          <p:cNvSpPr txBox="1"/>
          <p:nvPr/>
        </p:nvSpPr>
        <p:spPr>
          <a:xfrm>
            <a:off x="525560" y="4532390"/>
            <a:ext cx="1327608" cy="523220"/>
          </a:xfrm>
          <a:prstGeom prst="rect">
            <a:avLst/>
          </a:prstGeom>
          <a:noFill/>
        </p:spPr>
        <p:txBody>
          <a:bodyPr wrap="none" rtlCol="0">
            <a:spAutoFit/>
          </a:bodyPr>
          <a:lstStyle/>
          <a:p>
            <a:pPr algn="ctr"/>
            <a:r>
              <a:rPr kumimoji="1" lang="en-US" altLang="ja-JP" sz="1400" dirty="0" smtClean="0"/>
              <a:t>16 sample/pixel</a:t>
            </a:r>
          </a:p>
          <a:p>
            <a:pPr algn="ctr"/>
            <a:r>
              <a:rPr lang="en-US" altLang="ja-JP" sz="1400" dirty="0" smtClean="0"/>
              <a:t>13</a:t>
            </a:r>
            <a:r>
              <a:rPr lang="ja-JP" altLang="en-US" sz="1400" dirty="0" smtClean="0"/>
              <a:t>秒</a:t>
            </a:r>
            <a:endParaRPr lang="en-US" altLang="ja-JP" sz="1400" dirty="0" smtClean="0"/>
          </a:p>
        </p:txBody>
      </p:sp>
      <p:sp>
        <p:nvSpPr>
          <p:cNvPr id="5" name="テキスト ボックス 4"/>
          <p:cNvSpPr txBox="1"/>
          <p:nvPr/>
        </p:nvSpPr>
        <p:spPr>
          <a:xfrm>
            <a:off x="2555776" y="5301208"/>
            <a:ext cx="4019049" cy="369332"/>
          </a:xfrm>
          <a:prstGeom prst="rect">
            <a:avLst/>
          </a:prstGeom>
          <a:noFill/>
        </p:spPr>
        <p:txBody>
          <a:bodyPr wrap="none" rtlCol="0">
            <a:spAutoFit/>
          </a:bodyPr>
          <a:lstStyle/>
          <a:p>
            <a:r>
              <a:rPr kumimoji="1" lang="en-US" altLang="ja-JP" dirty="0" smtClean="0"/>
              <a:t>Intel Core i7 980 (3.33GHz) 10</a:t>
            </a:r>
            <a:r>
              <a:rPr kumimoji="1" lang="ja-JP" altLang="en-US" dirty="0" smtClean="0"/>
              <a:t>スレッド</a:t>
            </a:r>
            <a:endParaRPr kumimoji="1" lang="ja-JP" altLang="en-US" dirty="0"/>
          </a:p>
        </p:txBody>
      </p:sp>
      <p:sp>
        <p:nvSpPr>
          <p:cNvPr id="8" name="テキスト ボックス 7"/>
          <p:cNvSpPr txBox="1"/>
          <p:nvPr/>
        </p:nvSpPr>
        <p:spPr>
          <a:xfrm>
            <a:off x="2182044" y="4532190"/>
            <a:ext cx="1327608" cy="523220"/>
          </a:xfrm>
          <a:prstGeom prst="rect">
            <a:avLst/>
          </a:prstGeom>
          <a:noFill/>
        </p:spPr>
        <p:txBody>
          <a:bodyPr wrap="none" rtlCol="0">
            <a:spAutoFit/>
          </a:bodyPr>
          <a:lstStyle/>
          <a:p>
            <a:pPr algn="ctr"/>
            <a:r>
              <a:rPr kumimoji="1" lang="en-US" altLang="ja-JP" sz="1400" dirty="0" smtClean="0"/>
              <a:t>64 sample/pixel</a:t>
            </a:r>
          </a:p>
          <a:p>
            <a:pPr algn="ctr"/>
            <a:r>
              <a:rPr lang="en-US" altLang="ja-JP" sz="1400" dirty="0" smtClean="0"/>
              <a:t>44</a:t>
            </a:r>
            <a:r>
              <a:rPr lang="ja-JP" altLang="en-US" sz="1400" dirty="0" smtClean="0"/>
              <a:t>秒</a:t>
            </a:r>
            <a:endParaRPr lang="en-US" altLang="ja-JP" sz="1400" dirty="0"/>
          </a:p>
        </p:txBody>
      </p:sp>
      <p:sp>
        <p:nvSpPr>
          <p:cNvPr id="13" name="テキスト ボックス 12"/>
          <p:cNvSpPr txBox="1"/>
          <p:nvPr/>
        </p:nvSpPr>
        <p:spPr>
          <a:xfrm>
            <a:off x="3795216" y="4532390"/>
            <a:ext cx="1417376" cy="523220"/>
          </a:xfrm>
          <a:prstGeom prst="rect">
            <a:avLst/>
          </a:prstGeom>
          <a:noFill/>
        </p:spPr>
        <p:txBody>
          <a:bodyPr wrap="none" rtlCol="0">
            <a:spAutoFit/>
          </a:bodyPr>
          <a:lstStyle/>
          <a:p>
            <a:pPr algn="ctr"/>
            <a:r>
              <a:rPr kumimoji="1" lang="en-US" altLang="ja-JP" sz="1400" dirty="0" smtClean="0"/>
              <a:t>256 sample/pixel</a:t>
            </a:r>
          </a:p>
          <a:p>
            <a:pPr algn="ctr"/>
            <a:r>
              <a:rPr lang="en-US" altLang="ja-JP" sz="1400" dirty="0" smtClean="0"/>
              <a:t>174</a:t>
            </a:r>
            <a:r>
              <a:rPr lang="ja-JP" altLang="en-US" sz="1400" dirty="0" smtClean="0"/>
              <a:t>秒</a:t>
            </a:r>
            <a:endParaRPr lang="en-US" altLang="ja-JP" sz="1400" dirty="0"/>
          </a:p>
        </p:txBody>
      </p:sp>
      <p:sp>
        <p:nvSpPr>
          <p:cNvPr id="16" name="テキスト ボックス 15"/>
          <p:cNvSpPr txBox="1"/>
          <p:nvPr/>
        </p:nvSpPr>
        <p:spPr>
          <a:xfrm>
            <a:off x="5404644" y="4532390"/>
            <a:ext cx="1507144" cy="523220"/>
          </a:xfrm>
          <a:prstGeom prst="rect">
            <a:avLst/>
          </a:prstGeom>
          <a:noFill/>
        </p:spPr>
        <p:txBody>
          <a:bodyPr wrap="none" rtlCol="0">
            <a:spAutoFit/>
          </a:bodyPr>
          <a:lstStyle/>
          <a:p>
            <a:pPr algn="ctr"/>
            <a:r>
              <a:rPr lang="en-US" altLang="ja-JP" sz="1400" dirty="0" smtClean="0"/>
              <a:t>1024</a:t>
            </a:r>
            <a:r>
              <a:rPr kumimoji="1" lang="en-US" altLang="ja-JP" sz="1400" dirty="0" smtClean="0"/>
              <a:t> sample/pixel</a:t>
            </a:r>
          </a:p>
          <a:p>
            <a:pPr algn="ctr"/>
            <a:r>
              <a:rPr lang="en-US" altLang="ja-JP" sz="1400" dirty="0" smtClean="0"/>
              <a:t>690</a:t>
            </a:r>
            <a:r>
              <a:rPr lang="ja-JP" altLang="en-US" sz="1400" dirty="0" smtClean="0"/>
              <a:t>秒</a:t>
            </a:r>
            <a:endParaRPr lang="en-US" altLang="ja-JP" sz="1400" dirty="0"/>
          </a:p>
        </p:txBody>
      </p:sp>
      <p:sp>
        <p:nvSpPr>
          <p:cNvPr id="19" name="テキスト ボックス 18"/>
          <p:cNvSpPr txBox="1"/>
          <p:nvPr/>
        </p:nvSpPr>
        <p:spPr>
          <a:xfrm>
            <a:off x="7119848" y="4532390"/>
            <a:ext cx="1507144" cy="523220"/>
          </a:xfrm>
          <a:prstGeom prst="rect">
            <a:avLst/>
          </a:prstGeom>
          <a:noFill/>
        </p:spPr>
        <p:txBody>
          <a:bodyPr wrap="none" rtlCol="0">
            <a:spAutoFit/>
          </a:bodyPr>
          <a:lstStyle/>
          <a:p>
            <a:pPr algn="ctr"/>
            <a:r>
              <a:rPr lang="en-US" altLang="ja-JP" sz="1400" dirty="0" smtClean="0"/>
              <a:t>4096</a:t>
            </a:r>
            <a:r>
              <a:rPr kumimoji="1" lang="en-US" altLang="ja-JP" sz="1400" dirty="0" smtClean="0"/>
              <a:t> sample/pixel</a:t>
            </a:r>
          </a:p>
          <a:p>
            <a:pPr algn="ctr"/>
            <a:r>
              <a:rPr kumimoji="1" lang="en-US" altLang="ja-JP" sz="1400" dirty="0" smtClean="0"/>
              <a:t>2764</a:t>
            </a:r>
            <a:r>
              <a:rPr kumimoji="1" lang="ja-JP" altLang="en-US" sz="1400" dirty="0" smtClean="0"/>
              <a:t>秒</a:t>
            </a:r>
            <a:endParaRPr kumimoji="1" lang="ja-JP" altLang="en-US"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700" y="3072608"/>
            <a:ext cx="1440000" cy="14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700" y="1651870"/>
            <a:ext cx="1440000" cy="10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5848" y="3092390"/>
            <a:ext cx="1440000" cy="14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125848" y="1651870"/>
            <a:ext cx="1440000" cy="10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95216" y="3092190"/>
            <a:ext cx="1440000" cy="14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783904" y="1651870"/>
            <a:ext cx="1440000" cy="10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38216" y="3092390"/>
            <a:ext cx="1440000" cy="14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438216" y="1651870"/>
            <a:ext cx="1440000" cy="10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186992" y="3092390"/>
            <a:ext cx="1440000" cy="14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7186992" y="1651870"/>
            <a:ext cx="1440000" cy="10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00095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a:xfrm>
            <a:off x="251520" y="1412776"/>
            <a:ext cx="8784976" cy="5256584"/>
          </a:xfrm>
        </p:spPr>
        <p:txBody>
          <a:bodyPr>
            <a:normAutofit/>
          </a:bodyPr>
          <a:lstStyle/>
          <a:p>
            <a:r>
              <a:rPr lang="en-US" altLang="ja-JP" sz="2000" dirty="0"/>
              <a:t>Kevin </a:t>
            </a:r>
            <a:r>
              <a:rPr lang="en-US" altLang="ja-JP" sz="2000" dirty="0" err="1" smtClean="0"/>
              <a:t>Beason</a:t>
            </a:r>
            <a:r>
              <a:rPr lang="en-US" altLang="ja-JP" sz="2000" dirty="0" smtClean="0"/>
              <a:t> “</a:t>
            </a:r>
            <a:r>
              <a:rPr lang="en-US" altLang="ja-JP" sz="2000" dirty="0" err="1" smtClean="0"/>
              <a:t>smallpt</a:t>
            </a:r>
            <a:r>
              <a:rPr lang="en-US" altLang="ja-JP" sz="2000" dirty="0" smtClean="0"/>
              <a:t> http://www.kevinbeason.com/</a:t>
            </a:r>
            <a:r>
              <a:rPr lang="en-US" altLang="ja-JP" sz="2000" dirty="0" err="1" smtClean="0"/>
              <a:t>smallpt</a:t>
            </a:r>
            <a:r>
              <a:rPr lang="en-US" altLang="ja-JP" sz="2000" dirty="0" smtClean="0"/>
              <a:t>/”</a:t>
            </a:r>
          </a:p>
          <a:p>
            <a:r>
              <a:rPr lang="en-US" altLang="ja-JP" sz="2000" dirty="0"/>
              <a:t>David </a:t>
            </a:r>
            <a:r>
              <a:rPr lang="en-US" altLang="ja-JP" sz="2000" dirty="0" smtClean="0"/>
              <a:t>Cline “</a:t>
            </a:r>
            <a:r>
              <a:rPr kumimoji="1" lang="en-US" altLang="ja-JP" sz="2000" dirty="0" err="1" smtClean="0"/>
              <a:t>smallpt</a:t>
            </a:r>
            <a:r>
              <a:rPr lang="en-US" altLang="ja-JP" sz="2000" dirty="0" smtClean="0"/>
              <a:t> </a:t>
            </a:r>
            <a:r>
              <a:rPr lang="en-US" altLang="ja-JP" sz="2000" dirty="0"/>
              <a:t>presentation http://www.kevinbeason.com/smallpt/#</a:t>
            </a:r>
            <a:r>
              <a:rPr lang="en-US" altLang="ja-JP" sz="2000" dirty="0" err="1" smtClean="0"/>
              <a:t>moreinfo</a:t>
            </a:r>
            <a:r>
              <a:rPr lang="en-US" altLang="ja-JP" sz="2000" dirty="0" smtClean="0"/>
              <a:t>”</a:t>
            </a:r>
          </a:p>
          <a:p>
            <a:r>
              <a:rPr lang="en-US" altLang="ja-JP" sz="2000" dirty="0" err="1"/>
              <a:t>Henrik</a:t>
            </a:r>
            <a:r>
              <a:rPr lang="en-US" altLang="ja-JP" sz="2000" dirty="0"/>
              <a:t> </a:t>
            </a:r>
            <a:r>
              <a:rPr lang="en-US" altLang="ja-JP" sz="2000" dirty="0" err="1"/>
              <a:t>Wann</a:t>
            </a:r>
            <a:r>
              <a:rPr lang="en-US" altLang="ja-JP" sz="2000" dirty="0"/>
              <a:t> Jensen (</a:t>
            </a:r>
            <a:r>
              <a:rPr lang="ja-JP" altLang="en-US" sz="2000" dirty="0"/>
              <a:t>著</a:t>
            </a:r>
            <a:r>
              <a:rPr lang="en-US" altLang="ja-JP" sz="2000" dirty="0"/>
              <a:t>), </a:t>
            </a:r>
            <a:r>
              <a:rPr lang="ja-JP" altLang="en-US" sz="2000" dirty="0"/>
              <a:t>苗村 健 </a:t>
            </a:r>
            <a:r>
              <a:rPr lang="en-US" altLang="ja-JP" sz="2000" dirty="0"/>
              <a:t>(</a:t>
            </a:r>
            <a:r>
              <a:rPr lang="ja-JP" altLang="en-US" sz="2000" dirty="0"/>
              <a:t>翻訳</a:t>
            </a:r>
            <a:r>
              <a:rPr lang="en-US" altLang="ja-JP" sz="2000" dirty="0" smtClean="0"/>
              <a:t>) “</a:t>
            </a:r>
            <a:r>
              <a:rPr lang="ja-JP" altLang="en-US" sz="2000" dirty="0" smtClean="0"/>
              <a:t>フォトンマッピング</a:t>
            </a:r>
            <a:r>
              <a:rPr lang="en-US" altLang="ja-JP" sz="2000" dirty="0"/>
              <a:t>―</a:t>
            </a:r>
            <a:r>
              <a:rPr lang="ja-JP" altLang="en-US" sz="2000" dirty="0"/>
              <a:t>実写に迫る</a:t>
            </a:r>
            <a:r>
              <a:rPr lang="ja-JP" altLang="en-US" sz="2000" dirty="0" smtClean="0"/>
              <a:t>コンピュータグラフィックス</a:t>
            </a:r>
            <a:r>
              <a:rPr lang="en-US" altLang="ja-JP" sz="2000" dirty="0" smtClean="0"/>
              <a:t>“</a:t>
            </a:r>
          </a:p>
          <a:p>
            <a:r>
              <a:rPr lang="en-US" altLang="ja-JP" sz="2000" dirty="0"/>
              <a:t>Philip </a:t>
            </a:r>
            <a:r>
              <a:rPr lang="en-US" altLang="ja-JP" sz="2000" dirty="0" err="1"/>
              <a:t>Dutre</a:t>
            </a:r>
            <a:r>
              <a:rPr lang="en-US" altLang="ja-JP" sz="2000" dirty="0"/>
              <a:t>, Philippe </a:t>
            </a:r>
            <a:r>
              <a:rPr lang="en-US" altLang="ja-JP" sz="2000" dirty="0" err="1"/>
              <a:t>Bekaert</a:t>
            </a:r>
            <a:r>
              <a:rPr lang="en-US" altLang="ja-JP" sz="2000" dirty="0"/>
              <a:t>, </a:t>
            </a:r>
            <a:r>
              <a:rPr lang="en-US" altLang="ja-JP" sz="2000" dirty="0" err="1"/>
              <a:t>Kavita</a:t>
            </a:r>
            <a:r>
              <a:rPr lang="en-US" altLang="ja-JP" sz="2000" dirty="0"/>
              <a:t> </a:t>
            </a:r>
            <a:r>
              <a:rPr lang="en-US" altLang="ja-JP" sz="2000" dirty="0" smtClean="0"/>
              <a:t>Bala “Advanced Global Illumination, Second Edition”</a:t>
            </a:r>
            <a:endParaRPr lang="en-US" altLang="ja-JP" sz="2000" dirty="0"/>
          </a:p>
          <a:p>
            <a:r>
              <a:rPr lang="en-US" altLang="ja-JP" sz="2000" dirty="0"/>
              <a:t>Matt Pharr, Greg </a:t>
            </a:r>
            <a:r>
              <a:rPr lang="en-US" altLang="ja-JP" sz="2000" dirty="0" smtClean="0"/>
              <a:t>Humphreys</a:t>
            </a:r>
            <a:r>
              <a:rPr lang="ja-JP" altLang="en-US" sz="2000" dirty="0" smtClean="0"/>
              <a:t> </a:t>
            </a:r>
            <a:r>
              <a:rPr lang="en-US" altLang="ja-JP" sz="2000" dirty="0" smtClean="0"/>
              <a:t>“Physically </a:t>
            </a:r>
            <a:r>
              <a:rPr lang="en-US" altLang="ja-JP" sz="2000" dirty="0"/>
              <a:t>Based Rendering, Second Edition: From Theory To </a:t>
            </a:r>
            <a:r>
              <a:rPr lang="en-US" altLang="ja-JP" sz="2000" dirty="0" smtClean="0"/>
              <a:t>Implementation”</a:t>
            </a:r>
          </a:p>
          <a:p>
            <a:r>
              <a:rPr lang="en-US" altLang="ja-JP" sz="2000" dirty="0"/>
              <a:t>Kevin </a:t>
            </a:r>
            <a:r>
              <a:rPr lang="en-US" altLang="ja-JP" sz="2000" dirty="0" smtClean="0"/>
              <a:t>Suffern “</a:t>
            </a:r>
            <a:r>
              <a:rPr lang="en-US" altLang="ja-JP" sz="2000" dirty="0"/>
              <a:t>Ray Tracing from the Ground </a:t>
            </a:r>
            <a:r>
              <a:rPr lang="en-US" altLang="ja-JP" sz="2000" dirty="0" smtClean="0"/>
              <a:t>Up”</a:t>
            </a:r>
          </a:p>
          <a:p>
            <a:r>
              <a:rPr lang="en-US" altLang="ja-JP" sz="2000" dirty="0"/>
              <a:t>Matt Pharr “Image Synthesis (Stanford cs348b) http://candela.stanford.edu/”</a:t>
            </a:r>
            <a:endParaRPr kumimoji="1" lang="ja-JP" altLang="en-US" sz="2000" dirty="0"/>
          </a:p>
        </p:txBody>
      </p:sp>
    </p:spTree>
    <p:extLst>
      <p:ext uri="{BB962C8B-B14F-4D97-AF65-F5344CB8AC3E}">
        <p14:creationId xmlns:p14="http://schemas.microsoft.com/office/powerpoint/2010/main" val="2685202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CG</a:t>
            </a:r>
            <a:r>
              <a:rPr lang="ja-JP" altLang="en-US" dirty="0" smtClean="0"/>
              <a:t>的には何</a:t>
            </a:r>
            <a:r>
              <a:rPr lang="ja-JP" altLang="en-US" dirty="0"/>
              <a:t>ができるの</a:t>
            </a:r>
            <a:r>
              <a:rPr lang="ja-JP" altLang="en-US" dirty="0" smtClean="0"/>
              <a:t>か</a:t>
            </a:r>
            <a:r>
              <a:rPr lang="ja-JP" altLang="en-US" dirty="0"/>
              <a:t>？</a:t>
            </a:r>
            <a:endParaRPr kumimoji="1" lang="ja-JP" altLang="en-US" dirty="0"/>
          </a:p>
        </p:txBody>
      </p:sp>
      <p:sp>
        <p:nvSpPr>
          <p:cNvPr id="3" name="コンテンツ プレースホルダー 2"/>
          <p:cNvSpPr>
            <a:spLocks noGrp="1"/>
          </p:cNvSpPr>
          <p:nvPr>
            <p:ph idx="1"/>
          </p:nvPr>
        </p:nvSpPr>
        <p:spPr/>
        <p:txBody>
          <a:bodyPr/>
          <a:lstStyle/>
          <a:p>
            <a:pPr>
              <a:buFont typeface="Wingdings" pitchFamily="2" charset="2"/>
              <a:buChar char="l"/>
            </a:pPr>
            <a:r>
              <a:rPr kumimoji="1" lang="en-US" altLang="ja-JP" dirty="0" smtClean="0"/>
              <a:t> </a:t>
            </a:r>
            <a:r>
              <a:rPr kumimoji="1" lang="ja-JP" altLang="en-US" dirty="0" smtClean="0"/>
              <a:t>幾何光学で表現できることは何でもできる</a:t>
            </a:r>
            <a:endParaRPr kumimoji="1" lang="en-US" altLang="ja-JP" dirty="0" smtClean="0"/>
          </a:p>
          <a:p>
            <a:pPr lvl="1">
              <a:buFont typeface="Arial" pitchFamily="34" charset="0"/>
              <a:buChar char="•"/>
            </a:pPr>
            <a:r>
              <a:rPr kumimoji="1" lang="ja-JP" altLang="en-US" b="1" dirty="0" smtClean="0"/>
              <a:t>グローバルイルミネーション</a:t>
            </a:r>
            <a:endParaRPr kumimoji="1" lang="en-US" altLang="ja-JP" b="1" dirty="0" smtClean="0"/>
          </a:p>
          <a:p>
            <a:pPr lvl="1">
              <a:buFont typeface="Arial" pitchFamily="34" charset="0"/>
              <a:buChar char="•"/>
            </a:pPr>
            <a:r>
              <a:rPr kumimoji="1" lang="ja-JP" altLang="en-US" dirty="0" smtClean="0"/>
              <a:t>被写界深度</a:t>
            </a:r>
            <a:endParaRPr kumimoji="1" lang="en-US" altLang="ja-JP" dirty="0" smtClean="0"/>
          </a:p>
          <a:p>
            <a:pPr lvl="1">
              <a:buFont typeface="Arial" pitchFamily="34" charset="0"/>
              <a:buChar char="•"/>
            </a:pPr>
            <a:r>
              <a:rPr lang="ja-JP" altLang="en-US" dirty="0" smtClean="0"/>
              <a:t>モーションブラー</a:t>
            </a:r>
            <a:endParaRPr lang="en-US" altLang="ja-JP" dirty="0" smtClean="0"/>
          </a:p>
          <a:p>
            <a:pPr lvl="1">
              <a:buFont typeface="Arial" pitchFamily="34" charset="0"/>
              <a:buChar char="•"/>
            </a:pPr>
            <a:r>
              <a:rPr kumimoji="1" lang="en-US" altLang="ja-JP" dirty="0" err="1" smtClean="0"/>
              <a:t>etc</a:t>
            </a:r>
            <a:endParaRPr kumimoji="1" lang="en-US" altLang="ja-JP" dirty="0" smtClean="0"/>
          </a:p>
          <a:p>
            <a:pPr lvl="1">
              <a:buFont typeface="Arial" pitchFamily="34" charset="0"/>
              <a:buChar char="•"/>
            </a:pPr>
            <a:endParaRPr kumimoji="1" lang="ja-JP" altLang="en-US" dirty="0"/>
          </a:p>
        </p:txBody>
      </p:sp>
      <p:sp>
        <p:nvSpPr>
          <p:cNvPr id="4" name="正方形/長方形 3"/>
          <p:cNvSpPr/>
          <p:nvPr/>
        </p:nvSpPr>
        <p:spPr>
          <a:xfrm>
            <a:off x="1043608" y="1988840"/>
            <a:ext cx="4752528" cy="43204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p:cNvCxnSpPr/>
          <p:nvPr/>
        </p:nvCxnSpPr>
        <p:spPr>
          <a:xfrm>
            <a:off x="3995936" y="2420888"/>
            <a:ext cx="576064" cy="18722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817694" y="4287972"/>
            <a:ext cx="5508612" cy="149560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925706" y="4330756"/>
            <a:ext cx="5400600" cy="1477328"/>
          </a:xfrm>
          <a:prstGeom prst="rect">
            <a:avLst/>
          </a:prstGeom>
          <a:noFill/>
        </p:spPr>
        <p:txBody>
          <a:bodyPr wrap="square" rtlCol="0">
            <a:spAutoFit/>
          </a:bodyPr>
          <a:lstStyle/>
          <a:p>
            <a:r>
              <a:rPr lang="en-US" altLang="ja-JP" dirty="0" err="1"/>
              <a:t>e</a:t>
            </a:r>
            <a:r>
              <a:rPr lang="en-US" altLang="ja-JP" dirty="0" err="1" smtClean="0"/>
              <a:t>dupt</a:t>
            </a:r>
            <a:r>
              <a:rPr lang="ja-JP" altLang="en-US" dirty="0" smtClean="0"/>
              <a:t>では特に光の相互反射による影響を考慮したグローバルイルミネーションの実現を重視している。</a:t>
            </a:r>
            <a:r>
              <a:rPr lang="ja-JP" altLang="en-US" dirty="0"/>
              <a:t>幾何</a:t>
            </a:r>
            <a:r>
              <a:rPr lang="ja-JP" altLang="en-US" dirty="0" smtClean="0"/>
              <a:t>光学でグローバルイルミネーションを実現するための物理モデルはこのスライドの後々取り扱う。</a:t>
            </a:r>
            <a:endParaRPr kumimoji="1" lang="ja-JP" altLang="en-US" dirty="0" smtClean="0"/>
          </a:p>
        </p:txBody>
      </p:sp>
    </p:spTree>
    <p:extLst>
      <p:ext uri="{BB962C8B-B14F-4D97-AF65-F5344CB8AC3E}">
        <p14:creationId xmlns:p14="http://schemas.microsoft.com/office/powerpoint/2010/main" val="3310754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a:t>
            </a:r>
            <a:r>
              <a:rPr kumimoji="1" lang="en-US" altLang="ja-JP" cap="none" dirty="0" smtClean="0"/>
              <a:t>edupt</a:t>
            </a:r>
            <a:r>
              <a:rPr lang="ja-JP" altLang="en-US" dirty="0" smtClean="0"/>
              <a:t>コード解説</a:t>
            </a:r>
            <a:r>
              <a:rPr lang="en-US" altLang="ja-JP" dirty="0" smtClean="0"/>
              <a:t/>
            </a:r>
            <a:br>
              <a:rPr lang="en-US" altLang="ja-JP" dirty="0" smtClean="0"/>
            </a:br>
            <a:r>
              <a:rPr lang="ja-JP" altLang="en-US" dirty="0" smtClean="0"/>
              <a:t>（</a:t>
            </a:r>
            <a:r>
              <a:rPr lang="ja-JP" altLang="en-US" dirty="0"/>
              <a:t>ユーティリティ編</a:t>
            </a:r>
            <a:r>
              <a:rPr lang="ja-JP" altLang="en-US" dirty="0" smtClean="0"/>
              <a:t>）</a:t>
            </a:r>
            <a:endParaRPr kumimoji="1" lang="ja-JP" altLang="en-US" dirty="0"/>
          </a:p>
        </p:txBody>
      </p:sp>
    </p:spTree>
    <p:extLst>
      <p:ext uri="{BB962C8B-B14F-4D97-AF65-F5344CB8AC3E}">
        <p14:creationId xmlns:p14="http://schemas.microsoft.com/office/powerpoint/2010/main" val="41386646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a:t>2.edupt</a:t>
            </a:r>
            <a:r>
              <a:rPr lang="ja-JP" altLang="en-US" sz="3200" dirty="0"/>
              <a:t>コード</a:t>
            </a:r>
            <a:r>
              <a:rPr lang="ja-JP" altLang="en-US" sz="3200" dirty="0" smtClean="0"/>
              <a:t>解説（</a:t>
            </a:r>
            <a:r>
              <a:rPr lang="ja-JP" altLang="en-US" sz="3200" dirty="0"/>
              <a:t>ユーティリティ編）</a:t>
            </a:r>
            <a:endParaRPr kumimoji="1" lang="ja-JP" altLang="en-US" sz="3200" dirty="0"/>
          </a:p>
        </p:txBody>
      </p:sp>
      <p:sp>
        <p:nvSpPr>
          <p:cNvPr id="3" name="コンテンツ プレースホルダー 2"/>
          <p:cNvSpPr>
            <a:spLocks noGrp="1"/>
          </p:cNvSpPr>
          <p:nvPr>
            <p:ph idx="1"/>
          </p:nvPr>
        </p:nvSpPr>
        <p:spPr>
          <a:xfrm>
            <a:off x="251520" y="2420888"/>
            <a:ext cx="8435280" cy="2088232"/>
          </a:xfrm>
        </p:spPr>
        <p:txBody>
          <a:bodyPr>
            <a:normAutofit/>
          </a:bodyPr>
          <a:lstStyle/>
          <a:p>
            <a:pPr>
              <a:buFont typeface="Wingdings" pitchFamily="2" charset="2"/>
              <a:buChar char="l"/>
            </a:pPr>
            <a:r>
              <a:rPr lang="ja-JP" altLang="en-US" sz="2800" b="1" dirty="0" smtClean="0"/>
              <a:t>まえおき</a:t>
            </a:r>
            <a:endParaRPr lang="en-US" altLang="ja-JP" sz="2800" b="1" dirty="0" smtClean="0"/>
          </a:p>
          <a:p>
            <a:pPr marL="457200" lvl="1" indent="0">
              <a:buNone/>
            </a:pPr>
            <a:r>
              <a:rPr lang="en-US" altLang="ja-JP" sz="2400" dirty="0" err="1"/>
              <a:t>e</a:t>
            </a:r>
            <a:r>
              <a:rPr lang="en-US" altLang="ja-JP" sz="2400" dirty="0" err="1" smtClean="0"/>
              <a:t>dupt</a:t>
            </a:r>
            <a:r>
              <a:rPr lang="ja-JP" altLang="en-US" sz="2400" dirty="0" smtClean="0"/>
              <a:t>における、各種ユーティリティ関数についての解説。</a:t>
            </a:r>
            <a:endParaRPr lang="en-US" altLang="ja-JP" sz="2400" dirty="0" smtClean="0"/>
          </a:p>
        </p:txBody>
      </p:sp>
    </p:spTree>
    <p:extLst>
      <p:ext uri="{BB962C8B-B14F-4D97-AF65-F5344CB8AC3E}">
        <p14:creationId xmlns:p14="http://schemas.microsoft.com/office/powerpoint/2010/main" val="2567835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e</a:t>
            </a:r>
            <a:r>
              <a:rPr kumimoji="1" lang="en-US" altLang="ja-JP" dirty="0" err="1" smtClean="0"/>
              <a:t>dupt</a:t>
            </a:r>
            <a:r>
              <a:rPr kumimoji="1" lang="ja-JP" altLang="en-US" dirty="0" smtClean="0"/>
              <a:t>ファイル</a:t>
            </a:r>
            <a:r>
              <a:rPr lang="ja-JP" altLang="en-US" dirty="0"/>
              <a:t>概要</a:t>
            </a:r>
            <a:endParaRPr kumimoji="1" lang="ja-JP" altLang="en-US" dirty="0"/>
          </a:p>
        </p:txBody>
      </p:sp>
      <p:sp>
        <p:nvSpPr>
          <p:cNvPr id="3" name="コンテンツ プレースホルダー 2"/>
          <p:cNvSpPr>
            <a:spLocks noGrp="1"/>
          </p:cNvSpPr>
          <p:nvPr>
            <p:ph idx="1"/>
          </p:nvPr>
        </p:nvSpPr>
        <p:spPr>
          <a:xfrm>
            <a:off x="107504" y="1124744"/>
            <a:ext cx="8928992" cy="5616624"/>
          </a:xfrm>
        </p:spPr>
        <p:txBody>
          <a:bodyPr>
            <a:normAutofit fontScale="47500" lnSpcReduction="20000"/>
          </a:bodyPr>
          <a:lstStyle/>
          <a:p>
            <a:r>
              <a:rPr kumimoji="1" lang="en-US" altLang="ja-JP" b="1" dirty="0" smtClean="0"/>
              <a:t>main.cpp</a:t>
            </a:r>
          </a:p>
          <a:p>
            <a:pPr marL="457200" lvl="1" indent="0">
              <a:buNone/>
            </a:pPr>
            <a:r>
              <a:rPr lang="en-US" altLang="ja-JP" dirty="0" err="1"/>
              <a:t>e</a:t>
            </a:r>
            <a:r>
              <a:rPr lang="en-US" altLang="ja-JP" dirty="0" err="1" smtClean="0"/>
              <a:t>dupt</a:t>
            </a:r>
            <a:r>
              <a:rPr lang="en-US" altLang="ja-JP" dirty="0" smtClean="0"/>
              <a:t>::render()</a:t>
            </a:r>
            <a:r>
              <a:rPr lang="ja-JP" altLang="en-US" dirty="0" smtClean="0"/>
              <a:t>を呼び出すだけ。</a:t>
            </a:r>
            <a:endParaRPr lang="en-US" altLang="ja-JP" dirty="0" smtClean="0"/>
          </a:p>
          <a:p>
            <a:r>
              <a:rPr lang="en-US" altLang="ja-JP" b="1" dirty="0" err="1" smtClean="0"/>
              <a:t>constant.h</a:t>
            </a:r>
            <a:endParaRPr lang="en-US" altLang="ja-JP" b="1" dirty="0" smtClean="0"/>
          </a:p>
          <a:p>
            <a:pPr marL="457200" lvl="1" indent="0">
              <a:buNone/>
            </a:pPr>
            <a:r>
              <a:rPr lang="ja-JP" altLang="en-US" dirty="0" smtClean="0"/>
              <a:t>各種定数。</a:t>
            </a:r>
            <a:endParaRPr lang="en-US" altLang="ja-JP" dirty="0" smtClean="0"/>
          </a:p>
          <a:p>
            <a:r>
              <a:rPr lang="en-US" altLang="ja-JP" b="1" dirty="0" err="1" smtClean="0"/>
              <a:t>intersection.h</a:t>
            </a:r>
            <a:endParaRPr lang="en-US" altLang="ja-JP" b="1" dirty="0" smtClean="0"/>
          </a:p>
          <a:p>
            <a:pPr marL="457200" lvl="1" indent="0">
              <a:buNone/>
            </a:pPr>
            <a:r>
              <a:rPr kumimoji="1" lang="ja-JP" altLang="en-US" dirty="0"/>
              <a:t>交差</a:t>
            </a:r>
            <a:r>
              <a:rPr kumimoji="1" lang="ja-JP" altLang="en-US" dirty="0" smtClean="0"/>
              <a:t>判定の結果を格納する</a:t>
            </a:r>
            <a:r>
              <a:rPr lang="ja-JP" altLang="en-US" dirty="0"/>
              <a:t>構造体</a:t>
            </a:r>
            <a:r>
              <a:rPr kumimoji="1" lang="en-US" altLang="ja-JP" dirty="0" smtClean="0"/>
              <a:t>Intersection</a:t>
            </a:r>
            <a:r>
              <a:rPr kumimoji="1" lang="ja-JP" altLang="en-US" dirty="0" smtClean="0"/>
              <a:t>と</a:t>
            </a:r>
            <a:r>
              <a:rPr lang="en-US" altLang="ja-JP" dirty="0" err="1" smtClean="0"/>
              <a:t>Hitpoint</a:t>
            </a:r>
            <a:r>
              <a:rPr lang="ja-JP" altLang="en-US" dirty="0" err="1" smtClean="0"/>
              <a:t>。</a:t>
            </a:r>
            <a:endParaRPr lang="en-US" altLang="ja-JP" dirty="0" smtClean="0"/>
          </a:p>
          <a:p>
            <a:r>
              <a:rPr lang="en-US" altLang="ja-JP" b="1" dirty="0" err="1" smtClean="0"/>
              <a:t>m</a:t>
            </a:r>
            <a:r>
              <a:rPr kumimoji="1" lang="en-US" altLang="ja-JP" b="1" dirty="0" err="1" smtClean="0"/>
              <a:t>aterial.h</a:t>
            </a:r>
            <a:endParaRPr kumimoji="1" lang="en-US" altLang="ja-JP" b="1" dirty="0" smtClean="0"/>
          </a:p>
          <a:p>
            <a:pPr marL="457200" lvl="1" indent="0">
              <a:buNone/>
            </a:pPr>
            <a:r>
              <a:rPr lang="en-US" altLang="ja-JP" dirty="0" smtClean="0"/>
              <a:t>Color</a:t>
            </a:r>
            <a:r>
              <a:rPr lang="ja-JP" altLang="en-US" dirty="0" smtClean="0"/>
              <a:t>型と物体材質について記述する</a:t>
            </a:r>
            <a:r>
              <a:rPr lang="en-US" altLang="ja-JP" dirty="0" err="1" smtClean="0"/>
              <a:t>ReflectionType</a:t>
            </a:r>
            <a:r>
              <a:rPr lang="ja-JP" altLang="en-US" dirty="0" smtClean="0"/>
              <a:t>と屈折率の設定。</a:t>
            </a:r>
            <a:endParaRPr lang="en-US" altLang="ja-JP" dirty="0" smtClean="0"/>
          </a:p>
          <a:p>
            <a:r>
              <a:rPr lang="en-US" altLang="ja-JP" b="1" dirty="0" err="1" smtClean="0"/>
              <a:t>ppm.h</a:t>
            </a:r>
            <a:endParaRPr lang="en-US" altLang="ja-JP" b="1" dirty="0" smtClean="0"/>
          </a:p>
          <a:p>
            <a:pPr marL="457200" lvl="1" indent="0">
              <a:buNone/>
            </a:pPr>
            <a:r>
              <a:rPr lang="ja-JP" altLang="en-US" dirty="0" smtClean="0"/>
              <a:t>レンダリング結果を</a:t>
            </a:r>
            <a:r>
              <a:rPr lang="en-US" altLang="ja-JP" dirty="0" smtClean="0"/>
              <a:t>p</a:t>
            </a:r>
            <a:r>
              <a:rPr kumimoji="1" lang="en-US" altLang="ja-JP" dirty="0" smtClean="0"/>
              <a:t>pm</a:t>
            </a:r>
            <a:r>
              <a:rPr kumimoji="1" lang="ja-JP" altLang="en-US" dirty="0" smtClean="0"/>
              <a:t>画像として書き出すための関数</a:t>
            </a:r>
            <a:r>
              <a:rPr lang="en-US" altLang="ja-JP" dirty="0" err="1" smtClean="0"/>
              <a:t>save_ppm_file</a:t>
            </a:r>
            <a:r>
              <a:rPr lang="en-US" altLang="ja-JP" dirty="0" smtClean="0"/>
              <a:t>()</a:t>
            </a:r>
            <a:r>
              <a:rPr lang="ja-JP" altLang="en-US" dirty="0" err="1" smtClean="0"/>
              <a:t>。</a:t>
            </a:r>
            <a:endParaRPr lang="en-US" altLang="ja-JP" dirty="0" smtClean="0"/>
          </a:p>
          <a:p>
            <a:r>
              <a:rPr lang="en-US" altLang="ja-JP" b="1" dirty="0" err="1" smtClean="0"/>
              <a:t>radiance.h</a:t>
            </a:r>
            <a:endParaRPr lang="en-US" altLang="ja-JP" b="1" dirty="0" smtClean="0"/>
          </a:p>
          <a:p>
            <a:pPr marL="457200" lvl="1" indent="0">
              <a:buNone/>
            </a:pPr>
            <a:r>
              <a:rPr lang="ja-JP" altLang="en-US" dirty="0" smtClean="0"/>
              <a:t>ある方向からの放射輝度を得る関数</a:t>
            </a:r>
            <a:r>
              <a:rPr lang="en-US" altLang="ja-JP" dirty="0" smtClean="0"/>
              <a:t>radiance()</a:t>
            </a:r>
            <a:r>
              <a:rPr lang="ja-JP" altLang="en-US" dirty="0" err="1" smtClean="0"/>
              <a:t>。</a:t>
            </a:r>
            <a:r>
              <a:rPr lang="ja-JP" altLang="en-US" dirty="0" smtClean="0"/>
              <a:t>パストレーシングのメイン処理。</a:t>
            </a:r>
            <a:endParaRPr lang="en-US" altLang="ja-JP" dirty="0" smtClean="0"/>
          </a:p>
          <a:p>
            <a:r>
              <a:rPr lang="en-US" altLang="ja-JP" b="1" dirty="0" err="1"/>
              <a:t>r</a:t>
            </a:r>
            <a:r>
              <a:rPr lang="en-US" altLang="ja-JP" b="1" dirty="0" err="1" smtClean="0"/>
              <a:t>andom.h</a:t>
            </a:r>
            <a:endParaRPr lang="en-US" altLang="ja-JP" b="1" dirty="0" smtClean="0"/>
          </a:p>
          <a:p>
            <a:pPr marL="457200" lvl="1" indent="0">
              <a:buNone/>
            </a:pPr>
            <a:r>
              <a:rPr lang="ja-JP" altLang="en-US" dirty="0" smtClean="0"/>
              <a:t>乱数生成クラス</a:t>
            </a:r>
            <a:r>
              <a:rPr lang="en-US" altLang="ja-JP" dirty="0" err="1" smtClean="0"/>
              <a:t>XorShift</a:t>
            </a:r>
            <a:r>
              <a:rPr lang="ja-JP" altLang="en-US" dirty="0" err="1" smtClean="0"/>
              <a:t>。</a:t>
            </a:r>
            <a:endParaRPr lang="en-US" altLang="ja-JP" dirty="0" smtClean="0"/>
          </a:p>
          <a:p>
            <a:r>
              <a:rPr lang="en-US" altLang="ja-JP" b="1" dirty="0" err="1" smtClean="0"/>
              <a:t>ray.h</a:t>
            </a:r>
            <a:endParaRPr lang="en-US" altLang="ja-JP" b="1" dirty="0" smtClean="0"/>
          </a:p>
          <a:p>
            <a:pPr marL="457200" lvl="1" indent="0">
              <a:buNone/>
            </a:pPr>
            <a:r>
              <a:rPr lang="ja-JP" altLang="en-US" dirty="0" smtClean="0"/>
              <a:t>一つ一つの光線、レイを表現する構造体</a:t>
            </a:r>
            <a:r>
              <a:rPr lang="en-US" altLang="ja-JP" dirty="0" smtClean="0"/>
              <a:t>Ray</a:t>
            </a:r>
            <a:r>
              <a:rPr lang="ja-JP" altLang="en-US" dirty="0" err="1" smtClean="0"/>
              <a:t>。</a:t>
            </a:r>
            <a:endParaRPr lang="en-US" altLang="ja-JP" dirty="0" smtClean="0"/>
          </a:p>
          <a:p>
            <a:r>
              <a:rPr lang="en-US" altLang="ja-JP" b="1" dirty="0" err="1"/>
              <a:t>r</a:t>
            </a:r>
            <a:r>
              <a:rPr lang="en-US" altLang="ja-JP" b="1" dirty="0" err="1" smtClean="0"/>
              <a:t>ender.h</a:t>
            </a:r>
            <a:endParaRPr lang="en-US" altLang="ja-JP" b="1" dirty="0" smtClean="0"/>
          </a:p>
          <a:p>
            <a:pPr marL="457200" lvl="1" indent="0">
              <a:buNone/>
            </a:pPr>
            <a:r>
              <a:rPr lang="ja-JP" altLang="en-US" dirty="0" smtClean="0"/>
              <a:t>レンダリング画像サイズやサンプル数を受け取り、</a:t>
            </a:r>
            <a:r>
              <a:rPr lang="en-US" altLang="ja-JP" dirty="0" smtClean="0"/>
              <a:t>radiance()</a:t>
            </a:r>
            <a:r>
              <a:rPr lang="ja-JP" altLang="en-US" dirty="0" smtClean="0"/>
              <a:t>を使って各ピクセルの具体的な値を決定する関数</a:t>
            </a:r>
            <a:r>
              <a:rPr lang="en-US" altLang="ja-JP" dirty="0" smtClean="0"/>
              <a:t>render()</a:t>
            </a:r>
            <a:r>
              <a:rPr lang="ja-JP" altLang="en-US" dirty="0" err="1" smtClean="0"/>
              <a:t>。</a:t>
            </a:r>
            <a:endParaRPr lang="en-US" altLang="ja-JP" dirty="0" smtClean="0"/>
          </a:p>
          <a:p>
            <a:r>
              <a:rPr lang="en-US" altLang="ja-JP" b="1" dirty="0" err="1" smtClean="0"/>
              <a:t>scene.h</a:t>
            </a:r>
            <a:endParaRPr lang="en-US" altLang="ja-JP" b="1" dirty="0" smtClean="0"/>
          </a:p>
          <a:p>
            <a:pPr marL="457200" lvl="1" indent="0">
              <a:buNone/>
            </a:pPr>
            <a:r>
              <a:rPr lang="ja-JP" altLang="en-US" dirty="0" smtClean="0"/>
              <a:t>レンダリングするシーンのデータ</a:t>
            </a:r>
            <a:r>
              <a:rPr lang="en-US" altLang="ja-JP" dirty="0" smtClean="0"/>
              <a:t>spheres[]</a:t>
            </a:r>
            <a:r>
              <a:rPr lang="ja-JP" altLang="en-US" dirty="0" smtClean="0"/>
              <a:t>とそのシーンに対する交差判定を行う関数</a:t>
            </a:r>
            <a:r>
              <a:rPr lang="en-US" altLang="ja-JP" dirty="0" err="1" smtClean="0"/>
              <a:t>intersect_scene</a:t>
            </a:r>
            <a:r>
              <a:rPr lang="en-US" altLang="ja-JP" dirty="0" smtClean="0"/>
              <a:t>()</a:t>
            </a:r>
            <a:r>
              <a:rPr lang="ja-JP" altLang="en-US" dirty="0" err="1" smtClean="0"/>
              <a:t>。</a:t>
            </a:r>
            <a:endParaRPr lang="en-US" altLang="ja-JP" dirty="0" smtClean="0"/>
          </a:p>
          <a:p>
            <a:r>
              <a:rPr lang="en-US" altLang="ja-JP" b="1" dirty="0" err="1"/>
              <a:t>s</a:t>
            </a:r>
            <a:r>
              <a:rPr lang="en-US" altLang="ja-JP" b="1" dirty="0" err="1" smtClean="0"/>
              <a:t>phere.h</a:t>
            </a:r>
            <a:endParaRPr lang="en-US" altLang="ja-JP" b="1" dirty="0" smtClean="0"/>
          </a:p>
          <a:p>
            <a:pPr marL="457200" lvl="1" indent="0">
              <a:buNone/>
            </a:pPr>
            <a:r>
              <a:rPr lang="ja-JP" altLang="en-US" dirty="0"/>
              <a:t>基本的</a:t>
            </a:r>
            <a:r>
              <a:rPr lang="ja-JP" altLang="en-US" dirty="0" smtClean="0"/>
              <a:t>な形状</a:t>
            </a:r>
            <a:r>
              <a:rPr lang="ja-JP" altLang="en-US" dirty="0"/>
              <a:t>として</a:t>
            </a:r>
            <a:r>
              <a:rPr lang="ja-JP" altLang="en-US" dirty="0" smtClean="0"/>
              <a:t>の球を表現する</a:t>
            </a:r>
            <a:r>
              <a:rPr lang="en-US" altLang="ja-JP" dirty="0" smtClean="0"/>
              <a:t>Sphere</a:t>
            </a:r>
            <a:r>
              <a:rPr lang="ja-JP" altLang="en-US" dirty="0" smtClean="0"/>
              <a:t>構造体。</a:t>
            </a:r>
            <a:endParaRPr lang="en-US" altLang="ja-JP" dirty="0" smtClean="0"/>
          </a:p>
          <a:p>
            <a:r>
              <a:rPr lang="en-US" altLang="ja-JP" b="1" dirty="0" err="1" smtClean="0"/>
              <a:t>vec.h</a:t>
            </a:r>
            <a:endParaRPr lang="en-US" altLang="ja-JP" b="1" dirty="0" smtClean="0"/>
          </a:p>
          <a:p>
            <a:pPr marL="457200" lvl="1" indent="0">
              <a:buNone/>
            </a:pPr>
            <a:r>
              <a:rPr lang="ja-JP" altLang="en-US" dirty="0" smtClean="0"/>
              <a:t>ベクトルを表現する構造体</a:t>
            </a:r>
            <a:r>
              <a:rPr lang="en-US" altLang="ja-JP" dirty="0" err="1" smtClean="0"/>
              <a:t>Vec</a:t>
            </a:r>
            <a:r>
              <a:rPr lang="ja-JP" altLang="en-US" dirty="0" err="1" smtClean="0"/>
              <a:t>。</a:t>
            </a:r>
            <a:endParaRPr lang="en-US" altLang="ja-JP" dirty="0"/>
          </a:p>
        </p:txBody>
      </p:sp>
    </p:spTree>
    <p:extLst>
      <p:ext uri="{BB962C8B-B14F-4D97-AF65-F5344CB8AC3E}">
        <p14:creationId xmlns:p14="http://schemas.microsoft.com/office/powerpoint/2010/main" val="2198148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8602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88"/>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273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e</a:t>
            </a:r>
            <a:r>
              <a:rPr kumimoji="1" lang="en-US" altLang="ja-JP" dirty="0" err="1" smtClean="0"/>
              <a:t>dupt</a:t>
            </a:r>
            <a:r>
              <a:rPr kumimoji="1" lang="ja-JP" altLang="en-US" dirty="0" smtClean="0"/>
              <a:t>ファイル</a:t>
            </a:r>
            <a:r>
              <a:rPr lang="ja-JP" altLang="en-US" dirty="0"/>
              <a:t>概要</a:t>
            </a:r>
            <a:endParaRPr kumimoji="1" lang="ja-JP" altLang="en-US" dirty="0"/>
          </a:p>
        </p:txBody>
      </p:sp>
      <p:sp>
        <p:nvSpPr>
          <p:cNvPr id="3" name="コンテンツ プレースホルダー 2"/>
          <p:cNvSpPr>
            <a:spLocks noGrp="1"/>
          </p:cNvSpPr>
          <p:nvPr>
            <p:ph idx="1"/>
          </p:nvPr>
        </p:nvSpPr>
        <p:spPr>
          <a:xfrm>
            <a:off x="107504" y="1124744"/>
            <a:ext cx="8928992" cy="5616624"/>
          </a:xfrm>
        </p:spPr>
        <p:txBody>
          <a:bodyPr>
            <a:normAutofit fontScale="47500" lnSpcReduction="20000"/>
          </a:bodyPr>
          <a:lstStyle/>
          <a:p>
            <a:r>
              <a:rPr kumimoji="1" lang="en-US" altLang="ja-JP" b="1" dirty="0" smtClean="0">
                <a:solidFill>
                  <a:schemeClr val="bg1">
                    <a:lumMod val="85000"/>
                  </a:schemeClr>
                </a:solidFill>
              </a:rPr>
              <a:t>main.cpp</a:t>
            </a:r>
          </a:p>
          <a:p>
            <a:pPr marL="457200" lvl="1" indent="0">
              <a:buNone/>
            </a:pPr>
            <a:r>
              <a:rPr lang="en-US" altLang="ja-JP" dirty="0" err="1">
                <a:solidFill>
                  <a:schemeClr val="bg1">
                    <a:lumMod val="85000"/>
                  </a:schemeClr>
                </a:solidFill>
              </a:rPr>
              <a:t>e</a:t>
            </a:r>
            <a:r>
              <a:rPr lang="en-US" altLang="ja-JP" dirty="0" err="1" smtClean="0">
                <a:solidFill>
                  <a:schemeClr val="bg1">
                    <a:lumMod val="85000"/>
                  </a:schemeClr>
                </a:solidFill>
              </a:rPr>
              <a:t>dupt</a:t>
            </a:r>
            <a:r>
              <a:rPr lang="en-US" altLang="ja-JP" dirty="0" smtClean="0">
                <a:solidFill>
                  <a:schemeClr val="bg1">
                    <a:lumMod val="85000"/>
                  </a:schemeClr>
                </a:solidFill>
              </a:rPr>
              <a:t>::render()</a:t>
            </a:r>
            <a:r>
              <a:rPr lang="ja-JP" altLang="en-US" dirty="0" smtClean="0">
                <a:solidFill>
                  <a:schemeClr val="bg1">
                    <a:lumMod val="85000"/>
                  </a:schemeClr>
                </a:solidFill>
              </a:rPr>
              <a:t>を呼び出すだけ。</a:t>
            </a:r>
            <a:endParaRPr lang="en-US" altLang="ja-JP" dirty="0" smtClean="0">
              <a:solidFill>
                <a:schemeClr val="bg1">
                  <a:lumMod val="85000"/>
                </a:schemeClr>
              </a:solidFill>
            </a:endParaRPr>
          </a:p>
          <a:p>
            <a:r>
              <a:rPr lang="en-US" altLang="ja-JP" b="1" dirty="0" err="1" smtClean="0"/>
              <a:t>constant.h</a:t>
            </a:r>
            <a:endParaRPr lang="en-US" altLang="ja-JP" b="1" dirty="0" smtClean="0"/>
          </a:p>
          <a:p>
            <a:pPr marL="457200" lvl="1" indent="0">
              <a:buNone/>
            </a:pPr>
            <a:r>
              <a:rPr lang="ja-JP" altLang="en-US" dirty="0"/>
              <a:t>各種</a:t>
            </a:r>
            <a:r>
              <a:rPr lang="ja-JP" altLang="en-US" dirty="0" smtClean="0"/>
              <a:t>定数。</a:t>
            </a:r>
            <a:endParaRPr lang="en-US" altLang="ja-JP" dirty="0" smtClean="0"/>
          </a:p>
          <a:p>
            <a:r>
              <a:rPr lang="en-US" altLang="ja-JP" b="1" dirty="0" err="1">
                <a:solidFill>
                  <a:schemeClr val="bg1">
                    <a:lumMod val="85000"/>
                  </a:schemeClr>
                </a:solidFill>
              </a:rPr>
              <a:t>i</a:t>
            </a:r>
            <a:r>
              <a:rPr lang="en-US" altLang="ja-JP" b="1" dirty="0" err="1" smtClean="0">
                <a:solidFill>
                  <a:schemeClr val="bg1">
                    <a:lumMod val="85000"/>
                  </a:schemeClr>
                </a:solidFill>
              </a:rPr>
              <a:t>ntersection.h</a:t>
            </a:r>
            <a:endParaRPr lang="en-US" altLang="ja-JP" b="1" dirty="0" smtClean="0">
              <a:solidFill>
                <a:schemeClr val="bg1">
                  <a:lumMod val="85000"/>
                </a:schemeClr>
              </a:solidFill>
            </a:endParaRPr>
          </a:p>
          <a:p>
            <a:pPr marL="457200" lvl="1" indent="0">
              <a:buNone/>
            </a:pPr>
            <a:r>
              <a:rPr kumimoji="1" lang="ja-JP" altLang="en-US" dirty="0">
                <a:solidFill>
                  <a:schemeClr val="bg1">
                    <a:lumMod val="85000"/>
                  </a:schemeClr>
                </a:solidFill>
              </a:rPr>
              <a:t>交差</a:t>
            </a:r>
            <a:r>
              <a:rPr kumimoji="1" lang="ja-JP" altLang="en-US" dirty="0" smtClean="0">
                <a:solidFill>
                  <a:schemeClr val="bg1">
                    <a:lumMod val="85000"/>
                  </a:schemeClr>
                </a:solidFill>
              </a:rPr>
              <a:t>判定の結果を格納する</a:t>
            </a:r>
            <a:r>
              <a:rPr lang="ja-JP" altLang="en-US" dirty="0">
                <a:solidFill>
                  <a:schemeClr val="bg1">
                    <a:lumMod val="85000"/>
                  </a:schemeClr>
                </a:solidFill>
              </a:rPr>
              <a:t>構造体</a:t>
            </a:r>
            <a:r>
              <a:rPr kumimoji="1" lang="en-US" altLang="ja-JP" dirty="0" smtClean="0">
                <a:solidFill>
                  <a:schemeClr val="bg1">
                    <a:lumMod val="85000"/>
                  </a:schemeClr>
                </a:solidFill>
              </a:rPr>
              <a:t>Intersection</a:t>
            </a:r>
            <a:r>
              <a:rPr kumimoji="1" lang="ja-JP" altLang="en-US" dirty="0" smtClean="0">
                <a:solidFill>
                  <a:schemeClr val="bg1">
                    <a:lumMod val="85000"/>
                  </a:schemeClr>
                </a:solidFill>
              </a:rPr>
              <a:t>と</a:t>
            </a:r>
            <a:r>
              <a:rPr lang="en-US" altLang="ja-JP" dirty="0" err="1" smtClean="0">
                <a:solidFill>
                  <a:schemeClr val="bg1">
                    <a:lumMod val="85000"/>
                  </a:schemeClr>
                </a:solidFill>
              </a:rPr>
              <a:t>Hitpoint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solidFill>
                  <a:schemeClr val="bg1">
                    <a:lumMod val="85000"/>
                  </a:schemeClr>
                </a:solidFill>
              </a:rPr>
              <a:t>m</a:t>
            </a:r>
            <a:r>
              <a:rPr kumimoji="1" lang="en-US" altLang="ja-JP" b="1" dirty="0" err="1" smtClean="0">
                <a:solidFill>
                  <a:schemeClr val="bg1">
                    <a:lumMod val="85000"/>
                  </a:schemeClr>
                </a:solidFill>
              </a:rPr>
              <a:t>aterial.h</a:t>
            </a:r>
            <a:endParaRPr kumimoji="1" lang="en-US" altLang="ja-JP" b="1" dirty="0" smtClean="0">
              <a:solidFill>
                <a:schemeClr val="bg1">
                  <a:lumMod val="85000"/>
                </a:schemeClr>
              </a:solidFill>
            </a:endParaRPr>
          </a:p>
          <a:p>
            <a:pPr marL="457200" lvl="1" indent="0">
              <a:buNone/>
            </a:pPr>
            <a:r>
              <a:rPr lang="en-US" altLang="ja-JP" dirty="0" smtClean="0">
                <a:solidFill>
                  <a:schemeClr val="bg1">
                    <a:lumMod val="85000"/>
                  </a:schemeClr>
                </a:solidFill>
              </a:rPr>
              <a:t>Color</a:t>
            </a:r>
            <a:r>
              <a:rPr lang="ja-JP" altLang="en-US" dirty="0" smtClean="0">
                <a:solidFill>
                  <a:schemeClr val="bg1">
                    <a:lumMod val="85000"/>
                  </a:schemeClr>
                </a:solidFill>
              </a:rPr>
              <a:t>型と物体材質について記述する</a:t>
            </a:r>
            <a:r>
              <a:rPr lang="en-US" altLang="ja-JP" dirty="0" err="1" smtClean="0">
                <a:solidFill>
                  <a:schemeClr val="bg1">
                    <a:lumMod val="85000"/>
                  </a:schemeClr>
                </a:solidFill>
              </a:rPr>
              <a:t>ReflectionType</a:t>
            </a:r>
            <a:r>
              <a:rPr lang="ja-JP" altLang="en-US" dirty="0" smtClean="0">
                <a:solidFill>
                  <a:schemeClr val="bg1">
                    <a:lumMod val="85000"/>
                  </a:schemeClr>
                </a:solidFill>
              </a:rPr>
              <a:t>と屈折率の設定。</a:t>
            </a:r>
            <a:endParaRPr lang="en-US" altLang="ja-JP" dirty="0" smtClean="0">
              <a:solidFill>
                <a:schemeClr val="bg1">
                  <a:lumMod val="85000"/>
                </a:schemeClr>
              </a:solidFill>
            </a:endParaRPr>
          </a:p>
          <a:p>
            <a:r>
              <a:rPr lang="en-US" altLang="ja-JP" b="1" dirty="0" err="1" smtClean="0"/>
              <a:t>ppm.h</a:t>
            </a:r>
            <a:endParaRPr lang="en-US" altLang="ja-JP" b="1" dirty="0" smtClean="0"/>
          </a:p>
          <a:p>
            <a:pPr marL="457200" lvl="1" indent="0">
              <a:buNone/>
            </a:pPr>
            <a:r>
              <a:rPr lang="ja-JP" altLang="en-US" dirty="0" smtClean="0"/>
              <a:t>レンダリング結果を</a:t>
            </a:r>
            <a:r>
              <a:rPr lang="en-US" altLang="ja-JP" dirty="0" smtClean="0"/>
              <a:t>p</a:t>
            </a:r>
            <a:r>
              <a:rPr kumimoji="1" lang="en-US" altLang="ja-JP" dirty="0" smtClean="0"/>
              <a:t>pm</a:t>
            </a:r>
            <a:r>
              <a:rPr kumimoji="1" lang="ja-JP" altLang="en-US" dirty="0" smtClean="0"/>
              <a:t>画像として書き出すための関数</a:t>
            </a:r>
            <a:r>
              <a:rPr lang="en-US" altLang="ja-JP" dirty="0" err="1" smtClean="0"/>
              <a:t>save_ppm_file</a:t>
            </a:r>
            <a:r>
              <a:rPr lang="en-US" altLang="ja-JP" dirty="0" smtClean="0"/>
              <a:t>()</a:t>
            </a:r>
            <a:r>
              <a:rPr lang="ja-JP" altLang="en-US" dirty="0" err="1" smtClean="0"/>
              <a:t>。</a:t>
            </a:r>
            <a:endParaRPr lang="en-US" altLang="ja-JP" dirty="0" smtClean="0"/>
          </a:p>
          <a:p>
            <a:r>
              <a:rPr lang="en-US" altLang="ja-JP" b="1" dirty="0" err="1" smtClean="0">
                <a:solidFill>
                  <a:schemeClr val="bg1">
                    <a:lumMod val="85000"/>
                  </a:schemeClr>
                </a:solidFill>
              </a:rPr>
              <a:t>radiance.h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ある方向からの放射輝度を得る関数</a:t>
            </a:r>
            <a:r>
              <a:rPr lang="en-US" altLang="ja-JP" dirty="0" smtClean="0">
                <a:solidFill>
                  <a:schemeClr val="bg1">
                    <a:lumMod val="85000"/>
                  </a:schemeClr>
                </a:solidFill>
              </a:rPr>
              <a:t>radiance()</a:t>
            </a:r>
            <a:r>
              <a:rPr lang="ja-JP" altLang="en-US" dirty="0" err="1" smtClean="0">
                <a:solidFill>
                  <a:schemeClr val="bg1">
                    <a:lumMod val="85000"/>
                  </a:schemeClr>
                </a:solidFill>
              </a:rPr>
              <a:t>。</a:t>
            </a:r>
            <a:r>
              <a:rPr lang="ja-JP" altLang="en-US" dirty="0" smtClean="0">
                <a:solidFill>
                  <a:schemeClr val="bg1">
                    <a:lumMod val="85000"/>
                  </a:schemeClr>
                </a:solidFill>
              </a:rPr>
              <a:t>パストレーシングのメイン処理。</a:t>
            </a:r>
            <a:endParaRPr lang="en-US" altLang="ja-JP" dirty="0" smtClean="0">
              <a:solidFill>
                <a:schemeClr val="bg1">
                  <a:lumMod val="85000"/>
                </a:schemeClr>
              </a:solidFill>
            </a:endParaRPr>
          </a:p>
          <a:p>
            <a:r>
              <a:rPr lang="en-US" altLang="ja-JP" b="1" dirty="0" err="1"/>
              <a:t>r</a:t>
            </a:r>
            <a:r>
              <a:rPr lang="en-US" altLang="ja-JP" b="1" dirty="0" err="1" smtClean="0"/>
              <a:t>andom.h</a:t>
            </a:r>
            <a:endParaRPr lang="en-US" altLang="ja-JP" b="1" dirty="0" smtClean="0"/>
          </a:p>
          <a:p>
            <a:pPr marL="457200" lvl="1" indent="0">
              <a:buNone/>
            </a:pPr>
            <a:r>
              <a:rPr lang="ja-JP" altLang="en-US" dirty="0" smtClean="0"/>
              <a:t>乱数生成クラス</a:t>
            </a:r>
            <a:r>
              <a:rPr lang="en-US" altLang="ja-JP" dirty="0" err="1" smtClean="0"/>
              <a:t>XorShift</a:t>
            </a:r>
            <a:r>
              <a:rPr lang="ja-JP" altLang="en-US" dirty="0" err="1" smtClean="0"/>
              <a:t>。</a:t>
            </a:r>
            <a:endParaRPr lang="en-US" altLang="ja-JP" dirty="0" smtClean="0"/>
          </a:p>
          <a:p>
            <a:r>
              <a:rPr lang="en-US" altLang="ja-JP" b="1" dirty="0" err="1" smtClean="0">
                <a:solidFill>
                  <a:schemeClr val="bg1">
                    <a:lumMod val="85000"/>
                  </a:schemeClr>
                </a:solidFill>
              </a:rPr>
              <a:t>ray.h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一つ一つの光線、レイを表現する構造体</a:t>
            </a:r>
            <a:r>
              <a:rPr lang="en-US" altLang="ja-JP" dirty="0" smtClean="0">
                <a:solidFill>
                  <a:schemeClr val="bg1">
                    <a:lumMod val="85000"/>
                  </a:schemeClr>
                </a:solidFill>
              </a:rPr>
              <a:t>Ray</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a:solidFill>
                  <a:schemeClr val="bg1">
                    <a:lumMod val="85000"/>
                  </a:schemeClr>
                </a:solidFill>
              </a:rPr>
              <a:t>r</a:t>
            </a:r>
            <a:r>
              <a:rPr lang="en-US" altLang="ja-JP" b="1" dirty="0" err="1" smtClean="0">
                <a:solidFill>
                  <a:schemeClr val="bg1">
                    <a:lumMod val="85000"/>
                  </a:schemeClr>
                </a:solidFill>
              </a:rPr>
              <a:t>ender.h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レンダリング画像サイズやサンプル数を受け取り、</a:t>
            </a:r>
            <a:r>
              <a:rPr lang="en-US" altLang="ja-JP" dirty="0" smtClean="0">
                <a:solidFill>
                  <a:schemeClr val="bg1">
                    <a:lumMod val="85000"/>
                  </a:schemeClr>
                </a:solidFill>
              </a:rPr>
              <a:t>radiance()</a:t>
            </a:r>
            <a:r>
              <a:rPr lang="ja-JP" altLang="en-US" dirty="0" smtClean="0">
                <a:solidFill>
                  <a:schemeClr val="bg1">
                    <a:lumMod val="85000"/>
                  </a:schemeClr>
                </a:solidFill>
              </a:rPr>
              <a:t>を使って各ピクセルの具体的な値を決定する関数</a:t>
            </a:r>
            <a:r>
              <a:rPr lang="en-US" altLang="ja-JP" dirty="0" smtClean="0">
                <a:solidFill>
                  <a:schemeClr val="bg1">
                    <a:lumMod val="85000"/>
                  </a:schemeClr>
                </a:solidFill>
              </a:rPr>
              <a:t>render()</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solidFill>
                  <a:schemeClr val="bg1">
                    <a:lumMod val="85000"/>
                  </a:schemeClr>
                </a:solidFill>
              </a:rPr>
              <a:t>scene.h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レンダリングするシーンのデータ</a:t>
            </a:r>
            <a:r>
              <a:rPr lang="en-US" altLang="ja-JP" dirty="0" smtClean="0">
                <a:solidFill>
                  <a:schemeClr val="bg1">
                    <a:lumMod val="85000"/>
                  </a:schemeClr>
                </a:solidFill>
              </a:rPr>
              <a:t>spheres[]</a:t>
            </a:r>
            <a:r>
              <a:rPr lang="ja-JP" altLang="en-US" dirty="0" smtClean="0">
                <a:solidFill>
                  <a:schemeClr val="bg1">
                    <a:lumMod val="85000"/>
                  </a:schemeClr>
                </a:solidFill>
              </a:rPr>
              <a:t>とそのシーンに対する交差判定を行う関数</a:t>
            </a:r>
            <a:r>
              <a:rPr lang="en-US" altLang="ja-JP" dirty="0" err="1" smtClean="0">
                <a:solidFill>
                  <a:schemeClr val="bg1">
                    <a:lumMod val="85000"/>
                  </a:schemeClr>
                </a:solidFill>
              </a:rPr>
              <a:t>intersect_scene</a:t>
            </a:r>
            <a:r>
              <a:rPr lang="en-US" altLang="ja-JP" dirty="0" smtClean="0">
                <a:solidFill>
                  <a:schemeClr val="bg1">
                    <a:lumMod val="85000"/>
                  </a:schemeClr>
                </a:solidFill>
              </a:rPr>
              <a: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a:solidFill>
                  <a:schemeClr val="bg1">
                    <a:lumMod val="85000"/>
                  </a:schemeClr>
                </a:solidFill>
              </a:rPr>
              <a:t>s</a:t>
            </a:r>
            <a:r>
              <a:rPr lang="en-US" altLang="ja-JP" b="1" dirty="0" err="1" smtClean="0">
                <a:solidFill>
                  <a:schemeClr val="bg1">
                    <a:lumMod val="85000"/>
                  </a:schemeClr>
                </a:solidFill>
              </a:rPr>
              <a:t>phere.h</a:t>
            </a:r>
            <a:endParaRPr lang="en-US" altLang="ja-JP" b="1" dirty="0" smtClean="0">
              <a:solidFill>
                <a:schemeClr val="bg1">
                  <a:lumMod val="85000"/>
                </a:schemeClr>
              </a:solidFill>
            </a:endParaRPr>
          </a:p>
          <a:p>
            <a:pPr marL="457200" lvl="1" indent="0">
              <a:buNone/>
            </a:pPr>
            <a:r>
              <a:rPr lang="ja-JP" altLang="en-US" dirty="0">
                <a:solidFill>
                  <a:schemeClr val="bg1">
                    <a:lumMod val="85000"/>
                  </a:schemeClr>
                </a:solidFill>
              </a:rPr>
              <a:t>基本的</a:t>
            </a:r>
            <a:r>
              <a:rPr lang="ja-JP" altLang="en-US" dirty="0" smtClean="0">
                <a:solidFill>
                  <a:schemeClr val="bg1">
                    <a:lumMod val="85000"/>
                  </a:schemeClr>
                </a:solidFill>
              </a:rPr>
              <a:t>な形状</a:t>
            </a:r>
            <a:r>
              <a:rPr lang="ja-JP" altLang="en-US" dirty="0">
                <a:solidFill>
                  <a:schemeClr val="bg1">
                    <a:lumMod val="85000"/>
                  </a:schemeClr>
                </a:solidFill>
              </a:rPr>
              <a:t>として</a:t>
            </a:r>
            <a:r>
              <a:rPr lang="ja-JP" altLang="en-US" dirty="0" smtClean="0">
                <a:solidFill>
                  <a:schemeClr val="bg1">
                    <a:lumMod val="85000"/>
                  </a:schemeClr>
                </a:solidFill>
              </a:rPr>
              <a:t>の球を表現する</a:t>
            </a:r>
            <a:r>
              <a:rPr lang="en-US" altLang="ja-JP" dirty="0" smtClean="0">
                <a:solidFill>
                  <a:schemeClr val="bg1">
                    <a:lumMod val="85000"/>
                  </a:schemeClr>
                </a:solidFill>
              </a:rPr>
              <a:t>Sphere</a:t>
            </a:r>
            <a:r>
              <a:rPr lang="ja-JP" altLang="en-US" dirty="0" smtClean="0">
                <a:solidFill>
                  <a:schemeClr val="bg1">
                    <a:lumMod val="85000"/>
                  </a:schemeClr>
                </a:solidFill>
              </a:rPr>
              <a:t>構造体。</a:t>
            </a:r>
            <a:endParaRPr lang="en-US" altLang="ja-JP" dirty="0" smtClean="0">
              <a:solidFill>
                <a:schemeClr val="bg1">
                  <a:lumMod val="85000"/>
                </a:schemeClr>
              </a:solidFill>
            </a:endParaRPr>
          </a:p>
          <a:p>
            <a:r>
              <a:rPr lang="en-US" altLang="ja-JP" b="1" dirty="0" err="1" smtClean="0">
                <a:solidFill>
                  <a:schemeClr val="bg1">
                    <a:lumMod val="85000"/>
                  </a:schemeClr>
                </a:solidFill>
              </a:rPr>
              <a:t>vec.h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ベクトルを表現する構造体</a:t>
            </a:r>
            <a:r>
              <a:rPr lang="en-US" altLang="ja-JP" dirty="0" err="1" smtClean="0">
                <a:solidFill>
                  <a:schemeClr val="bg1">
                    <a:lumMod val="85000"/>
                  </a:schemeClr>
                </a:solidFill>
              </a:rPr>
              <a:t>Vec</a:t>
            </a:r>
            <a:r>
              <a:rPr lang="ja-JP" altLang="en-US" dirty="0" err="1" smtClean="0">
                <a:solidFill>
                  <a:schemeClr val="bg1">
                    <a:lumMod val="85000"/>
                  </a:schemeClr>
                </a:solidFill>
              </a:rPr>
              <a:t>。</a:t>
            </a:r>
            <a:endParaRPr lang="en-US" altLang="ja-JP" dirty="0">
              <a:solidFill>
                <a:schemeClr val="bg1">
                  <a:lumMod val="85000"/>
                </a:schemeClr>
              </a:solidFill>
            </a:endParaRPr>
          </a:p>
        </p:txBody>
      </p:sp>
    </p:spTree>
    <p:extLst>
      <p:ext uri="{BB962C8B-B14F-4D97-AF65-F5344CB8AC3E}">
        <p14:creationId xmlns:p14="http://schemas.microsoft.com/office/powerpoint/2010/main" val="19575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2.1 </a:t>
            </a:r>
            <a:r>
              <a:rPr kumimoji="1" lang="ja-JP" altLang="en-US" dirty="0" smtClean="0"/>
              <a:t>各種定数</a:t>
            </a:r>
            <a:endParaRPr kumimoji="1" lang="ja-JP" altLang="en-US" dirty="0"/>
          </a:p>
        </p:txBody>
      </p:sp>
    </p:spTree>
    <p:extLst>
      <p:ext uri="{BB962C8B-B14F-4D97-AF65-F5344CB8AC3E}">
        <p14:creationId xmlns:p14="http://schemas.microsoft.com/office/powerpoint/2010/main" val="4179528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constant.h</a:t>
            </a:r>
            <a:endParaRPr kumimoji="1" lang="ja-JP" altLang="en-US" dirty="0"/>
          </a:p>
        </p:txBody>
      </p:sp>
      <p:sp>
        <p:nvSpPr>
          <p:cNvPr id="3" name="コンテンツ プレースホルダー 2"/>
          <p:cNvSpPr>
            <a:spLocks noGrp="1"/>
          </p:cNvSpPr>
          <p:nvPr>
            <p:ph idx="1"/>
          </p:nvPr>
        </p:nvSpPr>
        <p:spPr>
          <a:xfrm>
            <a:off x="251520" y="3429000"/>
            <a:ext cx="8640960" cy="3312368"/>
          </a:xfrm>
        </p:spPr>
        <p:txBody>
          <a:bodyPr>
            <a:normAutofit fontScale="92500" lnSpcReduction="10000"/>
          </a:bodyPr>
          <a:lstStyle/>
          <a:p>
            <a:r>
              <a:rPr kumimoji="1" lang="ja-JP" altLang="en-US" dirty="0" smtClean="0"/>
              <a:t>各種定数を記録したヘッダ</a:t>
            </a:r>
            <a:endParaRPr kumimoji="1" lang="en-US" altLang="ja-JP" dirty="0" smtClean="0"/>
          </a:p>
          <a:p>
            <a:pPr lvl="1"/>
            <a:r>
              <a:rPr lang="en-US" altLang="ja-JP" dirty="0" err="1" smtClean="0"/>
              <a:t>kPI</a:t>
            </a:r>
            <a:endParaRPr lang="en-US" altLang="ja-JP" dirty="0" smtClean="0"/>
          </a:p>
          <a:p>
            <a:pPr lvl="2"/>
            <a:r>
              <a:rPr kumimoji="1" lang="ja-JP" altLang="en-US" dirty="0" smtClean="0"/>
              <a:t>円周率</a:t>
            </a:r>
            <a:r>
              <a:rPr kumimoji="1" lang="en-US" altLang="ja-JP" dirty="0" smtClean="0"/>
              <a:t>π</a:t>
            </a:r>
            <a:r>
              <a:rPr kumimoji="1" lang="ja-JP" altLang="en-US" dirty="0" err="1" smtClean="0"/>
              <a:t>。</a:t>
            </a:r>
            <a:endParaRPr kumimoji="1" lang="en-US" altLang="ja-JP" dirty="0" smtClean="0"/>
          </a:p>
          <a:p>
            <a:pPr lvl="1"/>
            <a:r>
              <a:rPr lang="en-US" altLang="ja-JP" dirty="0" err="1" smtClean="0"/>
              <a:t>kINF</a:t>
            </a:r>
            <a:endParaRPr lang="en-US" altLang="ja-JP" dirty="0" smtClean="0"/>
          </a:p>
          <a:p>
            <a:pPr lvl="2"/>
            <a:r>
              <a:rPr lang="ja-JP" altLang="en-US" dirty="0"/>
              <a:t>非常</a:t>
            </a:r>
            <a:r>
              <a:rPr lang="ja-JP" altLang="en-US" dirty="0" smtClean="0"/>
              <a:t>に大きい定数。</a:t>
            </a:r>
            <a:endParaRPr lang="en-US" altLang="ja-JP" dirty="0" smtClean="0"/>
          </a:p>
          <a:p>
            <a:pPr lvl="1"/>
            <a:r>
              <a:rPr kumimoji="1" lang="en-US" altLang="ja-JP" dirty="0" err="1" smtClean="0"/>
              <a:t>kEPS</a:t>
            </a:r>
            <a:endParaRPr kumimoji="1" lang="en-US" altLang="ja-JP" dirty="0" smtClean="0"/>
          </a:p>
          <a:p>
            <a:pPr lvl="2"/>
            <a:r>
              <a:rPr lang="en-US" altLang="ja-JP" dirty="0" smtClean="0"/>
              <a:t>0.0</a:t>
            </a:r>
            <a:r>
              <a:rPr lang="ja-JP" altLang="en-US" dirty="0" smtClean="0"/>
              <a:t>に</a:t>
            </a:r>
            <a:r>
              <a:rPr lang="ja-JP" altLang="en-US" dirty="0"/>
              <a:t>非常に</a:t>
            </a:r>
            <a:r>
              <a:rPr lang="ja-JP" altLang="en-US" dirty="0" smtClean="0"/>
              <a:t>近い定数。交差判定等で使う。（球の交差判定のところで解説）</a:t>
            </a:r>
            <a:endParaRPr kumimoji="1" lang="ja-JP" altLang="en-US" dirty="0" smtClean="0"/>
          </a:p>
        </p:txBody>
      </p:sp>
      <p:pic>
        <p:nvPicPr>
          <p:cNvPr id="205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1389" y="1196752"/>
            <a:ext cx="3075377" cy="1800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263589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2.2 </a:t>
            </a:r>
            <a:r>
              <a:rPr kumimoji="1" lang="ja-JP" altLang="en-US" dirty="0" smtClean="0"/>
              <a:t>画像出力</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p</a:t>
            </a:r>
            <a:r>
              <a:rPr kumimoji="1" lang="en-US" altLang="ja-JP" dirty="0" err="1" smtClean="0"/>
              <a:t>pm.h</a:t>
            </a:r>
            <a:endParaRPr kumimoji="1" lang="ja-JP"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66419"/>
            <a:ext cx="6953250" cy="51530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186369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s</a:t>
            </a:r>
            <a:r>
              <a:rPr lang="en-US" altLang="ja-JP" dirty="0" err="1" smtClean="0"/>
              <a:t>ave_ppm_file</a:t>
            </a:r>
            <a:r>
              <a:rPr lang="en-US" altLang="ja-JP" dirty="0" smtClean="0"/>
              <a:t>()</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smtClean="0"/>
              <a:t>レンダリング</a:t>
            </a:r>
            <a:r>
              <a:rPr lang="ja-JP" altLang="en-US" sz="2800" b="1" dirty="0"/>
              <a:t>した</a:t>
            </a:r>
            <a:r>
              <a:rPr lang="ja-JP" altLang="en-US" sz="2800" b="1" dirty="0" smtClean="0"/>
              <a:t>結果を保存するための関数</a:t>
            </a:r>
            <a:endParaRPr lang="en-US" altLang="ja-JP" sz="2800" b="1" dirty="0" smtClean="0"/>
          </a:p>
          <a:p>
            <a:pPr lvl="1"/>
            <a:r>
              <a:rPr lang="en-US" altLang="ja-JP" sz="2400" dirty="0" smtClean="0"/>
              <a:t>Color</a:t>
            </a:r>
            <a:r>
              <a:rPr lang="ja-JP" altLang="en-US" sz="2400" dirty="0" smtClean="0"/>
              <a:t>型の配列を受け取る。</a:t>
            </a:r>
            <a:endParaRPr lang="en-US" altLang="ja-JP" sz="2400" dirty="0" smtClean="0"/>
          </a:p>
          <a:p>
            <a:pPr lvl="1"/>
            <a:r>
              <a:rPr lang="en-US" altLang="ja-JP" sz="2400" dirty="0" smtClean="0"/>
              <a:t>Color</a:t>
            </a:r>
            <a:r>
              <a:rPr lang="ja-JP" altLang="en-US" sz="2400" dirty="0" smtClean="0"/>
              <a:t>型は</a:t>
            </a:r>
            <a:r>
              <a:rPr lang="en-US" altLang="ja-JP" sz="2400" dirty="0" smtClean="0"/>
              <a:t>RGB</a:t>
            </a:r>
            <a:r>
              <a:rPr lang="ja-JP" altLang="en-US" sz="2400" dirty="0" smtClean="0"/>
              <a:t>データをそれぞれ</a:t>
            </a:r>
            <a:r>
              <a:rPr lang="en-US" altLang="ja-JP" sz="2400" dirty="0" err="1" smtClean="0"/>
              <a:t>x,y,z</a:t>
            </a:r>
            <a:r>
              <a:rPr lang="ja-JP" altLang="en-US" sz="2400" dirty="0" smtClean="0"/>
              <a:t>メンバ</a:t>
            </a:r>
            <a:r>
              <a:rPr lang="ja-JP" altLang="en-US" sz="2400" dirty="0" smtClean="0"/>
              <a:t>変数で保存している。</a:t>
            </a:r>
            <a:endParaRPr lang="en-US" altLang="ja-JP" sz="2400"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08" y="3933056"/>
            <a:ext cx="8105765" cy="122413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75171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s</a:t>
            </a:r>
            <a:r>
              <a:rPr lang="en-US" altLang="ja-JP" dirty="0" err="1" smtClean="0"/>
              <a:t>ave_ppm_file</a:t>
            </a:r>
            <a:r>
              <a:rPr lang="en-US" altLang="ja-JP" dirty="0" smtClean="0"/>
              <a:t>()</a:t>
            </a:r>
            <a:endParaRPr kumimoji="1" lang="ja-JP" altLang="en-US" dirty="0"/>
          </a:p>
        </p:txBody>
      </p:sp>
      <p:sp>
        <p:nvSpPr>
          <p:cNvPr id="3" name="コンテンツ プレースホルダー 2"/>
          <p:cNvSpPr>
            <a:spLocks noGrp="1"/>
          </p:cNvSpPr>
          <p:nvPr>
            <p:ph idx="1"/>
          </p:nvPr>
        </p:nvSpPr>
        <p:spPr>
          <a:xfrm>
            <a:off x="107504" y="1412776"/>
            <a:ext cx="8928992" cy="4713387"/>
          </a:xfrm>
        </p:spPr>
        <p:txBody>
          <a:bodyPr>
            <a:normAutofit/>
          </a:bodyPr>
          <a:lstStyle/>
          <a:p>
            <a:r>
              <a:rPr lang="en-US" altLang="ja-JP" sz="2800" b="1" dirty="0" err="1" smtClean="0"/>
              <a:t>edupt</a:t>
            </a:r>
            <a:r>
              <a:rPr lang="ja-JP" altLang="en-US" sz="2800" b="1" dirty="0" smtClean="0"/>
              <a:t>は</a:t>
            </a:r>
            <a:r>
              <a:rPr lang="en-US" altLang="ja-JP" sz="2800" b="1" dirty="0" smtClean="0"/>
              <a:t>ppm</a:t>
            </a:r>
            <a:r>
              <a:rPr lang="ja-JP" altLang="en-US" sz="2800" b="1" dirty="0" smtClean="0"/>
              <a:t>形式で保存</a:t>
            </a:r>
            <a:endParaRPr lang="en-US" altLang="ja-JP" sz="2800" b="1" dirty="0" smtClean="0"/>
          </a:p>
          <a:p>
            <a:pPr lvl="1"/>
            <a:r>
              <a:rPr lang="en-US" altLang="ja-JP" sz="2400" dirty="0"/>
              <a:t>http://</a:t>
            </a:r>
            <a:r>
              <a:rPr lang="en-US" altLang="ja-JP" sz="2400" dirty="0" smtClean="0"/>
              <a:t>netpbm.sourceforge.net/doc/ppm.html</a:t>
            </a:r>
          </a:p>
          <a:p>
            <a:pPr lvl="1"/>
            <a:r>
              <a:rPr lang="en-US" altLang="ja-JP" sz="2400" dirty="0"/>
              <a:t>p</a:t>
            </a:r>
            <a:r>
              <a:rPr kumimoji="1" lang="en-US" altLang="ja-JP" sz="2400" dirty="0" smtClean="0"/>
              <a:t>pm</a:t>
            </a:r>
            <a:r>
              <a:rPr kumimoji="1" lang="ja-JP" altLang="en-US" sz="2400" dirty="0" smtClean="0"/>
              <a:t>はテキスト形式で画像を記録できるフォーマット。</a:t>
            </a:r>
            <a:endParaRPr kumimoji="1" lang="en-US" altLang="ja-JP" sz="2400" dirty="0" smtClean="0"/>
          </a:p>
          <a:p>
            <a:pPr lvl="1"/>
            <a:r>
              <a:rPr lang="ja-JP" altLang="en-US" sz="2400" dirty="0" smtClean="0"/>
              <a:t>ヘッダに</a:t>
            </a:r>
            <a:r>
              <a:rPr lang="en-US" altLang="ja-JP" sz="2400" dirty="0" smtClean="0"/>
              <a:t>”P3 (</a:t>
            </a:r>
            <a:r>
              <a:rPr lang="ja-JP" altLang="en-US" sz="2400" dirty="0" smtClean="0"/>
              <a:t>改行</a:t>
            </a:r>
            <a:r>
              <a:rPr lang="en-US" altLang="ja-JP" sz="2400" dirty="0" smtClean="0"/>
              <a:t>) </a:t>
            </a:r>
            <a:r>
              <a:rPr lang="ja-JP" altLang="en-US" sz="2400" dirty="0" smtClean="0"/>
              <a:t>幅 高さ </a:t>
            </a:r>
            <a:r>
              <a:rPr lang="en-US" altLang="ja-JP" sz="2400" dirty="0" smtClean="0"/>
              <a:t>(</a:t>
            </a:r>
            <a:r>
              <a:rPr lang="ja-JP" altLang="en-US" sz="2400" dirty="0" smtClean="0"/>
              <a:t>改行</a:t>
            </a:r>
            <a:r>
              <a:rPr lang="en-US" altLang="ja-JP" sz="2400" dirty="0" smtClean="0"/>
              <a:t>) 255”</a:t>
            </a:r>
            <a:r>
              <a:rPr lang="ja-JP" altLang="en-US" sz="2400" dirty="0" smtClean="0"/>
              <a:t>と記録することで、指定したサイズの</a:t>
            </a:r>
            <a:r>
              <a:rPr lang="en-US" altLang="ja-JP" sz="2400" b="1" dirty="0" smtClean="0">
                <a:solidFill>
                  <a:srgbClr val="FF0000"/>
                </a:solidFill>
              </a:rPr>
              <a:t>R</a:t>
            </a:r>
            <a:r>
              <a:rPr lang="en-US" altLang="ja-JP" sz="2400" b="1" dirty="0" smtClean="0">
                <a:solidFill>
                  <a:srgbClr val="00B050"/>
                </a:solidFill>
              </a:rPr>
              <a:t>G</a:t>
            </a:r>
            <a:r>
              <a:rPr lang="en-US" altLang="ja-JP" sz="2400" b="1" dirty="0" smtClean="0">
                <a:solidFill>
                  <a:srgbClr val="00B0F0"/>
                </a:solidFill>
              </a:rPr>
              <a:t>B</a:t>
            </a:r>
            <a:r>
              <a:rPr lang="ja-JP" altLang="en-US" sz="2400" dirty="0" smtClean="0"/>
              <a:t>画像（</a:t>
            </a:r>
            <a:r>
              <a:rPr lang="en-US" altLang="ja-JP" sz="2400" dirty="0" smtClean="0"/>
              <a:t>RGB</a:t>
            </a:r>
            <a:r>
              <a:rPr lang="ja-JP" altLang="en-US" sz="2400" dirty="0" smtClean="0"/>
              <a:t>の階調は</a:t>
            </a:r>
            <a:r>
              <a:rPr lang="en-US" altLang="ja-JP" sz="2400" dirty="0" smtClean="0"/>
              <a:t>256</a:t>
            </a:r>
            <a:r>
              <a:rPr lang="ja-JP" altLang="en-US" sz="2400" dirty="0" smtClean="0"/>
              <a:t>段階）を記録する、という指定になる。</a:t>
            </a:r>
            <a:endParaRPr lang="en-US" altLang="ja-JP" sz="2400" dirty="0" smtClean="0"/>
          </a:p>
          <a:p>
            <a:pPr lvl="1"/>
            <a:r>
              <a:rPr kumimoji="1" lang="ja-JP" altLang="en-US" sz="2400" dirty="0" smtClean="0"/>
              <a:t>ヘッダに続けて</a:t>
            </a:r>
            <a:r>
              <a:rPr lang="en-US" altLang="ja-JP" sz="2400" dirty="0" smtClean="0"/>
              <a:t>”R</a:t>
            </a:r>
            <a:r>
              <a:rPr lang="ja-JP" altLang="en-US" sz="2400" dirty="0" smtClean="0"/>
              <a:t>値 </a:t>
            </a:r>
            <a:r>
              <a:rPr lang="en-US" altLang="ja-JP" sz="2400" dirty="0" smtClean="0"/>
              <a:t>G</a:t>
            </a:r>
            <a:r>
              <a:rPr lang="ja-JP" altLang="en-US" sz="2400" dirty="0" smtClean="0"/>
              <a:t>値 </a:t>
            </a:r>
            <a:r>
              <a:rPr lang="en-US" altLang="ja-JP" sz="2400" dirty="0" smtClean="0"/>
              <a:t>B</a:t>
            </a:r>
            <a:r>
              <a:rPr lang="ja-JP" altLang="en-US" sz="2400" dirty="0" smtClean="0"/>
              <a:t>値</a:t>
            </a:r>
            <a:r>
              <a:rPr lang="en-US" altLang="ja-JP" sz="2400" dirty="0" smtClean="0"/>
              <a:t>“</a:t>
            </a:r>
            <a:r>
              <a:rPr lang="ja-JP" altLang="en-US" sz="2400" dirty="0" smtClean="0"/>
              <a:t>を画素数の分だけ並べる。</a:t>
            </a:r>
            <a:endParaRPr kumimoji="1" lang="ja-JP" altLang="en-US" sz="24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230" y="4869160"/>
            <a:ext cx="8105765" cy="122413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28156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clamp()</a:t>
            </a:r>
            <a:r>
              <a:rPr lang="ja-JP" altLang="en-US" dirty="0" smtClean="0"/>
              <a:t>と</a:t>
            </a:r>
            <a:r>
              <a:rPr lang="en-US" altLang="ja-JP" dirty="0" err="1" smtClean="0"/>
              <a:t>to_int</a:t>
            </a:r>
            <a:r>
              <a:rPr lang="en-US" altLang="ja-JP" dirty="0" smtClean="0"/>
              <a: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0" y="1412776"/>
                <a:ext cx="9144000" cy="4713387"/>
              </a:xfrm>
            </p:spPr>
            <p:txBody>
              <a:bodyPr>
                <a:normAutofit/>
              </a:bodyPr>
              <a:lstStyle/>
              <a:p>
                <a:r>
                  <a:rPr lang="ja-JP" altLang="en-US" sz="2800" b="1" dirty="0" smtClean="0"/>
                  <a:t>レンダリング結果の配列（</a:t>
                </a:r>
                <a:r>
                  <a:rPr lang="en-US" altLang="ja-JP" sz="2800" b="1" dirty="0" smtClean="0"/>
                  <a:t>Color</a:t>
                </a:r>
                <a:r>
                  <a:rPr lang="ja-JP" altLang="en-US" sz="2800" b="1" dirty="0" smtClean="0"/>
                  <a:t>型）の各値は</a:t>
                </a:r>
                <a:r>
                  <a:rPr lang="en-US" altLang="ja-JP" sz="2800" b="1" dirty="0" err="1" smtClean="0"/>
                  <a:t>to_int</a:t>
                </a:r>
                <a:r>
                  <a:rPr lang="ja-JP" altLang="en-US" sz="2800" b="1" dirty="0" smtClean="0"/>
                  <a:t>関数で</a:t>
                </a:r>
                <a:r>
                  <a:rPr lang="en-US" altLang="ja-JP" sz="2800" b="1" dirty="0" smtClean="0"/>
                  <a:t>0</a:t>
                </a:r>
                <a:r>
                  <a:rPr lang="ja-JP" altLang="en-US" sz="2800" b="1" dirty="0" smtClean="0"/>
                  <a:t>から</a:t>
                </a:r>
                <a:r>
                  <a:rPr lang="en-US" altLang="ja-JP" sz="2800" b="1" dirty="0" smtClean="0"/>
                  <a:t>255</a:t>
                </a:r>
                <a:r>
                  <a:rPr lang="ja-JP" altLang="en-US" sz="2800" b="1" dirty="0" smtClean="0"/>
                  <a:t>の</a:t>
                </a:r>
                <a:r>
                  <a:rPr lang="en-US" altLang="ja-JP" sz="2800" b="1" dirty="0" smtClean="0"/>
                  <a:t>256</a:t>
                </a:r>
                <a:r>
                  <a:rPr lang="ja-JP" altLang="en-US" sz="2800" b="1" dirty="0" smtClean="0"/>
                  <a:t>階調の値に変換されて記録される</a:t>
                </a:r>
                <a:endParaRPr lang="en-US" altLang="ja-JP" sz="2800" b="1" dirty="0" smtClean="0"/>
              </a:p>
              <a:p>
                <a:pPr marL="914400" lvl="1" indent="-457200">
                  <a:buFont typeface="+mj-lt"/>
                  <a:buAutoNum type="arabicPeriod"/>
                </a:pPr>
                <a:r>
                  <a:rPr lang="ja-JP" altLang="en-US" sz="2400" dirty="0" smtClean="0"/>
                  <a:t>各値</a:t>
                </a:r>
                <a:r>
                  <a:rPr lang="en-US" altLang="ja-JP" sz="2400" dirty="0" smtClean="0"/>
                  <a:t>x</a:t>
                </a:r>
                <a:r>
                  <a:rPr lang="ja-JP" altLang="en-US" sz="2400" dirty="0" smtClean="0"/>
                  <a:t>は</a:t>
                </a:r>
                <a:r>
                  <a:rPr lang="en-US" altLang="ja-JP" sz="2400" dirty="0" smtClean="0"/>
                  <a:t>clamp()</a:t>
                </a:r>
                <a:r>
                  <a:rPr lang="ja-JP" altLang="en-US" sz="2400" dirty="0" smtClean="0"/>
                  <a:t>によって</a:t>
                </a:r>
                <a:r>
                  <a:rPr lang="en-US" altLang="ja-JP" sz="2400" dirty="0" smtClean="0"/>
                  <a:t>0</a:t>
                </a:r>
                <a:r>
                  <a:rPr lang="ja-JP" altLang="en-US" sz="2400" dirty="0" smtClean="0"/>
                  <a:t>から</a:t>
                </a:r>
                <a:r>
                  <a:rPr lang="en-US" altLang="ja-JP" sz="2400" dirty="0" smtClean="0"/>
                  <a:t>1</a:t>
                </a:r>
                <a:r>
                  <a:rPr lang="ja-JP" altLang="en-US" sz="2400" dirty="0" smtClean="0"/>
                  <a:t>の範囲に詰められる</a:t>
                </a:r>
                <a:endParaRPr lang="en-US" altLang="ja-JP" sz="2400" dirty="0" smtClean="0"/>
              </a:p>
              <a:p>
                <a:pPr marL="914400" lvl="1" indent="-457200">
                  <a:buFont typeface="+mj-lt"/>
                  <a:buAutoNum type="arabicPeriod"/>
                </a:pPr>
                <a:r>
                  <a:rPr lang="en-US" altLang="ja-JP" sz="2400" dirty="0" smtClean="0"/>
                  <a:t> </a:t>
                </a:r>
                <a14:m>
                  <m:oMath xmlns:m="http://schemas.openxmlformats.org/officeDocument/2006/math">
                    <m:f>
                      <m:fPr>
                        <m:ctrlPr>
                          <a:rPr lang="en-US" altLang="ja-JP" sz="2400" i="1">
                            <a:latin typeface="Cambria Math"/>
                          </a:rPr>
                        </m:ctrlPr>
                      </m:fPr>
                      <m:num>
                        <m:r>
                          <a:rPr lang="en-US" altLang="ja-JP" sz="2400" b="0" i="1">
                            <a:latin typeface="Cambria Math"/>
                          </a:rPr>
                          <m:t>1</m:t>
                        </m:r>
                      </m:num>
                      <m:den>
                        <m:r>
                          <a:rPr lang="en-US" altLang="ja-JP" sz="2400" b="0" i="1">
                            <a:latin typeface="Cambria Math"/>
                          </a:rPr>
                          <m:t>2.2</m:t>
                        </m:r>
                      </m:den>
                    </m:f>
                  </m:oMath>
                </a14:m>
                <a:r>
                  <a:rPr lang="ja-JP" altLang="en-US" sz="2400" dirty="0" smtClean="0"/>
                  <a:t>乗する（ガンマ</a:t>
                </a:r>
                <a:r>
                  <a:rPr lang="ja-JP" altLang="en-US" sz="2400" dirty="0"/>
                  <a:t>補正</a:t>
                </a:r>
                <a:r>
                  <a:rPr lang="ja-JP" altLang="en-US" sz="2400" dirty="0" smtClean="0"/>
                  <a:t>）</a:t>
                </a:r>
                <a:endParaRPr lang="en-US" altLang="ja-JP" sz="2400" dirty="0" smtClean="0"/>
              </a:p>
              <a:p>
                <a:pPr marL="914400" lvl="1" indent="-457200">
                  <a:buFont typeface="+mj-lt"/>
                  <a:buAutoNum type="arabicPeriod"/>
                </a:pPr>
                <a:r>
                  <a:rPr lang="en-US" altLang="ja-JP" sz="2400" dirty="0" smtClean="0"/>
                  <a:t>255</a:t>
                </a:r>
                <a:r>
                  <a:rPr lang="ja-JP" altLang="en-US" sz="2400" dirty="0" smtClean="0"/>
                  <a:t>倍する（</a:t>
                </a:r>
                <a:r>
                  <a:rPr lang="en-US" altLang="ja-JP" sz="2400" dirty="0" smtClean="0"/>
                  <a:t>0</a:t>
                </a:r>
                <a:r>
                  <a:rPr lang="ja-JP" altLang="en-US" sz="2400" dirty="0" smtClean="0"/>
                  <a:t>から</a:t>
                </a:r>
                <a:r>
                  <a:rPr lang="en-US" altLang="ja-JP" sz="2400" dirty="0" smtClean="0"/>
                  <a:t>255</a:t>
                </a:r>
                <a:r>
                  <a:rPr lang="ja-JP" altLang="en-US" sz="2400" dirty="0" smtClean="0"/>
                  <a:t>の範囲になる）</a:t>
                </a:r>
                <a:endParaRPr lang="en-US" altLang="ja-JP" sz="2400" dirty="0" smtClean="0"/>
              </a:p>
              <a:p>
                <a:pPr marL="914400" lvl="1" indent="-457200">
                  <a:buFont typeface="+mj-lt"/>
                  <a:buAutoNum type="arabicPeriod"/>
                </a:pPr>
                <a:r>
                  <a:rPr lang="en-US" altLang="ja-JP" sz="2400" dirty="0" smtClean="0"/>
                  <a:t>0.5</a:t>
                </a:r>
                <a:r>
                  <a:rPr lang="ja-JP" altLang="en-US" sz="2400" dirty="0" smtClean="0"/>
                  <a:t>を足して</a:t>
                </a:r>
                <a:r>
                  <a:rPr lang="en-US" altLang="ja-JP" sz="2400" dirty="0" err="1" smtClean="0"/>
                  <a:t>int</a:t>
                </a:r>
                <a:r>
                  <a:rPr lang="ja-JP" altLang="en-US" sz="2400" dirty="0" smtClean="0"/>
                  <a:t>にキャストする（小数第一位で四捨五入）</a:t>
                </a:r>
                <a:endParaRPr lang="en-US" altLang="ja-JP" sz="24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0" y="1412776"/>
                <a:ext cx="9144000" cy="4713387"/>
              </a:xfrm>
              <a:blipFill rotWithShape="1">
                <a:blip r:embed="rId2"/>
                <a:stretch>
                  <a:fillRect l="-1133" t="-1940"/>
                </a:stretch>
              </a:blipFill>
            </p:spPr>
            <p:txBody>
              <a:bodyPr/>
              <a:lstStyle/>
              <a:p>
                <a:r>
                  <a:rPr lang="ja-JP" altLang="en-US">
                    <a:noFill/>
                  </a:rPr>
                  <a:t> </a:t>
                </a:r>
              </a:p>
            </p:txBody>
          </p:sp>
        </mc:Fallback>
      </mc:AlternateContent>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9790" y="4653136"/>
            <a:ext cx="3853401" cy="18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498813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6231377" y="4192728"/>
            <a:ext cx="1008112" cy="2018742"/>
          </a:xfrm>
          <a:prstGeom prst="roundRect">
            <a:avLst>
              <a:gd name="adj" fmla="val 13373"/>
            </a:avLst>
          </a:prstGeom>
          <a:solidFill>
            <a:schemeClr val="accent2">
              <a:lumMod val="40000"/>
              <a:lumOff val="6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872691" y="4183348"/>
            <a:ext cx="1008112" cy="2018742"/>
          </a:xfrm>
          <a:prstGeom prst="roundRect">
            <a:avLst>
              <a:gd name="adj" fmla="val 13373"/>
            </a:avLst>
          </a:prstGeom>
          <a:solidFill>
            <a:schemeClr val="accent1">
              <a:lumMod val="40000"/>
              <a:lumOff val="6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ja-JP" altLang="en-US" dirty="0"/>
              <a:t>ガンマ</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ディスプレイのガンマ値</a:t>
            </a:r>
            <a:endParaRPr kumimoji="1" lang="en-US" altLang="ja-JP" b="1" dirty="0" smtClean="0"/>
          </a:p>
          <a:p>
            <a:pPr lvl="1"/>
            <a:r>
              <a:rPr kumimoji="1" lang="ja-JP" altLang="en-US" dirty="0" smtClean="0"/>
              <a:t>一般的なディスプレイは入力値と出力値の間に非線形な関係が成り立つ。</a:t>
            </a:r>
            <a:endParaRPr kumimoji="1" lang="ja-JP" altLang="en-US" dirty="0"/>
          </a:p>
        </p:txBody>
      </p:sp>
      <p:sp>
        <p:nvSpPr>
          <p:cNvPr id="4" name="テキスト ボックス 3"/>
          <p:cNvSpPr txBox="1"/>
          <p:nvPr/>
        </p:nvSpPr>
        <p:spPr>
          <a:xfrm>
            <a:off x="1087401" y="3393776"/>
            <a:ext cx="2492990" cy="646331"/>
          </a:xfrm>
          <a:prstGeom prst="rect">
            <a:avLst/>
          </a:prstGeom>
          <a:noFill/>
        </p:spPr>
        <p:txBody>
          <a:bodyPr wrap="none" rtlCol="0">
            <a:spAutoFit/>
          </a:bodyPr>
          <a:lstStyle/>
          <a:p>
            <a:pPr algn="ctr"/>
            <a:r>
              <a:rPr lang="ja-JP" altLang="en-US" b="1" dirty="0" smtClean="0"/>
              <a:t>プログラム側の輝度値</a:t>
            </a:r>
            <a:endParaRPr lang="en-US" altLang="ja-JP" b="1" dirty="0" smtClean="0"/>
          </a:p>
          <a:p>
            <a:pPr algn="ctr"/>
            <a:r>
              <a:rPr lang="ja-JP" altLang="en-US" b="1" dirty="0" smtClean="0"/>
              <a:t>（入力）</a:t>
            </a:r>
            <a:endParaRPr kumimoji="1" lang="ja-JP" altLang="en-US" b="1" dirty="0"/>
          </a:p>
        </p:txBody>
      </p:sp>
      <p:sp>
        <p:nvSpPr>
          <p:cNvPr id="5" name="テキスト ボックス 4"/>
          <p:cNvSpPr txBox="1"/>
          <p:nvPr/>
        </p:nvSpPr>
        <p:spPr>
          <a:xfrm>
            <a:off x="2081263" y="4185866"/>
            <a:ext cx="569387" cy="1938992"/>
          </a:xfrm>
          <a:prstGeom prst="rect">
            <a:avLst/>
          </a:prstGeom>
          <a:noFill/>
        </p:spPr>
        <p:txBody>
          <a:bodyPr wrap="none" rtlCol="0">
            <a:spAutoFit/>
          </a:bodyPr>
          <a:lstStyle/>
          <a:p>
            <a:pPr algn="ctr"/>
            <a:r>
              <a:rPr lang="en-US" altLang="ja-JP" sz="2400" b="1" dirty="0" smtClean="0"/>
              <a:t>1.0</a:t>
            </a:r>
          </a:p>
          <a:p>
            <a:pPr algn="ctr"/>
            <a:r>
              <a:rPr kumimoji="1" lang="en-US" altLang="ja-JP" sz="2400" b="1" dirty="0" smtClean="0"/>
              <a:t>0.7</a:t>
            </a:r>
          </a:p>
          <a:p>
            <a:pPr algn="ctr"/>
            <a:r>
              <a:rPr lang="en-US" altLang="ja-JP" sz="2400" b="1" dirty="0" smtClean="0"/>
              <a:t>0.5</a:t>
            </a:r>
          </a:p>
          <a:p>
            <a:pPr algn="ctr"/>
            <a:r>
              <a:rPr kumimoji="1" lang="en-US" altLang="ja-JP" sz="2400" b="1" dirty="0" smtClean="0"/>
              <a:t>0.3</a:t>
            </a:r>
          </a:p>
          <a:p>
            <a:pPr algn="ctr"/>
            <a:r>
              <a:rPr lang="en-US" altLang="ja-JP" sz="2400" b="1" dirty="0" smtClean="0"/>
              <a:t>0.0</a:t>
            </a:r>
            <a:endParaRPr kumimoji="1" lang="ja-JP" altLang="en-US" sz="2400" b="1" dirty="0"/>
          </a:p>
        </p:txBody>
      </p:sp>
      <p:sp>
        <p:nvSpPr>
          <p:cNvPr id="6" name="テキスト ボックス 5"/>
          <p:cNvSpPr txBox="1"/>
          <p:nvPr/>
        </p:nvSpPr>
        <p:spPr>
          <a:xfrm>
            <a:off x="6373796" y="4183348"/>
            <a:ext cx="723275" cy="1938992"/>
          </a:xfrm>
          <a:prstGeom prst="rect">
            <a:avLst/>
          </a:prstGeom>
          <a:noFill/>
        </p:spPr>
        <p:txBody>
          <a:bodyPr wrap="none" rtlCol="0">
            <a:spAutoFit/>
          </a:bodyPr>
          <a:lstStyle/>
          <a:p>
            <a:pPr algn="ctr"/>
            <a:r>
              <a:rPr lang="en-US" altLang="ja-JP" sz="2400" b="1" dirty="0" smtClean="0"/>
              <a:t>1.0</a:t>
            </a:r>
          </a:p>
          <a:p>
            <a:pPr algn="ctr"/>
            <a:r>
              <a:rPr kumimoji="1" lang="en-US" altLang="ja-JP" sz="2400" b="1" dirty="0" smtClean="0"/>
              <a:t>0.46</a:t>
            </a:r>
          </a:p>
          <a:p>
            <a:pPr algn="ctr"/>
            <a:r>
              <a:rPr lang="en-US" altLang="ja-JP" sz="2400" b="1" dirty="0" smtClean="0"/>
              <a:t>0.22</a:t>
            </a:r>
          </a:p>
          <a:p>
            <a:pPr algn="ctr"/>
            <a:r>
              <a:rPr kumimoji="1" lang="en-US" altLang="ja-JP" sz="2400" b="1" dirty="0" smtClean="0"/>
              <a:t>0.07</a:t>
            </a:r>
          </a:p>
          <a:p>
            <a:pPr algn="ctr"/>
            <a:r>
              <a:rPr lang="en-US" altLang="ja-JP" sz="2400" b="1" dirty="0" smtClean="0"/>
              <a:t>0.0</a:t>
            </a:r>
            <a:endParaRPr kumimoji="1" lang="ja-JP" altLang="en-US" sz="2400" b="1" dirty="0"/>
          </a:p>
        </p:txBody>
      </p:sp>
      <p:sp>
        <p:nvSpPr>
          <p:cNvPr id="7" name="テキスト ボックス 6"/>
          <p:cNvSpPr txBox="1"/>
          <p:nvPr/>
        </p:nvSpPr>
        <p:spPr>
          <a:xfrm>
            <a:off x="4911857" y="3389033"/>
            <a:ext cx="3647152" cy="646331"/>
          </a:xfrm>
          <a:prstGeom prst="rect">
            <a:avLst/>
          </a:prstGeom>
          <a:noFill/>
        </p:spPr>
        <p:txBody>
          <a:bodyPr wrap="none" rtlCol="0">
            <a:spAutoFit/>
          </a:bodyPr>
          <a:lstStyle/>
          <a:p>
            <a:pPr algn="ctr"/>
            <a:r>
              <a:rPr lang="ja-JP" altLang="en-US" b="1" dirty="0"/>
              <a:t>ディスプレイ</a:t>
            </a:r>
            <a:r>
              <a:rPr lang="ja-JP" altLang="en-US" b="1" dirty="0" smtClean="0"/>
              <a:t>によって出力される</a:t>
            </a:r>
            <a:endParaRPr lang="en-US" altLang="ja-JP" b="1" dirty="0" smtClean="0"/>
          </a:p>
          <a:p>
            <a:pPr algn="ctr"/>
            <a:r>
              <a:rPr kumimoji="1" lang="ja-JP" altLang="en-US" b="1" dirty="0"/>
              <a:t>物理的</a:t>
            </a:r>
            <a:r>
              <a:rPr kumimoji="1" lang="ja-JP" altLang="en-US" b="1" dirty="0" smtClean="0"/>
              <a:t>な輝度値</a:t>
            </a:r>
            <a:endParaRPr kumimoji="1" lang="ja-JP" altLang="en-US" b="1" dirty="0"/>
          </a:p>
        </p:txBody>
      </p:sp>
      <p:sp>
        <p:nvSpPr>
          <p:cNvPr id="12" name="右矢印 11"/>
          <p:cNvSpPr/>
          <p:nvPr/>
        </p:nvSpPr>
        <p:spPr>
          <a:xfrm>
            <a:off x="3816906" y="4265995"/>
            <a:ext cx="1368152" cy="936104"/>
          </a:xfrm>
          <a:prstGeom prst="rightArrow">
            <a:avLst/>
          </a:prstGeom>
          <a:solidFill>
            <a:schemeClr val="accent6">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3" name="テキスト ボックス 12"/>
              <p:cNvSpPr txBox="1"/>
              <p:nvPr/>
            </p:nvSpPr>
            <p:spPr>
              <a:xfrm>
                <a:off x="3418057" y="5265986"/>
                <a:ext cx="2165849" cy="567848"/>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2800" dirty="0"/>
                  <a:t>出力</a:t>
                </a:r>
                <a14:m>
                  <m:oMath xmlns:m="http://schemas.openxmlformats.org/officeDocument/2006/math">
                    <m:r>
                      <a:rPr kumimoji="1" lang="en-US" altLang="ja-JP" sz="2800" b="0" i="1" smtClean="0">
                        <a:latin typeface="Cambria Math"/>
                      </a:rPr>
                      <m:t>=</m:t>
                    </m:r>
                    <m:sSup>
                      <m:sSupPr>
                        <m:ctrlPr>
                          <a:rPr kumimoji="1" lang="en-US" altLang="ja-JP" sz="2800" i="1" smtClean="0">
                            <a:latin typeface="Cambria Math"/>
                          </a:rPr>
                        </m:ctrlPr>
                      </m:sSupPr>
                      <m:e>
                        <m:r>
                          <a:rPr lang="ja-JP" altLang="en-US" sz="2800" i="1">
                            <a:latin typeface="Cambria Math"/>
                          </a:rPr>
                          <m:t>入力</m:t>
                        </m:r>
                      </m:e>
                      <m:sup>
                        <m:r>
                          <a:rPr kumimoji="1" lang="en-US" altLang="ja-JP" sz="2800" b="0" i="1" smtClean="0">
                            <a:latin typeface="Cambria Math"/>
                          </a:rPr>
                          <m:t>𝛾</m:t>
                        </m:r>
                      </m:sup>
                    </m:sSup>
                  </m:oMath>
                </a14:m>
                <a:endParaRPr kumimoji="1" lang="ja-JP" altLang="en-US" sz="28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3418057" y="5265986"/>
                <a:ext cx="2165849" cy="567848"/>
              </a:xfrm>
              <a:prstGeom prst="rect">
                <a:avLst/>
              </a:prstGeom>
              <a:blipFill rotWithShape="1">
                <a:blip r:embed="rId2"/>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cxnSp>
        <p:nvCxnSpPr>
          <p:cNvPr id="15" name="直線矢印コネクタ 14"/>
          <p:cNvCxnSpPr/>
          <p:nvPr/>
        </p:nvCxnSpPr>
        <p:spPr>
          <a:xfrm flipH="1" flipV="1">
            <a:off x="5436096" y="5549910"/>
            <a:ext cx="147810" cy="652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5123381" y="6211470"/>
            <a:ext cx="1107996" cy="369332"/>
          </a:xfrm>
          <a:prstGeom prst="rect">
            <a:avLst/>
          </a:prstGeom>
          <a:noFill/>
        </p:spPr>
        <p:txBody>
          <a:bodyPr wrap="none" rtlCol="0">
            <a:spAutoFit/>
          </a:bodyPr>
          <a:lstStyle/>
          <a:p>
            <a:r>
              <a:rPr lang="ja-JP" altLang="en-US" dirty="0" smtClean="0"/>
              <a:t>ガンマ値</a:t>
            </a:r>
            <a:endParaRPr kumimoji="1" lang="ja-JP" altLang="en-US" dirty="0"/>
          </a:p>
        </p:txBody>
      </p:sp>
    </p:spTree>
    <p:extLst>
      <p:ext uri="{BB962C8B-B14F-4D97-AF65-F5344CB8AC3E}">
        <p14:creationId xmlns:p14="http://schemas.microsoft.com/office/powerpoint/2010/main" val="3240880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ガンマ</a:t>
            </a:r>
            <a:endParaRPr kumimoji="1" lang="ja-JP" altLang="en-US" dirty="0"/>
          </a:p>
        </p:txBody>
      </p:sp>
      <p:sp>
        <p:nvSpPr>
          <p:cNvPr id="3" name="コンテンツ プレースホルダー 2"/>
          <p:cNvSpPr>
            <a:spLocks noGrp="1"/>
          </p:cNvSpPr>
          <p:nvPr>
            <p:ph idx="1"/>
          </p:nvPr>
        </p:nvSpPr>
        <p:spPr>
          <a:xfrm>
            <a:off x="251520" y="1196752"/>
            <a:ext cx="8435280" cy="2304257"/>
          </a:xfrm>
        </p:spPr>
        <p:txBody>
          <a:bodyPr>
            <a:normAutofit/>
          </a:bodyPr>
          <a:lstStyle/>
          <a:p>
            <a:r>
              <a:rPr lang="en-US" altLang="ja-JP" sz="2800" b="1" dirty="0" smtClean="0"/>
              <a:t>γ</a:t>
            </a:r>
            <a:r>
              <a:rPr lang="ja-JP" altLang="en-US" sz="2800" b="1" dirty="0" smtClean="0"/>
              <a:t>の値</a:t>
            </a:r>
            <a:endParaRPr lang="en-US" altLang="ja-JP" sz="2800" b="1" dirty="0" smtClean="0"/>
          </a:p>
          <a:p>
            <a:pPr lvl="1"/>
            <a:r>
              <a:rPr kumimoji="1" lang="ja-JP" altLang="en-US" sz="2400" dirty="0" smtClean="0"/>
              <a:t>基本的にディスプレイ、</a:t>
            </a:r>
            <a:r>
              <a:rPr kumimoji="1" lang="en-US" altLang="ja-JP" sz="2400" dirty="0" smtClean="0"/>
              <a:t>OS</a:t>
            </a:r>
            <a:r>
              <a:rPr kumimoji="1" lang="ja-JP" altLang="en-US" sz="2400" dirty="0" smtClean="0"/>
              <a:t>に依存</a:t>
            </a:r>
            <a:endParaRPr kumimoji="1" lang="en-US" altLang="ja-JP" sz="2400" dirty="0" smtClean="0"/>
          </a:p>
          <a:p>
            <a:pPr lvl="1"/>
            <a:r>
              <a:rPr kumimoji="1" lang="en-US" altLang="ja-JP" sz="2400" dirty="0" err="1" smtClean="0"/>
              <a:t>sRGB</a:t>
            </a:r>
            <a:r>
              <a:rPr kumimoji="1" lang="ja-JP" altLang="en-US" sz="2400" dirty="0" err="1" smtClean="0"/>
              <a:t>、</a:t>
            </a:r>
            <a:r>
              <a:rPr kumimoji="1" lang="en-US" altLang="ja-JP" sz="2400" dirty="0" err="1" smtClean="0"/>
              <a:t>AdobeRGB</a:t>
            </a:r>
            <a:r>
              <a:rPr kumimoji="1" lang="ja-JP" altLang="en-US" sz="2400" dirty="0" err="1" smtClean="0"/>
              <a:t>のような</a:t>
            </a:r>
            <a:r>
              <a:rPr lang="ja-JP" altLang="en-US" sz="2400" dirty="0" smtClean="0"/>
              <a:t>広く業務にも使われてるカラースペースでは</a:t>
            </a:r>
            <a:r>
              <a:rPr lang="en-US" altLang="ja-JP" sz="2400" b="1" dirty="0" smtClean="0"/>
              <a:t>γ=2.2</a:t>
            </a:r>
            <a:r>
              <a:rPr lang="ja-JP" altLang="en-US" sz="2400" dirty="0" smtClean="0"/>
              <a:t>が採用されている。</a:t>
            </a:r>
            <a:endParaRPr lang="en-US" altLang="ja-JP" sz="2400" dirty="0" smtClean="0"/>
          </a:p>
        </p:txBody>
      </p:sp>
      <p:cxnSp>
        <p:nvCxnSpPr>
          <p:cNvPr id="11" name="直線矢印コネクタ 10"/>
          <p:cNvCxnSpPr/>
          <p:nvPr/>
        </p:nvCxnSpPr>
        <p:spPr>
          <a:xfrm flipV="1">
            <a:off x="2987824" y="3085411"/>
            <a:ext cx="0" cy="3145457"/>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525788" y="3301435"/>
            <a:ext cx="0" cy="2713409"/>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4043958" y="3301435"/>
            <a:ext cx="0" cy="2713409"/>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4524375" y="3310959"/>
            <a:ext cx="0" cy="2713409"/>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5024239" y="3310960"/>
            <a:ext cx="0" cy="2713409"/>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5518770" y="3330008"/>
            <a:ext cx="0" cy="2713409"/>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059832" y="5461676"/>
            <a:ext cx="2736304" cy="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3032795" y="4957619"/>
            <a:ext cx="2736304" cy="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3032795" y="4453563"/>
            <a:ext cx="2736304" cy="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017540" y="3949507"/>
            <a:ext cx="2736304" cy="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3035077" y="3445451"/>
            <a:ext cx="2736304" cy="1"/>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フリーフォーム 41"/>
          <p:cNvSpPr/>
          <p:nvPr/>
        </p:nvSpPr>
        <p:spPr>
          <a:xfrm>
            <a:off x="2987824" y="3438525"/>
            <a:ext cx="2522220" cy="2560320"/>
          </a:xfrm>
          <a:custGeom>
            <a:avLst/>
            <a:gdLst>
              <a:gd name="connsiteX0" fmla="*/ 0 w 2522220"/>
              <a:gd name="connsiteY0" fmla="*/ 2560320 h 2560320"/>
              <a:gd name="connsiteX1" fmla="*/ 541020 w 2522220"/>
              <a:gd name="connsiteY1" fmla="*/ 2476500 h 2560320"/>
              <a:gd name="connsiteX2" fmla="*/ 1059180 w 2522220"/>
              <a:gd name="connsiteY2" fmla="*/ 2194560 h 2560320"/>
              <a:gd name="connsiteX3" fmla="*/ 1539240 w 2522220"/>
              <a:gd name="connsiteY3" fmla="*/ 1714500 h 2560320"/>
              <a:gd name="connsiteX4" fmla="*/ 2034540 w 2522220"/>
              <a:gd name="connsiteY4" fmla="*/ 1005840 h 2560320"/>
              <a:gd name="connsiteX5" fmla="*/ 2522220 w 2522220"/>
              <a:gd name="connsiteY5" fmla="*/ 0 h 25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2220" h="2560320">
                <a:moveTo>
                  <a:pt x="0" y="2560320"/>
                </a:moveTo>
                <a:cubicBezTo>
                  <a:pt x="182245" y="2548890"/>
                  <a:pt x="364490" y="2537460"/>
                  <a:pt x="541020" y="2476500"/>
                </a:cubicBezTo>
                <a:cubicBezTo>
                  <a:pt x="717550" y="2415540"/>
                  <a:pt x="892810" y="2321560"/>
                  <a:pt x="1059180" y="2194560"/>
                </a:cubicBezTo>
                <a:cubicBezTo>
                  <a:pt x="1225550" y="2067560"/>
                  <a:pt x="1376680" y="1912620"/>
                  <a:pt x="1539240" y="1714500"/>
                </a:cubicBezTo>
                <a:cubicBezTo>
                  <a:pt x="1701800" y="1516380"/>
                  <a:pt x="1870710" y="1291590"/>
                  <a:pt x="2034540" y="1005840"/>
                </a:cubicBezTo>
                <a:cubicBezTo>
                  <a:pt x="2198370" y="720090"/>
                  <a:pt x="2437130" y="165100"/>
                  <a:pt x="2522220" y="0"/>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cxnSp>
        <p:nvCxnSpPr>
          <p:cNvPr id="34" name="直線コネクタ 33"/>
          <p:cNvCxnSpPr>
            <a:endCxn id="42" idx="5"/>
          </p:cNvCxnSpPr>
          <p:nvPr/>
        </p:nvCxnSpPr>
        <p:spPr>
          <a:xfrm flipV="1">
            <a:off x="2987824" y="3438525"/>
            <a:ext cx="2522220" cy="2576318"/>
          </a:xfrm>
          <a:prstGeom prst="line">
            <a:avLst/>
          </a:prstGeom>
          <a:ln w="3810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2771800" y="6014844"/>
            <a:ext cx="3600400" cy="0"/>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2320338" y="5830177"/>
            <a:ext cx="473206" cy="369332"/>
          </a:xfrm>
          <a:prstGeom prst="rect">
            <a:avLst/>
          </a:prstGeom>
          <a:noFill/>
        </p:spPr>
        <p:txBody>
          <a:bodyPr wrap="none" rtlCol="0">
            <a:spAutoFit/>
          </a:bodyPr>
          <a:lstStyle/>
          <a:p>
            <a:r>
              <a:rPr kumimoji="1" lang="en-US" altLang="ja-JP" b="1" dirty="0" smtClean="0"/>
              <a:t>0.0</a:t>
            </a:r>
            <a:endParaRPr kumimoji="1" lang="ja-JP" altLang="en-US" b="1" dirty="0"/>
          </a:p>
        </p:txBody>
      </p:sp>
      <p:sp>
        <p:nvSpPr>
          <p:cNvPr id="45" name="テキスト ボックス 44"/>
          <p:cNvSpPr txBox="1"/>
          <p:nvPr/>
        </p:nvSpPr>
        <p:spPr>
          <a:xfrm>
            <a:off x="5298175" y="6005247"/>
            <a:ext cx="473206" cy="369332"/>
          </a:xfrm>
          <a:prstGeom prst="rect">
            <a:avLst/>
          </a:prstGeom>
          <a:noFill/>
        </p:spPr>
        <p:txBody>
          <a:bodyPr wrap="none" rtlCol="0">
            <a:spAutoFit/>
          </a:bodyPr>
          <a:lstStyle/>
          <a:p>
            <a:r>
              <a:rPr kumimoji="1" lang="en-US" altLang="ja-JP" b="1" dirty="0" smtClean="0"/>
              <a:t>1.0</a:t>
            </a:r>
            <a:endParaRPr kumimoji="1" lang="ja-JP" altLang="en-US" b="1" dirty="0"/>
          </a:p>
        </p:txBody>
      </p:sp>
      <p:sp>
        <p:nvSpPr>
          <p:cNvPr id="46" name="テキスト ボックス 45"/>
          <p:cNvSpPr txBox="1"/>
          <p:nvPr/>
        </p:nvSpPr>
        <p:spPr>
          <a:xfrm>
            <a:off x="2462421" y="4534019"/>
            <a:ext cx="473206" cy="369332"/>
          </a:xfrm>
          <a:prstGeom prst="rect">
            <a:avLst/>
          </a:prstGeom>
          <a:noFill/>
        </p:spPr>
        <p:txBody>
          <a:bodyPr wrap="none" rtlCol="0">
            <a:spAutoFit/>
          </a:bodyPr>
          <a:lstStyle/>
          <a:p>
            <a:r>
              <a:rPr kumimoji="1" lang="en-US" altLang="ja-JP" b="1" dirty="0" smtClean="0"/>
              <a:t>0.5</a:t>
            </a:r>
            <a:endParaRPr kumimoji="1" lang="ja-JP" altLang="en-US" b="1" dirty="0"/>
          </a:p>
        </p:txBody>
      </p:sp>
      <p:sp>
        <p:nvSpPr>
          <p:cNvPr id="47" name="テキスト ボックス 46"/>
          <p:cNvSpPr txBox="1"/>
          <p:nvPr/>
        </p:nvSpPr>
        <p:spPr>
          <a:xfrm>
            <a:off x="2466321" y="3253859"/>
            <a:ext cx="473206" cy="369332"/>
          </a:xfrm>
          <a:prstGeom prst="rect">
            <a:avLst/>
          </a:prstGeom>
          <a:noFill/>
        </p:spPr>
        <p:txBody>
          <a:bodyPr wrap="none" rtlCol="0">
            <a:spAutoFit/>
          </a:bodyPr>
          <a:lstStyle/>
          <a:p>
            <a:r>
              <a:rPr kumimoji="1" lang="en-US" altLang="ja-JP" b="1" dirty="0" smtClean="0"/>
              <a:t>1.0</a:t>
            </a:r>
            <a:endParaRPr kumimoji="1" lang="ja-JP" altLang="en-US" b="1" dirty="0"/>
          </a:p>
        </p:txBody>
      </p:sp>
      <p:sp>
        <p:nvSpPr>
          <p:cNvPr id="48" name="テキスト ボックス 47"/>
          <p:cNvSpPr txBox="1"/>
          <p:nvPr/>
        </p:nvSpPr>
        <p:spPr>
          <a:xfrm>
            <a:off x="4043958" y="6046202"/>
            <a:ext cx="473206" cy="369332"/>
          </a:xfrm>
          <a:prstGeom prst="rect">
            <a:avLst/>
          </a:prstGeom>
          <a:noFill/>
        </p:spPr>
        <p:txBody>
          <a:bodyPr wrap="none" rtlCol="0">
            <a:spAutoFit/>
          </a:bodyPr>
          <a:lstStyle/>
          <a:p>
            <a:r>
              <a:rPr lang="en-US" altLang="ja-JP" b="1" dirty="0" smtClean="0"/>
              <a:t>0.5</a:t>
            </a:r>
            <a:endParaRPr kumimoji="1" lang="ja-JP" altLang="en-US" b="1" dirty="0"/>
          </a:p>
        </p:txBody>
      </p:sp>
      <p:sp>
        <p:nvSpPr>
          <p:cNvPr id="49" name="テキスト ボックス 48"/>
          <p:cNvSpPr txBox="1"/>
          <p:nvPr/>
        </p:nvSpPr>
        <p:spPr>
          <a:xfrm>
            <a:off x="3680050" y="4244588"/>
            <a:ext cx="705642"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b="1" dirty="0" smtClean="0">
                <a:solidFill>
                  <a:srgbClr val="FF0000"/>
                </a:solidFill>
              </a:rPr>
              <a:t>γ=1.0</a:t>
            </a:r>
            <a:endParaRPr kumimoji="1" lang="ja-JP" altLang="en-US" b="1" dirty="0">
              <a:solidFill>
                <a:srgbClr val="FF0000"/>
              </a:solidFill>
            </a:endParaRPr>
          </a:p>
        </p:txBody>
      </p:sp>
      <p:sp>
        <p:nvSpPr>
          <p:cNvPr id="50" name="テキスト ボックス 49"/>
          <p:cNvSpPr txBox="1"/>
          <p:nvPr/>
        </p:nvSpPr>
        <p:spPr>
          <a:xfrm>
            <a:off x="4772740" y="4739818"/>
            <a:ext cx="712054"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b="1" dirty="0" smtClean="0">
                <a:solidFill>
                  <a:srgbClr val="00B0F0"/>
                </a:solidFill>
              </a:rPr>
              <a:t>γ=2.2</a:t>
            </a:r>
            <a:endParaRPr kumimoji="1" lang="ja-JP" altLang="en-US" b="1" dirty="0">
              <a:solidFill>
                <a:srgbClr val="00B0F0"/>
              </a:solidFill>
            </a:endParaRPr>
          </a:p>
        </p:txBody>
      </p:sp>
      <p:sp>
        <p:nvSpPr>
          <p:cNvPr id="51" name="テキスト ボックス 50"/>
          <p:cNvSpPr txBox="1"/>
          <p:nvPr/>
        </p:nvSpPr>
        <p:spPr>
          <a:xfrm>
            <a:off x="1867456" y="4555152"/>
            <a:ext cx="646331" cy="369332"/>
          </a:xfrm>
          <a:prstGeom prst="rect">
            <a:avLst/>
          </a:prstGeom>
          <a:noFill/>
        </p:spPr>
        <p:txBody>
          <a:bodyPr wrap="none" rtlCol="0">
            <a:spAutoFit/>
          </a:bodyPr>
          <a:lstStyle/>
          <a:p>
            <a:r>
              <a:rPr kumimoji="1" lang="ja-JP" altLang="en-US" b="1" dirty="0" smtClean="0"/>
              <a:t>出力</a:t>
            </a:r>
            <a:endParaRPr kumimoji="1" lang="ja-JP" altLang="en-US" b="1" dirty="0"/>
          </a:p>
        </p:txBody>
      </p:sp>
      <p:sp>
        <p:nvSpPr>
          <p:cNvPr id="52" name="テキスト ボックス 51"/>
          <p:cNvSpPr txBox="1"/>
          <p:nvPr/>
        </p:nvSpPr>
        <p:spPr>
          <a:xfrm>
            <a:off x="3957395" y="6358299"/>
            <a:ext cx="646331" cy="369332"/>
          </a:xfrm>
          <a:prstGeom prst="rect">
            <a:avLst/>
          </a:prstGeom>
          <a:noFill/>
        </p:spPr>
        <p:txBody>
          <a:bodyPr wrap="none" rtlCol="0">
            <a:spAutoFit/>
          </a:bodyPr>
          <a:lstStyle/>
          <a:p>
            <a:r>
              <a:rPr kumimoji="1" lang="ja-JP" altLang="en-US" b="1" dirty="0" smtClean="0"/>
              <a:t>入力</a:t>
            </a:r>
            <a:endParaRPr kumimoji="1" lang="ja-JP" altLang="en-US" b="1" dirty="0"/>
          </a:p>
        </p:txBody>
      </p:sp>
      <p:sp>
        <p:nvSpPr>
          <p:cNvPr id="53" name="テキスト ボックス 52"/>
          <p:cNvSpPr txBox="1"/>
          <p:nvPr/>
        </p:nvSpPr>
        <p:spPr>
          <a:xfrm>
            <a:off x="2751221" y="6205581"/>
            <a:ext cx="473206" cy="369332"/>
          </a:xfrm>
          <a:prstGeom prst="rect">
            <a:avLst/>
          </a:prstGeom>
          <a:noFill/>
        </p:spPr>
        <p:txBody>
          <a:bodyPr wrap="none" rtlCol="0">
            <a:spAutoFit/>
          </a:bodyPr>
          <a:lstStyle/>
          <a:p>
            <a:r>
              <a:rPr kumimoji="1" lang="en-US" altLang="ja-JP" b="1" dirty="0" smtClean="0"/>
              <a:t>0.0</a:t>
            </a:r>
            <a:endParaRPr kumimoji="1" lang="ja-JP" altLang="en-US" b="1" dirty="0"/>
          </a:p>
        </p:txBody>
      </p:sp>
    </p:spTree>
    <p:extLst>
      <p:ext uri="{BB962C8B-B14F-4D97-AF65-F5344CB8AC3E}">
        <p14:creationId xmlns:p14="http://schemas.microsoft.com/office/powerpoint/2010/main" val="34841903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edupt</a:t>
            </a:r>
            <a:r>
              <a:rPr kumimoji="1" lang="ja-JP" altLang="en-US" dirty="0" smtClean="0"/>
              <a:t>とは</a:t>
            </a:r>
            <a:endParaRPr kumimoji="1" lang="ja-JP" altLang="en-US" dirty="0"/>
          </a:p>
        </p:txBody>
      </p:sp>
      <p:sp>
        <p:nvSpPr>
          <p:cNvPr id="6" name="正方形/長方形 5"/>
          <p:cNvSpPr/>
          <p:nvPr/>
        </p:nvSpPr>
        <p:spPr>
          <a:xfrm>
            <a:off x="19819" y="1700808"/>
            <a:ext cx="9144000" cy="584775"/>
          </a:xfrm>
          <a:prstGeom prst="rect">
            <a:avLst/>
          </a:prstGeom>
        </p:spPr>
        <p:txBody>
          <a:bodyPr wrap="square">
            <a:spAutoFit/>
          </a:bodyPr>
          <a:lstStyle/>
          <a:p>
            <a:pPr algn="ctr"/>
            <a:r>
              <a:rPr lang="ja-JP" altLang="en-US" sz="3200" b="1" dirty="0" smtClean="0"/>
              <a:t>シンプルでコンパクトな物理ベースレンダラ</a:t>
            </a:r>
            <a:endParaRPr lang="ja-JP" altLang="en-US" sz="3200" b="1"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61803" y="2636912"/>
            <a:ext cx="4860032" cy="36450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659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ガンマ補正</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196752"/>
                <a:ext cx="8435280" cy="4929411"/>
              </a:xfrm>
            </p:spPr>
            <p:txBody>
              <a:bodyPr>
                <a:normAutofit/>
              </a:bodyPr>
              <a:lstStyle/>
              <a:p>
                <a:r>
                  <a:rPr lang="ja-JP" altLang="en-US" sz="2400" b="1" dirty="0"/>
                  <a:t>物理</a:t>
                </a:r>
                <a:r>
                  <a:rPr lang="ja-JP" altLang="en-US" sz="2400" b="1" dirty="0" smtClean="0"/>
                  <a:t>ベースレンダリングの結果はリニアスペースなのでディスプレイの出力輝度値を画像の値に比例させたい</a:t>
                </a:r>
                <a:endParaRPr lang="en-US" altLang="ja-JP" sz="2400" b="1" dirty="0" smtClean="0"/>
              </a:p>
              <a:p>
                <a:pPr lvl="1"/>
                <a:r>
                  <a:rPr lang="ja-JP" altLang="en-US" sz="2000" dirty="0" smtClean="0"/>
                  <a:t>ガンマ補正</a:t>
                </a:r>
                <a:endParaRPr lang="en-US" altLang="ja-JP" sz="2000" dirty="0" smtClean="0"/>
              </a:p>
              <a:p>
                <a:pPr lvl="1"/>
                <a:r>
                  <a:rPr lang="en-US" altLang="ja-JP" sz="2000" dirty="0" smtClean="0"/>
                  <a:t>γ</a:t>
                </a:r>
                <a:r>
                  <a:rPr lang="ja-JP" altLang="en-US" sz="2000" dirty="0" smtClean="0"/>
                  <a:t>値の逆数のべき乗をディスプレイに対する入力にする。</a:t>
                </a:r>
                <a:endParaRPr lang="en-US" altLang="ja-JP" sz="2000" dirty="0" smtClean="0"/>
              </a:p>
              <a:p>
                <a:pPr lvl="1"/>
                <a:r>
                  <a:rPr lang="en-US" altLang="ja-JP" sz="2000" dirty="0" err="1" smtClean="0"/>
                  <a:t>edupt</a:t>
                </a:r>
                <a:r>
                  <a:rPr lang="ja-JP" altLang="en-US" sz="2000" dirty="0" smtClean="0"/>
                  <a:t>では</a:t>
                </a:r>
                <a:r>
                  <a:rPr lang="en-US" altLang="ja-JP" sz="2000" dirty="0" smtClean="0"/>
                  <a:t>γ=2.2</a:t>
                </a:r>
                <a:r>
                  <a:rPr lang="ja-JP" altLang="en-US" sz="2000" dirty="0" smtClean="0"/>
                  <a:t>と仮定して画像の保存の際値を</a:t>
                </a:r>
                <a:r>
                  <a:rPr lang="en-US" altLang="ja-JP" sz="2000" dirty="0" smtClean="0"/>
                  <a:t> </a:t>
                </a:r>
                <a14:m>
                  <m:oMath xmlns:m="http://schemas.openxmlformats.org/officeDocument/2006/math">
                    <m:f>
                      <m:fPr>
                        <m:ctrlPr>
                          <a:rPr lang="en-US" altLang="ja-JP" sz="2000" i="1">
                            <a:latin typeface="Cambria Math"/>
                          </a:rPr>
                        </m:ctrlPr>
                      </m:fPr>
                      <m:num>
                        <m:r>
                          <a:rPr lang="en-US" altLang="ja-JP" sz="2000" i="1">
                            <a:latin typeface="Cambria Math"/>
                          </a:rPr>
                          <m:t>1</m:t>
                        </m:r>
                      </m:num>
                      <m:den>
                        <m:r>
                          <a:rPr lang="en-US" altLang="ja-JP" sz="2000" i="1">
                            <a:latin typeface="Cambria Math"/>
                          </a:rPr>
                          <m:t>2.2</m:t>
                        </m:r>
                      </m:den>
                    </m:f>
                  </m:oMath>
                </a14:m>
                <a:r>
                  <a:rPr lang="ja-JP" altLang="en-US" sz="2000" dirty="0" smtClean="0"/>
                  <a:t>乗している。</a:t>
                </a:r>
                <a:endParaRPr lang="en-US" altLang="ja-JP" sz="20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196752"/>
                <a:ext cx="8435280" cy="4929411"/>
              </a:xfrm>
              <a:blipFill rotWithShape="1">
                <a:blip r:embed="rId2"/>
                <a:stretch>
                  <a:fillRect l="-939" t="-1236"/>
                </a:stretch>
              </a:blipFill>
            </p:spPr>
            <p:txBody>
              <a:bodyPr/>
              <a:lstStyle/>
              <a:p>
                <a:r>
                  <a:rPr lang="ja-JP" altLang="en-US">
                    <a:noFill/>
                  </a:rPr>
                  <a:t> </a:t>
                </a:r>
              </a:p>
            </p:txBody>
          </p:sp>
        </mc:Fallback>
      </mc:AlternateContent>
      <p:sp>
        <p:nvSpPr>
          <p:cNvPr id="4" name="角丸四角形 3"/>
          <p:cNvSpPr/>
          <p:nvPr/>
        </p:nvSpPr>
        <p:spPr>
          <a:xfrm>
            <a:off x="7320424" y="4390249"/>
            <a:ext cx="1008112" cy="2018742"/>
          </a:xfrm>
          <a:prstGeom prst="roundRect">
            <a:avLst>
              <a:gd name="adj" fmla="val 13373"/>
            </a:avLst>
          </a:prstGeom>
          <a:solidFill>
            <a:schemeClr val="accent2">
              <a:lumMod val="40000"/>
              <a:lumOff val="6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727428" y="4401390"/>
            <a:ext cx="1008112" cy="2018742"/>
          </a:xfrm>
          <a:prstGeom prst="roundRect">
            <a:avLst>
              <a:gd name="adj" fmla="val 13373"/>
            </a:avLst>
          </a:prstGeom>
          <a:solidFill>
            <a:schemeClr val="accent1">
              <a:lumMod val="40000"/>
              <a:lumOff val="6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0" y="3622705"/>
            <a:ext cx="2492990" cy="646331"/>
          </a:xfrm>
          <a:prstGeom prst="rect">
            <a:avLst/>
          </a:prstGeom>
          <a:noFill/>
        </p:spPr>
        <p:txBody>
          <a:bodyPr wrap="none" rtlCol="0">
            <a:spAutoFit/>
          </a:bodyPr>
          <a:lstStyle/>
          <a:p>
            <a:pPr algn="ctr"/>
            <a:r>
              <a:rPr lang="ja-JP" altLang="en-US" b="1" dirty="0" smtClean="0"/>
              <a:t>プログラム側の輝度値</a:t>
            </a:r>
            <a:endParaRPr lang="en-US" altLang="ja-JP" b="1" dirty="0" smtClean="0"/>
          </a:p>
          <a:p>
            <a:pPr algn="ctr"/>
            <a:r>
              <a:rPr lang="ja-JP" altLang="en-US" b="1" dirty="0" smtClean="0"/>
              <a:t>（入力）</a:t>
            </a:r>
            <a:endParaRPr kumimoji="1" lang="ja-JP" altLang="en-US" b="1" dirty="0"/>
          </a:p>
        </p:txBody>
      </p:sp>
      <p:sp>
        <p:nvSpPr>
          <p:cNvPr id="7" name="テキスト ボックス 6"/>
          <p:cNvSpPr txBox="1"/>
          <p:nvPr/>
        </p:nvSpPr>
        <p:spPr>
          <a:xfrm>
            <a:off x="936000" y="4403908"/>
            <a:ext cx="569387" cy="1938992"/>
          </a:xfrm>
          <a:prstGeom prst="rect">
            <a:avLst/>
          </a:prstGeom>
          <a:noFill/>
        </p:spPr>
        <p:txBody>
          <a:bodyPr wrap="none" rtlCol="0">
            <a:spAutoFit/>
          </a:bodyPr>
          <a:lstStyle/>
          <a:p>
            <a:pPr algn="ctr"/>
            <a:r>
              <a:rPr lang="en-US" altLang="ja-JP" sz="2400" b="1" dirty="0" smtClean="0"/>
              <a:t>1.0</a:t>
            </a:r>
          </a:p>
          <a:p>
            <a:pPr algn="ctr"/>
            <a:r>
              <a:rPr kumimoji="1" lang="en-US" altLang="ja-JP" sz="2400" b="1" dirty="0" smtClean="0"/>
              <a:t>0.7</a:t>
            </a:r>
          </a:p>
          <a:p>
            <a:pPr algn="ctr"/>
            <a:r>
              <a:rPr lang="en-US" altLang="ja-JP" sz="2400" b="1" dirty="0" smtClean="0"/>
              <a:t>0.5</a:t>
            </a:r>
          </a:p>
          <a:p>
            <a:pPr algn="ctr"/>
            <a:r>
              <a:rPr kumimoji="1" lang="en-US" altLang="ja-JP" sz="2400" b="1" dirty="0" smtClean="0"/>
              <a:t>0.3</a:t>
            </a:r>
          </a:p>
          <a:p>
            <a:pPr algn="ctr"/>
            <a:r>
              <a:rPr lang="en-US" altLang="ja-JP" sz="2400" b="1" dirty="0" smtClean="0"/>
              <a:t>0.0</a:t>
            </a:r>
            <a:endParaRPr kumimoji="1" lang="ja-JP" altLang="en-US" sz="2400" b="1" dirty="0"/>
          </a:p>
        </p:txBody>
      </p:sp>
      <p:sp>
        <p:nvSpPr>
          <p:cNvPr id="8" name="テキスト ボックス 7"/>
          <p:cNvSpPr txBox="1"/>
          <p:nvPr/>
        </p:nvSpPr>
        <p:spPr>
          <a:xfrm>
            <a:off x="7539786" y="4409236"/>
            <a:ext cx="569387" cy="1938992"/>
          </a:xfrm>
          <a:prstGeom prst="rect">
            <a:avLst/>
          </a:prstGeom>
          <a:noFill/>
        </p:spPr>
        <p:txBody>
          <a:bodyPr wrap="none" rtlCol="0">
            <a:spAutoFit/>
          </a:bodyPr>
          <a:lstStyle/>
          <a:p>
            <a:pPr algn="ctr"/>
            <a:r>
              <a:rPr lang="en-US" altLang="ja-JP" sz="2400" b="1" dirty="0" smtClean="0"/>
              <a:t>1.0</a:t>
            </a:r>
          </a:p>
          <a:p>
            <a:pPr algn="ctr"/>
            <a:r>
              <a:rPr kumimoji="1" lang="en-US" altLang="ja-JP" sz="2400" b="1" dirty="0" smtClean="0"/>
              <a:t>0.7</a:t>
            </a:r>
          </a:p>
          <a:p>
            <a:pPr algn="ctr"/>
            <a:r>
              <a:rPr lang="en-US" altLang="ja-JP" sz="2400" b="1" dirty="0" smtClean="0"/>
              <a:t>0.5</a:t>
            </a:r>
          </a:p>
          <a:p>
            <a:pPr algn="ctr"/>
            <a:r>
              <a:rPr kumimoji="1" lang="en-US" altLang="ja-JP" sz="2400" b="1" dirty="0" smtClean="0"/>
              <a:t>0.3</a:t>
            </a:r>
          </a:p>
          <a:p>
            <a:pPr algn="ctr"/>
            <a:r>
              <a:rPr lang="en-US" altLang="ja-JP" sz="2400" b="1" dirty="0" smtClean="0"/>
              <a:t>0.0</a:t>
            </a:r>
            <a:endParaRPr kumimoji="1" lang="ja-JP" altLang="en-US" sz="2400" b="1" dirty="0"/>
          </a:p>
        </p:txBody>
      </p:sp>
      <p:sp>
        <p:nvSpPr>
          <p:cNvPr id="9" name="テキスト ボックス 8"/>
          <p:cNvSpPr txBox="1"/>
          <p:nvPr/>
        </p:nvSpPr>
        <p:spPr>
          <a:xfrm>
            <a:off x="6516216" y="3454884"/>
            <a:ext cx="2492990" cy="923330"/>
          </a:xfrm>
          <a:prstGeom prst="rect">
            <a:avLst/>
          </a:prstGeom>
          <a:noFill/>
        </p:spPr>
        <p:txBody>
          <a:bodyPr wrap="none" rtlCol="0">
            <a:spAutoFit/>
          </a:bodyPr>
          <a:lstStyle/>
          <a:p>
            <a:pPr algn="ctr"/>
            <a:r>
              <a:rPr lang="ja-JP" altLang="en-US" b="1" dirty="0"/>
              <a:t>ディスプレイ</a:t>
            </a:r>
            <a:r>
              <a:rPr lang="ja-JP" altLang="en-US" b="1" dirty="0" smtClean="0"/>
              <a:t>によって</a:t>
            </a:r>
            <a:endParaRPr lang="en-US" altLang="ja-JP" b="1" dirty="0" smtClean="0"/>
          </a:p>
          <a:p>
            <a:pPr algn="ctr"/>
            <a:r>
              <a:rPr lang="ja-JP" altLang="en-US" b="1" dirty="0" smtClean="0"/>
              <a:t>出力される</a:t>
            </a:r>
            <a:endParaRPr lang="en-US" altLang="ja-JP" b="1" dirty="0" smtClean="0"/>
          </a:p>
          <a:p>
            <a:pPr algn="ctr"/>
            <a:r>
              <a:rPr kumimoji="1" lang="ja-JP" altLang="en-US" b="1" dirty="0"/>
              <a:t>物理的</a:t>
            </a:r>
            <a:r>
              <a:rPr kumimoji="1" lang="ja-JP" altLang="en-US" b="1" dirty="0" smtClean="0"/>
              <a:t>な輝度値</a:t>
            </a:r>
            <a:endParaRPr kumimoji="1" lang="ja-JP" altLang="en-US" b="1" dirty="0"/>
          </a:p>
        </p:txBody>
      </p:sp>
      <p:sp>
        <p:nvSpPr>
          <p:cNvPr id="10" name="右矢印 9"/>
          <p:cNvSpPr/>
          <p:nvPr/>
        </p:nvSpPr>
        <p:spPr>
          <a:xfrm>
            <a:off x="2155035" y="4797152"/>
            <a:ext cx="1368152" cy="936104"/>
          </a:xfrm>
          <a:prstGeom prst="rightArrow">
            <a:avLst/>
          </a:prstGeom>
          <a:solidFill>
            <a:schemeClr val="accent6">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tx1"/>
                </a:solidFill>
              </a:rPr>
              <a:t>ガンマ</a:t>
            </a:r>
            <a:r>
              <a:rPr lang="ja-JP" altLang="en-US" sz="1400" b="1" dirty="0">
                <a:solidFill>
                  <a:schemeClr val="tx1"/>
                </a:solidFill>
              </a:rPr>
              <a:t>補正</a:t>
            </a:r>
            <a:endParaRPr kumimoji="1" lang="ja-JP" altLang="en-US" sz="1400" b="1" dirty="0">
              <a:solidFill>
                <a:schemeClr val="tx1"/>
              </a:solidFill>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5130337" y="5842992"/>
                <a:ext cx="2190087" cy="506229"/>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2400" dirty="0" smtClean="0"/>
                  <a:t>出力</a:t>
                </a:r>
                <a14:m>
                  <m:oMath xmlns:m="http://schemas.openxmlformats.org/officeDocument/2006/math">
                    <m:r>
                      <a:rPr kumimoji="1" lang="en-US" altLang="ja-JP" sz="2400" b="0" i="1" smtClean="0">
                        <a:latin typeface="Cambria Math"/>
                      </a:rPr>
                      <m:t>=</m:t>
                    </m:r>
                    <m:sSup>
                      <m:sSupPr>
                        <m:ctrlPr>
                          <a:rPr kumimoji="1" lang="en-US" altLang="ja-JP" sz="2400" i="1" smtClean="0">
                            <a:latin typeface="Cambria Math"/>
                          </a:rPr>
                        </m:ctrlPr>
                      </m:sSupPr>
                      <m:e>
                        <m:r>
                          <a:rPr lang="ja-JP" altLang="en-US" sz="2400" i="1">
                            <a:latin typeface="Cambria Math"/>
                          </a:rPr>
                          <m:t>補正</m:t>
                        </m:r>
                        <m:r>
                          <a:rPr lang="ja-JP" altLang="en-US" sz="2400" b="0" i="1" smtClean="0">
                            <a:latin typeface="Cambria Math"/>
                          </a:rPr>
                          <m:t>値</m:t>
                        </m:r>
                      </m:e>
                      <m:sup>
                        <m:r>
                          <a:rPr kumimoji="1" lang="en-US" altLang="ja-JP" sz="2400" b="0" i="1" smtClean="0">
                            <a:latin typeface="Cambria Math"/>
                          </a:rPr>
                          <m:t>𝛾</m:t>
                        </m:r>
                      </m:sup>
                    </m:sSup>
                  </m:oMath>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130337" y="5842992"/>
                <a:ext cx="2190087" cy="506229"/>
              </a:xfrm>
              <a:prstGeom prst="rect">
                <a:avLst/>
              </a:prstGeom>
              <a:blipFill rotWithShape="1">
                <a:blip r:embed="rId3"/>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sp>
        <p:nvSpPr>
          <p:cNvPr id="14" name="角丸四角形 13"/>
          <p:cNvSpPr/>
          <p:nvPr/>
        </p:nvSpPr>
        <p:spPr>
          <a:xfrm>
            <a:off x="3995936" y="4409236"/>
            <a:ext cx="1008112" cy="2018742"/>
          </a:xfrm>
          <a:prstGeom prst="roundRect">
            <a:avLst>
              <a:gd name="adj" fmla="val 13373"/>
            </a:avLst>
          </a:prstGeom>
          <a:solidFill>
            <a:schemeClr val="accent3">
              <a:lumMod val="60000"/>
              <a:lumOff val="40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4127564" y="4411754"/>
            <a:ext cx="723275" cy="1938992"/>
          </a:xfrm>
          <a:prstGeom prst="rect">
            <a:avLst/>
          </a:prstGeom>
          <a:noFill/>
        </p:spPr>
        <p:txBody>
          <a:bodyPr wrap="none" rtlCol="0">
            <a:spAutoFit/>
          </a:bodyPr>
          <a:lstStyle/>
          <a:p>
            <a:pPr algn="ctr"/>
            <a:r>
              <a:rPr lang="en-US" altLang="ja-JP" sz="2400" b="1" dirty="0" smtClean="0"/>
              <a:t>1.0</a:t>
            </a:r>
          </a:p>
          <a:p>
            <a:pPr algn="ctr"/>
            <a:r>
              <a:rPr lang="en-US" altLang="ja-JP" sz="2400" b="1" dirty="0" smtClean="0"/>
              <a:t>0.85</a:t>
            </a:r>
            <a:endParaRPr kumimoji="1" lang="en-US" altLang="ja-JP" sz="2400" b="1" dirty="0" smtClean="0"/>
          </a:p>
          <a:p>
            <a:pPr algn="ctr"/>
            <a:r>
              <a:rPr lang="en-US" altLang="ja-JP" sz="2400" b="1" dirty="0" smtClean="0"/>
              <a:t>0.73</a:t>
            </a:r>
          </a:p>
          <a:p>
            <a:pPr algn="ctr"/>
            <a:r>
              <a:rPr kumimoji="1" lang="en-US" altLang="ja-JP" sz="2400" b="1" dirty="0" smtClean="0"/>
              <a:t>0.58</a:t>
            </a:r>
          </a:p>
          <a:p>
            <a:pPr algn="ctr"/>
            <a:r>
              <a:rPr lang="en-US" altLang="ja-JP" sz="2400" b="1" dirty="0" smtClean="0"/>
              <a:t>0.0</a:t>
            </a:r>
            <a:endParaRPr kumimoji="1" lang="ja-JP" altLang="en-US" sz="2400" b="1" dirty="0"/>
          </a:p>
        </p:txBody>
      </p:sp>
      <p:sp>
        <p:nvSpPr>
          <p:cNvPr id="16" name="右矢印 15"/>
          <p:cNvSpPr/>
          <p:nvPr/>
        </p:nvSpPr>
        <p:spPr>
          <a:xfrm>
            <a:off x="5469295" y="4789472"/>
            <a:ext cx="1368152" cy="936104"/>
          </a:xfrm>
          <a:prstGeom prst="rightArrow">
            <a:avLst/>
          </a:prstGeom>
          <a:solidFill>
            <a:schemeClr val="accent6">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テキスト ボックス 16"/>
              <p:cNvSpPr txBox="1"/>
              <p:nvPr/>
            </p:nvSpPr>
            <p:spPr>
              <a:xfrm>
                <a:off x="1754295" y="5725576"/>
                <a:ext cx="2169633" cy="632481"/>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2400" dirty="0" smtClean="0"/>
                  <a:t>補正値</a:t>
                </a:r>
                <a14:m>
                  <m:oMath xmlns:m="http://schemas.openxmlformats.org/officeDocument/2006/math">
                    <m:r>
                      <a:rPr kumimoji="1" lang="en-US" altLang="ja-JP" sz="2400" b="0" i="1" smtClean="0">
                        <a:latin typeface="Cambria Math"/>
                      </a:rPr>
                      <m:t>=</m:t>
                    </m:r>
                    <m:sSup>
                      <m:sSupPr>
                        <m:ctrlPr>
                          <a:rPr kumimoji="1" lang="en-US" altLang="ja-JP" sz="2400" i="1" smtClean="0">
                            <a:latin typeface="Cambria Math"/>
                          </a:rPr>
                        </m:ctrlPr>
                      </m:sSupPr>
                      <m:e>
                        <m:r>
                          <a:rPr lang="ja-JP" altLang="en-US" sz="2400" i="1">
                            <a:latin typeface="Cambria Math"/>
                          </a:rPr>
                          <m:t>入力</m:t>
                        </m:r>
                      </m:e>
                      <m:sup>
                        <m:f>
                          <m:fPr>
                            <m:ctrlPr>
                              <a:rPr kumimoji="1" lang="en-US" altLang="ja-JP" sz="2400" b="0" i="1" smtClean="0">
                                <a:latin typeface="Cambria Math"/>
                              </a:rPr>
                            </m:ctrlPr>
                          </m:fPr>
                          <m:num>
                            <m:r>
                              <a:rPr kumimoji="1" lang="en-US" altLang="ja-JP" sz="2400" b="0" i="1" smtClean="0">
                                <a:latin typeface="Cambria Math"/>
                              </a:rPr>
                              <m:t>1</m:t>
                            </m:r>
                          </m:num>
                          <m:den>
                            <m:r>
                              <a:rPr kumimoji="1" lang="en-US" altLang="ja-JP" sz="2400" b="0" i="1" smtClean="0">
                                <a:latin typeface="Cambria Math"/>
                              </a:rPr>
                              <m:t>𝛾</m:t>
                            </m:r>
                          </m:den>
                        </m:f>
                      </m:sup>
                    </m:sSup>
                  </m:oMath>
                </a14:m>
                <a:endParaRPr kumimoji="1" lang="ja-JP" altLang="en-US" sz="2400" dirty="0"/>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754295" y="5725576"/>
                <a:ext cx="2169633" cy="632481"/>
              </a:xfrm>
              <a:prstGeom prst="rect">
                <a:avLst/>
              </a:prstGeom>
              <a:blipFill rotWithShape="1">
                <a:blip r:embed="rId4"/>
                <a:stretch>
                  <a:fillRect/>
                </a:stretch>
              </a:blipFill>
              <a:effectLst>
                <a:outerShdw blurRad="50800" dist="38100" dir="2700000" algn="tl" rotWithShape="0">
                  <a:prstClr val="black">
                    <a:alpha val="40000"/>
                  </a:prstClr>
                </a:outerShdw>
              </a:effectLst>
            </p:spPr>
            <p:txBody>
              <a:bodyPr/>
              <a:lstStyle/>
              <a:p>
                <a:r>
                  <a:rPr lang="ja-JP" altLang="en-US">
                    <a:noFill/>
                  </a:rPr>
                  <a:t> </a:t>
                </a:r>
              </a:p>
            </p:txBody>
          </p:sp>
        </mc:Fallback>
      </mc:AlternateContent>
      <p:sp>
        <p:nvSpPr>
          <p:cNvPr id="18" name="テキスト ボックス 17"/>
          <p:cNvSpPr txBox="1"/>
          <p:nvPr/>
        </p:nvSpPr>
        <p:spPr>
          <a:xfrm>
            <a:off x="4050617" y="3731883"/>
            <a:ext cx="877163" cy="369332"/>
          </a:xfrm>
          <a:prstGeom prst="rect">
            <a:avLst/>
          </a:prstGeom>
          <a:noFill/>
        </p:spPr>
        <p:txBody>
          <a:bodyPr wrap="none" rtlCol="0">
            <a:spAutoFit/>
          </a:bodyPr>
          <a:lstStyle/>
          <a:p>
            <a:pPr algn="ctr"/>
            <a:r>
              <a:rPr kumimoji="1" lang="ja-JP" altLang="en-US" b="1" dirty="0" smtClean="0"/>
              <a:t>補正値</a:t>
            </a:r>
            <a:endParaRPr kumimoji="1" lang="ja-JP" altLang="en-US" b="1" dirty="0"/>
          </a:p>
        </p:txBody>
      </p:sp>
    </p:spTree>
    <p:extLst>
      <p:ext uri="{BB962C8B-B14F-4D97-AF65-F5344CB8AC3E}">
        <p14:creationId xmlns:p14="http://schemas.microsoft.com/office/powerpoint/2010/main" val="18952448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ガンマ補正</a:t>
            </a:r>
            <a:endParaRPr kumimoji="1" lang="ja-JP" altLang="en-US" dirty="0"/>
          </a:p>
        </p:txBody>
      </p:sp>
      <p:sp>
        <p:nvSpPr>
          <p:cNvPr id="6" name="テキスト ボックス 5"/>
          <p:cNvSpPr txBox="1"/>
          <p:nvPr/>
        </p:nvSpPr>
        <p:spPr>
          <a:xfrm>
            <a:off x="5695202" y="5301208"/>
            <a:ext cx="1569660" cy="369332"/>
          </a:xfrm>
          <a:prstGeom prst="rect">
            <a:avLst/>
          </a:prstGeom>
          <a:noFill/>
        </p:spPr>
        <p:txBody>
          <a:bodyPr wrap="none" rtlCol="0">
            <a:spAutoFit/>
          </a:bodyPr>
          <a:lstStyle/>
          <a:p>
            <a:pPr algn="ctr"/>
            <a:r>
              <a:rPr kumimoji="1" lang="ja-JP" altLang="en-US" b="1" dirty="0" smtClean="0"/>
              <a:t>ガンマ補正後</a:t>
            </a:r>
            <a:endParaRPr kumimoji="1" lang="ja-JP" altLang="en-US" b="1" dirty="0"/>
          </a:p>
        </p:txBody>
      </p:sp>
      <p:sp>
        <p:nvSpPr>
          <p:cNvPr id="7" name="テキスト ボックス 6"/>
          <p:cNvSpPr txBox="1"/>
          <p:nvPr/>
        </p:nvSpPr>
        <p:spPr>
          <a:xfrm>
            <a:off x="1619672" y="5301208"/>
            <a:ext cx="1569660" cy="369332"/>
          </a:xfrm>
          <a:prstGeom prst="rect">
            <a:avLst/>
          </a:prstGeom>
          <a:noFill/>
        </p:spPr>
        <p:txBody>
          <a:bodyPr wrap="none" rtlCol="0">
            <a:spAutoFit/>
          </a:bodyPr>
          <a:lstStyle/>
          <a:p>
            <a:pPr algn="ctr"/>
            <a:r>
              <a:rPr kumimoji="1" lang="ja-JP" altLang="en-US" b="1" dirty="0" smtClean="0"/>
              <a:t>ガンマ補正前</a:t>
            </a:r>
            <a:endParaRPr kumimoji="1" lang="ja-JP" altLang="en-US" b="1" dirty="0"/>
          </a:p>
        </p:txBody>
      </p:sp>
      <p:sp>
        <p:nvSpPr>
          <p:cNvPr id="8" name="テキスト ボックス 7"/>
          <p:cNvSpPr txBox="1"/>
          <p:nvPr/>
        </p:nvSpPr>
        <p:spPr>
          <a:xfrm>
            <a:off x="3851920" y="5836622"/>
            <a:ext cx="1404552" cy="369332"/>
          </a:xfrm>
          <a:prstGeom prst="rect">
            <a:avLst/>
          </a:prstGeom>
          <a:noFill/>
        </p:spPr>
        <p:txBody>
          <a:bodyPr wrap="none" rtlCol="0">
            <a:spAutoFit/>
          </a:bodyPr>
          <a:lstStyle/>
          <a:p>
            <a:pPr algn="ctr"/>
            <a:r>
              <a:rPr lang="en-US" altLang="ja-JP" b="1" dirty="0" smtClean="0"/>
              <a:t>γ=2.2</a:t>
            </a:r>
            <a:r>
              <a:rPr lang="ja-JP" altLang="en-US" b="1" dirty="0" smtClean="0"/>
              <a:t>と仮定</a:t>
            </a:r>
            <a:endParaRPr kumimoji="1" lang="ja-JP" altLang="en-US"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60032" y="1988840"/>
            <a:ext cx="3240000" cy="32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3778" y="1988840"/>
            <a:ext cx="3240000" cy="324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303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2.3 </a:t>
            </a:r>
            <a:r>
              <a:rPr kumimoji="1" lang="ja-JP" altLang="en-US" dirty="0" smtClean="0"/>
              <a:t>乱数</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random.h</a:t>
            </a:r>
            <a:endParaRPr kumimoji="1" lang="ja-JP" altLang="en-US" dirty="0"/>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7704" y="1268760"/>
            <a:ext cx="5112568" cy="4966002"/>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276358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乱数</a:t>
            </a:r>
            <a:endParaRPr kumimoji="1" lang="ja-JP" altLang="en-US" dirty="0"/>
          </a:p>
        </p:txBody>
      </p:sp>
      <p:sp>
        <p:nvSpPr>
          <p:cNvPr id="3" name="コンテンツ プレースホルダー 2"/>
          <p:cNvSpPr>
            <a:spLocks noGrp="1"/>
          </p:cNvSpPr>
          <p:nvPr>
            <p:ph idx="1"/>
          </p:nvPr>
        </p:nvSpPr>
        <p:spPr>
          <a:xfrm>
            <a:off x="251520" y="1268760"/>
            <a:ext cx="8435280" cy="4857403"/>
          </a:xfrm>
        </p:spPr>
        <p:txBody>
          <a:bodyPr>
            <a:normAutofit/>
          </a:bodyPr>
          <a:lstStyle/>
          <a:p>
            <a:r>
              <a:rPr lang="ja-JP" altLang="en-US" sz="2800" b="1" dirty="0" smtClean="0"/>
              <a:t>パストレーシングは確率的なアルゴリズム</a:t>
            </a:r>
            <a:endParaRPr lang="en-US" altLang="ja-JP" sz="2800" b="1" dirty="0" smtClean="0"/>
          </a:p>
          <a:p>
            <a:pPr lvl="1"/>
            <a:r>
              <a:rPr lang="ja-JP" altLang="en-US" sz="2400" dirty="0"/>
              <a:t>さまざまな</a:t>
            </a:r>
            <a:r>
              <a:rPr lang="ja-JP" altLang="en-US" sz="2400" dirty="0" smtClean="0"/>
              <a:t>局面で乱数が必要になる。</a:t>
            </a:r>
            <a:endParaRPr lang="en-US" altLang="ja-JP" sz="2400" dirty="0" smtClean="0"/>
          </a:p>
          <a:p>
            <a:pPr lvl="1"/>
            <a:r>
              <a:rPr lang="ja-JP" altLang="en-US" sz="2400" dirty="0" smtClean="0"/>
              <a:t>質の高い乱数が求められる。</a:t>
            </a:r>
            <a:endParaRPr lang="en-US" altLang="ja-JP" sz="2400" dirty="0" smtClean="0"/>
          </a:p>
          <a:p>
            <a:r>
              <a:rPr lang="ja-JP" altLang="en-US" sz="2800" b="1" dirty="0" smtClean="0"/>
              <a:t>擬似乱数アルゴリズム</a:t>
            </a:r>
            <a:endParaRPr lang="en-US" altLang="ja-JP" sz="2800" b="1" dirty="0" smtClean="0"/>
          </a:p>
          <a:p>
            <a:pPr lvl="1"/>
            <a:r>
              <a:rPr lang="ja-JP" altLang="en-US" sz="2400" dirty="0" smtClean="0"/>
              <a:t>線形合同法</a:t>
            </a:r>
            <a:endParaRPr lang="en-US" altLang="ja-JP" sz="2400" dirty="0" smtClean="0"/>
          </a:p>
          <a:p>
            <a:pPr lvl="1"/>
            <a:r>
              <a:rPr lang="ja-JP" altLang="en-US" sz="2400" dirty="0" smtClean="0"/>
              <a:t>メルセンヌツイスター</a:t>
            </a:r>
            <a:endParaRPr lang="en-US" altLang="ja-JP" sz="2400" dirty="0" smtClean="0"/>
          </a:p>
          <a:p>
            <a:pPr lvl="1"/>
            <a:r>
              <a:rPr lang="en-US" altLang="ja-JP" sz="2400" b="1" dirty="0" err="1" smtClean="0"/>
              <a:t>Xorshift</a:t>
            </a:r>
            <a:endParaRPr lang="en-US" altLang="ja-JP" sz="2400" b="1" dirty="0" smtClean="0"/>
          </a:p>
          <a:p>
            <a:pPr lvl="1"/>
            <a:r>
              <a:rPr lang="en-US" altLang="ja-JP" sz="2400" dirty="0" smtClean="0"/>
              <a:t>Random123</a:t>
            </a:r>
          </a:p>
          <a:p>
            <a:pPr lvl="1"/>
            <a:r>
              <a:rPr lang="en-US" altLang="ja-JP" sz="2400" dirty="0" err="1" smtClean="0"/>
              <a:t>etc</a:t>
            </a:r>
            <a:endParaRPr lang="en-US" altLang="ja-JP" sz="2400" dirty="0" smtClean="0"/>
          </a:p>
        </p:txBody>
      </p:sp>
      <p:sp>
        <p:nvSpPr>
          <p:cNvPr id="4" name="正方形/長方形 3"/>
          <p:cNvSpPr/>
          <p:nvPr/>
        </p:nvSpPr>
        <p:spPr>
          <a:xfrm>
            <a:off x="693168" y="5526012"/>
            <a:ext cx="7776864" cy="936104"/>
          </a:xfrm>
          <a:prstGeom prst="rect">
            <a:avLst/>
          </a:prstGeom>
          <a:noFill/>
          <a:ln w="38100">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72796" y="5601425"/>
            <a:ext cx="7632848" cy="830997"/>
          </a:xfrm>
          <a:prstGeom prst="rect">
            <a:avLst/>
          </a:prstGeom>
          <a:noFill/>
        </p:spPr>
        <p:txBody>
          <a:bodyPr wrap="square" rtlCol="0">
            <a:spAutoFit/>
          </a:bodyPr>
          <a:lstStyle/>
          <a:p>
            <a:pPr algn="ctr"/>
            <a:r>
              <a:rPr lang="ja-JP" altLang="en-US" sz="1600" dirty="0" smtClean="0"/>
              <a:t>パストレーシングがモンテカルロ積分をその基礎においているため、サンプルを得るために乱数が必要になる。準モンテカルロ法の</a:t>
            </a:r>
            <a:r>
              <a:rPr lang="ja-JP" altLang="en-US" sz="1600" dirty="0"/>
              <a:t>様</a:t>
            </a:r>
            <a:r>
              <a:rPr lang="ja-JP" altLang="en-US" sz="1600" dirty="0" smtClean="0"/>
              <a:t>な</a:t>
            </a:r>
            <a:r>
              <a:rPr lang="ja-JP" altLang="en-US" sz="1600" dirty="0"/>
              <a:t>、</a:t>
            </a:r>
            <a:r>
              <a:rPr lang="ja-JP" altLang="en-US" sz="1600" dirty="0" smtClean="0"/>
              <a:t>より進んだアルゴリズムを使うなら、乱数の</a:t>
            </a:r>
            <a:r>
              <a:rPr lang="ja-JP" altLang="en-US" sz="1600" dirty="0"/>
              <a:t>変わりに低食い違い</a:t>
            </a:r>
            <a:r>
              <a:rPr lang="ja-JP" altLang="en-US" sz="1600" dirty="0" smtClean="0"/>
              <a:t>量列というものを使うこともある。</a:t>
            </a:r>
            <a:endParaRPr kumimoji="1" lang="ja-JP" altLang="en-US" sz="1600" dirty="0"/>
          </a:p>
        </p:txBody>
      </p:sp>
      <p:sp>
        <p:nvSpPr>
          <p:cNvPr id="6" name="正方形/長方形 5"/>
          <p:cNvSpPr/>
          <p:nvPr/>
        </p:nvSpPr>
        <p:spPr>
          <a:xfrm>
            <a:off x="1020102" y="4077598"/>
            <a:ext cx="1208896" cy="432048"/>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a:stCxn id="6" idx="3"/>
          </p:cNvCxnSpPr>
          <p:nvPr/>
        </p:nvCxnSpPr>
        <p:spPr>
          <a:xfrm flipV="1">
            <a:off x="2228998" y="4191020"/>
            <a:ext cx="2847058" cy="1026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086732" y="3700845"/>
            <a:ext cx="3329588" cy="831722"/>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5097408" y="3700845"/>
            <a:ext cx="3308236" cy="830997"/>
          </a:xfrm>
          <a:prstGeom prst="rect">
            <a:avLst/>
          </a:prstGeom>
          <a:noFill/>
        </p:spPr>
        <p:txBody>
          <a:bodyPr wrap="square" rtlCol="0">
            <a:spAutoFit/>
          </a:bodyPr>
          <a:lstStyle/>
          <a:p>
            <a:r>
              <a:rPr lang="en-US" altLang="ja-JP" sz="1600" dirty="0" err="1" smtClean="0"/>
              <a:t>edupt</a:t>
            </a:r>
            <a:r>
              <a:rPr lang="ja-JP" altLang="en-US" sz="1600" dirty="0" smtClean="0"/>
              <a:t>では実装の単純さと速度、質などのバランスから</a:t>
            </a:r>
            <a:r>
              <a:rPr lang="en-US" altLang="ja-JP" sz="1600" dirty="0" err="1" smtClean="0"/>
              <a:t>Xorshift</a:t>
            </a:r>
            <a:r>
              <a:rPr lang="ja-JP" altLang="en-US" sz="1600" dirty="0" smtClean="0"/>
              <a:t>を乱数生成機として使用している</a:t>
            </a:r>
            <a:endParaRPr kumimoji="1" lang="ja-JP" altLang="en-US" sz="1600" dirty="0"/>
          </a:p>
        </p:txBody>
      </p:sp>
    </p:spTree>
    <p:extLst>
      <p:ext uri="{BB962C8B-B14F-4D97-AF65-F5344CB8AC3E}">
        <p14:creationId xmlns:p14="http://schemas.microsoft.com/office/powerpoint/2010/main" val="27170889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Xorshift</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800" b="1" dirty="0" err="1" smtClean="0"/>
              <a:t>edupt</a:t>
            </a:r>
            <a:r>
              <a:rPr lang="ja-JP" altLang="en-US" sz="2800" b="1" dirty="0"/>
              <a:t>での</a:t>
            </a:r>
            <a:r>
              <a:rPr lang="ja-JP" altLang="en-US" sz="2800" b="1" dirty="0" smtClean="0"/>
              <a:t>実装</a:t>
            </a:r>
            <a:endParaRPr lang="en-US" altLang="ja-JP" sz="2800" b="1" dirty="0" smtClean="0"/>
          </a:p>
          <a:p>
            <a:pPr lvl="1"/>
            <a:r>
              <a:rPr lang="en-US" altLang="ja-JP" sz="2400" dirty="0" smtClean="0"/>
              <a:t>Wikipedia</a:t>
            </a:r>
            <a:r>
              <a:rPr lang="ja-JP" altLang="en-US" sz="2400" dirty="0" smtClean="0"/>
              <a:t>の</a:t>
            </a:r>
            <a:r>
              <a:rPr lang="en-US" altLang="ja-JP" sz="2400" dirty="0" err="1" smtClean="0"/>
              <a:t>Xorshift</a:t>
            </a:r>
            <a:r>
              <a:rPr lang="ja-JP" altLang="en-US" sz="2400" dirty="0" smtClean="0"/>
              <a:t>の項目</a:t>
            </a:r>
            <a:endParaRPr lang="en-US" altLang="ja-JP" sz="2400" dirty="0" smtClean="0"/>
          </a:p>
          <a:p>
            <a:pPr lvl="2"/>
            <a:r>
              <a:rPr lang="en-US" altLang="ja-JP" sz="1800" dirty="0" smtClean="0"/>
              <a:t>http</a:t>
            </a:r>
            <a:r>
              <a:rPr lang="en-US" altLang="ja-JP" sz="1800" dirty="0"/>
              <a:t>://</a:t>
            </a:r>
            <a:r>
              <a:rPr lang="en-US" altLang="ja-JP" sz="1800" dirty="0" smtClean="0"/>
              <a:t>ja.wikipedia.org/wiki/Xorshift</a:t>
            </a:r>
          </a:p>
          <a:p>
            <a:pPr lvl="1"/>
            <a:r>
              <a:rPr kumimoji="1" lang="en-US" altLang="ja-JP" sz="2400" dirty="0" err="1" smtClean="0"/>
              <a:t>Xorshift</a:t>
            </a:r>
            <a:r>
              <a:rPr kumimoji="1" lang="ja-JP" altLang="en-US" sz="2400" dirty="0" smtClean="0"/>
              <a:t>の</a:t>
            </a:r>
            <a:r>
              <a:rPr kumimoji="1" lang="en-US" altLang="ja-JP" sz="2400" dirty="0" smtClean="0"/>
              <a:t>seed</a:t>
            </a:r>
            <a:r>
              <a:rPr kumimoji="1" lang="ja-JP" altLang="en-US" sz="2400" dirty="0" smtClean="0"/>
              <a:t>初期化</a:t>
            </a:r>
            <a:endParaRPr kumimoji="1" lang="en-US" altLang="ja-JP" sz="2400" dirty="0" smtClean="0"/>
          </a:p>
          <a:p>
            <a:pPr lvl="2"/>
            <a:r>
              <a:rPr lang="en-US" altLang="ja-JP" sz="1800" dirty="0"/>
              <a:t>http://</a:t>
            </a:r>
            <a:r>
              <a:rPr lang="en-US" altLang="ja-JP" sz="1800" dirty="0" smtClean="0"/>
              <a:t>meme.biology.tohoku.ac.jp/klabo-wiki/index.php</a:t>
            </a:r>
            <a:r>
              <a:rPr lang="en-US" altLang="ja-JP" sz="1800" dirty="0"/>
              <a:t>?%</a:t>
            </a:r>
            <a:r>
              <a:rPr lang="en-US" altLang="ja-JP" sz="1800" dirty="0" smtClean="0"/>
              <a:t>B7%D7%BB%BB%B5%A1%2FC%2B%2B</a:t>
            </a:r>
          </a:p>
          <a:p>
            <a:pPr lvl="1"/>
            <a:r>
              <a:rPr lang="ja-JP" altLang="en-US" sz="2200" dirty="0" smtClean="0"/>
              <a:t>を参考にしました。</a:t>
            </a:r>
            <a:endParaRPr lang="en-US" altLang="ja-JP" sz="2200" dirty="0" smtClean="0"/>
          </a:p>
          <a:p>
            <a:pPr lvl="1"/>
            <a:r>
              <a:rPr lang="en-US" altLang="ja-JP" sz="2400" dirty="0" smtClean="0"/>
              <a:t>next01()</a:t>
            </a:r>
            <a:r>
              <a:rPr lang="ja-JP" altLang="en-US" sz="2400" dirty="0" smtClean="0"/>
              <a:t>によって</a:t>
            </a:r>
            <a:r>
              <a:rPr lang="en-US" altLang="ja-JP" sz="2400" dirty="0" smtClean="0"/>
              <a:t>[0.0, 1.0]</a:t>
            </a:r>
            <a:r>
              <a:rPr lang="ja-JP" altLang="en-US" sz="2400" dirty="0" smtClean="0"/>
              <a:t>の範囲で乱数を得る。</a:t>
            </a:r>
            <a:endParaRPr lang="en-US" altLang="ja-JP" sz="2400" dirty="0" smtClean="0"/>
          </a:p>
          <a:p>
            <a:r>
              <a:rPr kumimoji="1" lang="en-US" altLang="ja-JP" sz="2800" b="1" dirty="0" smtClean="0"/>
              <a:t>Random</a:t>
            </a:r>
            <a:r>
              <a:rPr lang="ja-JP" altLang="en-US" sz="2800" b="1" dirty="0"/>
              <a:t>型</a:t>
            </a:r>
            <a:r>
              <a:rPr kumimoji="1" lang="ja-JP" altLang="en-US" sz="2800" b="1" dirty="0" smtClean="0"/>
              <a:t>に</a:t>
            </a:r>
            <a:r>
              <a:rPr kumimoji="1" lang="en-US" altLang="ja-JP" sz="2800" b="1" dirty="0" err="1" smtClean="0"/>
              <a:t>typedef</a:t>
            </a:r>
            <a:r>
              <a:rPr kumimoji="1" lang="ja-JP" altLang="en-US" sz="2800" b="1" dirty="0" smtClean="0"/>
              <a:t>して他の場所で使用</a:t>
            </a:r>
            <a:endParaRPr kumimoji="1" lang="ja-JP" altLang="en-US" sz="2800" b="1" dirty="0"/>
          </a:p>
        </p:txBody>
      </p:sp>
    </p:spTree>
    <p:extLst>
      <p:ext uri="{BB962C8B-B14F-4D97-AF65-F5344CB8AC3E}">
        <p14:creationId xmlns:p14="http://schemas.microsoft.com/office/powerpoint/2010/main" val="114354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3.</a:t>
            </a:r>
            <a:r>
              <a:rPr kumimoji="1" lang="en-US" altLang="ja-JP" cap="none" dirty="0" smtClean="0"/>
              <a:t>edupt</a:t>
            </a:r>
            <a:r>
              <a:rPr lang="ja-JP" altLang="en-US" dirty="0" smtClean="0"/>
              <a:t>コード解説</a:t>
            </a:r>
            <a:r>
              <a:rPr lang="en-US" altLang="ja-JP" dirty="0" smtClean="0"/>
              <a:t/>
            </a:r>
            <a:br>
              <a:rPr lang="en-US" altLang="ja-JP" dirty="0" smtClean="0"/>
            </a:br>
            <a:r>
              <a:rPr lang="ja-JP" altLang="en-US" dirty="0" smtClean="0"/>
              <a:t>（幾何編）</a:t>
            </a:r>
            <a:endParaRPr kumimoji="1" lang="ja-JP" altLang="en-US" dirty="0"/>
          </a:p>
        </p:txBody>
      </p:sp>
    </p:spTree>
    <p:extLst>
      <p:ext uri="{BB962C8B-B14F-4D97-AF65-F5344CB8AC3E}">
        <p14:creationId xmlns:p14="http://schemas.microsoft.com/office/powerpoint/2010/main" val="26211108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dirty="0" smtClean="0"/>
              <a:t>3.edupt</a:t>
            </a:r>
            <a:r>
              <a:rPr lang="ja-JP" altLang="en-US" sz="3200" dirty="0"/>
              <a:t>コード</a:t>
            </a:r>
            <a:r>
              <a:rPr lang="ja-JP" altLang="en-US" sz="3200" dirty="0" smtClean="0"/>
              <a:t>解説（</a:t>
            </a:r>
            <a:r>
              <a:rPr lang="ja-JP" altLang="en-US" sz="3200" dirty="0"/>
              <a:t>幾何編</a:t>
            </a:r>
            <a:r>
              <a:rPr lang="ja-JP" altLang="en-US" sz="3200" dirty="0" smtClean="0"/>
              <a:t>）</a:t>
            </a:r>
            <a:endParaRPr kumimoji="1" lang="ja-JP" altLang="en-US" sz="3200" dirty="0"/>
          </a:p>
        </p:txBody>
      </p:sp>
      <p:sp>
        <p:nvSpPr>
          <p:cNvPr id="3" name="コンテンツ プレースホルダー 2"/>
          <p:cNvSpPr>
            <a:spLocks noGrp="1"/>
          </p:cNvSpPr>
          <p:nvPr>
            <p:ph idx="1"/>
          </p:nvPr>
        </p:nvSpPr>
        <p:spPr>
          <a:xfrm>
            <a:off x="251520" y="2420888"/>
            <a:ext cx="8435280" cy="2088232"/>
          </a:xfrm>
        </p:spPr>
        <p:txBody>
          <a:bodyPr>
            <a:normAutofit/>
          </a:bodyPr>
          <a:lstStyle/>
          <a:p>
            <a:pPr>
              <a:buFont typeface="Wingdings" pitchFamily="2" charset="2"/>
              <a:buChar char="l"/>
            </a:pPr>
            <a:r>
              <a:rPr lang="ja-JP" altLang="en-US" sz="2800" b="1" dirty="0" smtClean="0"/>
              <a:t>まえおき</a:t>
            </a:r>
            <a:endParaRPr lang="en-US" altLang="ja-JP" sz="2800" b="1" dirty="0" smtClean="0"/>
          </a:p>
          <a:p>
            <a:pPr marL="457200" lvl="1" indent="0">
              <a:buNone/>
            </a:pPr>
            <a:r>
              <a:rPr lang="en-US" altLang="ja-JP" sz="2400" dirty="0" err="1"/>
              <a:t>e</a:t>
            </a:r>
            <a:r>
              <a:rPr lang="en-US" altLang="ja-JP" sz="2400" dirty="0" err="1" smtClean="0"/>
              <a:t>dupt</a:t>
            </a:r>
            <a:r>
              <a:rPr lang="ja-JP" altLang="en-US" sz="2400" dirty="0" smtClean="0"/>
              <a:t>における、幾何学関係のデータ構造についての解説。ベクトル構造体や、基本的な形状である球とレイの交差判定など。</a:t>
            </a:r>
            <a:endParaRPr lang="en-US" altLang="ja-JP" sz="2400" dirty="0" smtClean="0"/>
          </a:p>
        </p:txBody>
      </p:sp>
    </p:spTree>
    <p:extLst>
      <p:ext uri="{BB962C8B-B14F-4D97-AF65-F5344CB8AC3E}">
        <p14:creationId xmlns:p14="http://schemas.microsoft.com/office/powerpoint/2010/main" val="28771117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e</a:t>
            </a:r>
            <a:r>
              <a:rPr kumimoji="1" lang="en-US" altLang="ja-JP" dirty="0" err="1" smtClean="0"/>
              <a:t>dupt</a:t>
            </a:r>
            <a:r>
              <a:rPr kumimoji="1" lang="ja-JP" altLang="en-US" dirty="0" smtClean="0"/>
              <a:t>ファイル</a:t>
            </a:r>
            <a:r>
              <a:rPr lang="ja-JP" altLang="en-US" dirty="0"/>
              <a:t>概要</a:t>
            </a:r>
            <a:endParaRPr kumimoji="1" lang="ja-JP" altLang="en-US" dirty="0"/>
          </a:p>
        </p:txBody>
      </p:sp>
      <p:sp>
        <p:nvSpPr>
          <p:cNvPr id="3" name="コンテンツ プレースホルダー 2"/>
          <p:cNvSpPr>
            <a:spLocks noGrp="1"/>
          </p:cNvSpPr>
          <p:nvPr>
            <p:ph idx="1"/>
          </p:nvPr>
        </p:nvSpPr>
        <p:spPr>
          <a:xfrm>
            <a:off x="107504" y="1124744"/>
            <a:ext cx="8928992" cy="5616624"/>
          </a:xfrm>
        </p:spPr>
        <p:txBody>
          <a:bodyPr>
            <a:normAutofit fontScale="47500" lnSpcReduction="20000"/>
          </a:bodyPr>
          <a:lstStyle/>
          <a:p>
            <a:r>
              <a:rPr kumimoji="1" lang="en-US" altLang="ja-JP" b="1" dirty="0" smtClean="0">
                <a:solidFill>
                  <a:schemeClr val="bg1">
                    <a:lumMod val="85000"/>
                  </a:schemeClr>
                </a:solidFill>
              </a:rPr>
              <a:t>main.cpp</a:t>
            </a:r>
          </a:p>
          <a:p>
            <a:pPr marL="457200" lvl="1" indent="0">
              <a:buNone/>
            </a:pPr>
            <a:r>
              <a:rPr lang="en-US" altLang="ja-JP" dirty="0" err="1">
                <a:solidFill>
                  <a:schemeClr val="bg1">
                    <a:lumMod val="85000"/>
                  </a:schemeClr>
                </a:solidFill>
              </a:rPr>
              <a:t>e</a:t>
            </a:r>
            <a:r>
              <a:rPr lang="en-US" altLang="ja-JP" dirty="0" err="1" smtClean="0">
                <a:solidFill>
                  <a:schemeClr val="bg1">
                    <a:lumMod val="85000"/>
                  </a:schemeClr>
                </a:solidFill>
              </a:rPr>
              <a:t>dupt</a:t>
            </a:r>
            <a:r>
              <a:rPr lang="en-US" altLang="ja-JP" dirty="0" smtClean="0">
                <a:solidFill>
                  <a:schemeClr val="bg1">
                    <a:lumMod val="85000"/>
                  </a:schemeClr>
                </a:solidFill>
              </a:rPr>
              <a:t>::render()</a:t>
            </a:r>
            <a:r>
              <a:rPr lang="ja-JP" altLang="en-US" dirty="0" smtClean="0">
                <a:solidFill>
                  <a:schemeClr val="bg1">
                    <a:lumMod val="85000"/>
                  </a:schemeClr>
                </a:solidFill>
              </a:rPr>
              <a:t>を呼び出すだけ。</a:t>
            </a:r>
            <a:endParaRPr lang="en-US" altLang="ja-JP" dirty="0" smtClean="0">
              <a:solidFill>
                <a:schemeClr val="bg1">
                  <a:lumMod val="85000"/>
                </a:schemeClr>
              </a:solidFill>
            </a:endParaRPr>
          </a:p>
          <a:p>
            <a:r>
              <a:rPr lang="en-US" altLang="ja-JP" b="1" dirty="0" err="1" smtClean="0">
                <a:solidFill>
                  <a:schemeClr val="bg1">
                    <a:lumMod val="85000"/>
                  </a:schemeClr>
                </a:solidFill>
              </a:rPr>
              <a:t>constant.h</a:t>
            </a:r>
            <a:endParaRPr lang="en-US" altLang="ja-JP" b="1" dirty="0" smtClean="0">
              <a:solidFill>
                <a:schemeClr val="bg1">
                  <a:lumMod val="85000"/>
                </a:schemeClr>
              </a:solidFill>
            </a:endParaRPr>
          </a:p>
          <a:p>
            <a:pPr marL="457200" lvl="1" indent="0">
              <a:buNone/>
            </a:pPr>
            <a:r>
              <a:rPr lang="ja-JP" altLang="en-US" dirty="0">
                <a:solidFill>
                  <a:schemeClr val="bg1">
                    <a:lumMod val="85000"/>
                  </a:schemeClr>
                </a:solidFill>
              </a:rPr>
              <a:t>各種</a:t>
            </a:r>
            <a:r>
              <a:rPr lang="ja-JP" altLang="en-US" dirty="0" smtClean="0">
                <a:solidFill>
                  <a:schemeClr val="bg1">
                    <a:lumMod val="85000"/>
                  </a:schemeClr>
                </a:solidFill>
              </a:rPr>
              <a:t>定数。</a:t>
            </a:r>
            <a:endParaRPr lang="en-US" altLang="ja-JP" dirty="0" smtClean="0">
              <a:solidFill>
                <a:schemeClr val="bg1">
                  <a:lumMod val="85000"/>
                </a:schemeClr>
              </a:solidFill>
            </a:endParaRPr>
          </a:p>
          <a:p>
            <a:r>
              <a:rPr lang="en-US" altLang="ja-JP" b="1" dirty="0" err="1"/>
              <a:t>i</a:t>
            </a:r>
            <a:r>
              <a:rPr lang="en-US" altLang="ja-JP" b="1" dirty="0" err="1" smtClean="0"/>
              <a:t>ntersection.h</a:t>
            </a:r>
            <a:endParaRPr lang="en-US" altLang="ja-JP" b="1" dirty="0" smtClean="0"/>
          </a:p>
          <a:p>
            <a:pPr marL="457200" lvl="1" indent="0">
              <a:buNone/>
            </a:pPr>
            <a:r>
              <a:rPr kumimoji="1" lang="ja-JP" altLang="en-US" dirty="0"/>
              <a:t>交差</a:t>
            </a:r>
            <a:r>
              <a:rPr kumimoji="1" lang="ja-JP" altLang="en-US" dirty="0" smtClean="0"/>
              <a:t>判定の結果を格納する</a:t>
            </a:r>
            <a:r>
              <a:rPr lang="ja-JP" altLang="en-US" dirty="0"/>
              <a:t>構造体</a:t>
            </a:r>
            <a:r>
              <a:rPr kumimoji="1" lang="en-US" altLang="ja-JP" dirty="0" smtClean="0"/>
              <a:t>Intersection</a:t>
            </a:r>
            <a:r>
              <a:rPr kumimoji="1" lang="ja-JP" altLang="en-US" dirty="0" smtClean="0"/>
              <a:t>と</a:t>
            </a:r>
            <a:r>
              <a:rPr lang="en-US" altLang="ja-JP" dirty="0" err="1" smtClean="0"/>
              <a:t>Hitpoint</a:t>
            </a:r>
            <a:r>
              <a:rPr lang="ja-JP" altLang="en-US" dirty="0" err="1" smtClean="0"/>
              <a:t>。</a:t>
            </a:r>
            <a:endParaRPr lang="en-US" altLang="ja-JP" dirty="0" smtClean="0"/>
          </a:p>
          <a:p>
            <a:r>
              <a:rPr lang="en-US" altLang="ja-JP" b="1" dirty="0" err="1" smtClean="0"/>
              <a:t>m</a:t>
            </a:r>
            <a:r>
              <a:rPr kumimoji="1" lang="en-US" altLang="ja-JP" b="1" dirty="0" err="1" smtClean="0"/>
              <a:t>aterial.h</a:t>
            </a:r>
            <a:endParaRPr kumimoji="1" lang="en-US" altLang="ja-JP" b="1" dirty="0" smtClean="0"/>
          </a:p>
          <a:p>
            <a:pPr marL="457200" lvl="1" indent="0">
              <a:buNone/>
            </a:pPr>
            <a:r>
              <a:rPr lang="en-US" altLang="ja-JP" dirty="0" smtClean="0"/>
              <a:t>Color</a:t>
            </a:r>
            <a:r>
              <a:rPr lang="ja-JP" altLang="en-US" dirty="0" smtClean="0"/>
              <a:t>型と物体材質について記述する</a:t>
            </a:r>
            <a:r>
              <a:rPr lang="en-US" altLang="ja-JP" dirty="0" err="1" smtClean="0"/>
              <a:t>ReflectionType</a:t>
            </a:r>
            <a:r>
              <a:rPr lang="ja-JP" altLang="en-US" dirty="0" smtClean="0"/>
              <a:t>と屈折率の設定。</a:t>
            </a:r>
            <a:endParaRPr lang="en-US" altLang="ja-JP" dirty="0" smtClean="0"/>
          </a:p>
          <a:p>
            <a:r>
              <a:rPr lang="en-US" altLang="ja-JP" b="1" dirty="0" err="1" smtClean="0">
                <a:solidFill>
                  <a:schemeClr val="bg1">
                    <a:lumMod val="85000"/>
                  </a:schemeClr>
                </a:solidFill>
              </a:rPr>
              <a:t>ppm.h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レンダリング結果を</a:t>
            </a:r>
            <a:r>
              <a:rPr lang="en-US" altLang="ja-JP" dirty="0" smtClean="0">
                <a:solidFill>
                  <a:schemeClr val="bg1">
                    <a:lumMod val="85000"/>
                  </a:schemeClr>
                </a:solidFill>
              </a:rPr>
              <a:t>p</a:t>
            </a:r>
            <a:r>
              <a:rPr kumimoji="1" lang="en-US" altLang="ja-JP" dirty="0" smtClean="0">
                <a:solidFill>
                  <a:schemeClr val="bg1">
                    <a:lumMod val="85000"/>
                  </a:schemeClr>
                </a:solidFill>
              </a:rPr>
              <a:t>pm</a:t>
            </a:r>
            <a:r>
              <a:rPr kumimoji="1" lang="ja-JP" altLang="en-US" dirty="0" smtClean="0">
                <a:solidFill>
                  <a:schemeClr val="bg1">
                    <a:lumMod val="85000"/>
                  </a:schemeClr>
                </a:solidFill>
              </a:rPr>
              <a:t>画像として書き出すための関数</a:t>
            </a:r>
            <a:r>
              <a:rPr lang="en-US" altLang="ja-JP" dirty="0" err="1" smtClean="0">
                <a:solidFill>
                  <a:schemeClr val="bg1">
                    <a:lumMod val="85000"/>
                  </a:schemeClr>
                </a:solidFill>
              </a:rPr>
              <a:t>save_ppm_file</a:t>
            </a:r>
            <a:r>
              <a:rPr lang="en-US" altLang="ja-JP" dirty="0" smtClean="0">
                <a:solidFill>
                  <a:schemeClr val="bg1">
                    <a:lumMod val="85000"/>
                  </a:schemeClr>
                </a:solidFill>
              </a:rPr>
              <a: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solidFill>
                  <a:schemeClr val="bg1">
                    <a:lumMod val="85000"/>
                  </a:schemeClr>
                </a:solidFill>
              </a:rPr>
              <a:t>radiance.h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ある方向からの放射輝度を得る関数</a:t>
            </a:r>
            <a:r>
              <a:rPr lang="en-US" altLang="ja-JP" dirty="0" smtClean="0">
                <a:solidFill>
                  <a:schemeClr val="bg1">
                    <a:lumMod val="85000"/>
                  </a:schemeClr>
                </a:solidFill>
              </a:rPr>
              <a:t>radiance()</a:t>
            </a:r>
            <a:r>
              <a:rPr lang="ja-JP" altLang="en-US" dirty="0" err="1" smtClean="0">
                <a:solidFill>
                  <a:schemeClr val="bg1">
                    <a:lumMod val="85000"/>
                  </a:schemeClr>
                </a:solidFill>
              </a:rPr>
              <a:t>。</a:t>
            </a:r>
            <a:r>
              <a:rPr lang="ja-JP" altLang="en-US" dirty="0" smtClean="0">
                <a:solidFill>
                  <a:schemeClr val="bg1">
                    <a:lumMod val="85000"/>
                  </a:schemeClr>
                </a:solidFill>
              </a:rPr>
              <a:t>パストレーシングのメイン処理。</a:t>
            </a:r>
            <a:endParaRPr lang="en-US" altLang="ja-JP" dirty="0" smtClean="0">
              <a:solidFill>
                <a:schemeClr val="bg1">
                  <a:lumMod val="85000"/>
                </a:schemeClr>
              </a:solidFill>
            </a:endParaRPr>
          </a:p>
          <a:p>
            <a:r>
              <a:rPr lang="en-US" altLang="ja-JP" b="1" dirty="0" err="1">
                <a:solidFill>
                  <a:schemeClr val="bg1">
                    <a:lumMod val="85000"/>
                  </a:schemeClr>
                </a:solidFill>
              </a:rPr>
              <a:t>r</a:t>
            </a:r>
            <a:r>
              <a:rPr lang="en-US" altLang="ja-JP" b="1" dirty="0" err="1" smtClean="0">
                <a:solidFill>
                  <a:schemeClr val="bg1">
                    <a:lumMod val="85000"/>
                  </a:schemeClr>
                </a:solidFill>
              </a:rPr>
              <a:t>andom.h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乱数生成クラス</a:t>
            </a:r>
            <a:r>
              <a:rPr lang="en-US" altLang="ja-JP" dirty="0" err="1" smtClean="0">
                <a:solidFill>
                  <a:schemeClr val="bg1">
                    <a:lumMod val="85000"/>
                  </a:schemeClr>
                </a:solidFill>
              </a:rPr>
              <a:t>XorShift</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t>ray.h</a:t>
            </a:r>
            <a:endParaRPr lang="en-US" altLang="ja-JP" b="1" dirty="0" smtClean="0"/>
          </a:p>
          <a:p>
            <a:pPr marL="457200" lvl="1" indent="0">
              <a:buNone/>
            </a:pPr>
            <a:r>
              <a:rPr lang="ja-JP" altLang="en-US" dirty="0" smtClean="0"/>
              <a:t>一つ一つの光線、レイを表現する構造体</a:t>
            </a:r>
            <a:r>
              <a:rPr lang="en-US" altLang="ja-JP" dirty="0" smtClean="0"/>
              <a:t>Ray</a:t>
            </a:r>
            <a:r>
              <a:rPr lang="ja-JP" altLang="en-US" dirty="0" err="1" smtClean="0"/>
              <a:t>。</a:t>
            </a:r>
            <a:endParaRPr lang="en-US" altLang="ja-JP" dirty="0" smtClean="0"/>
          </a:p>
          <a:p>
            <a:r>
              <a:rPr lang="en-US" altLang="ja-JP" b="1" dirty="0" err="1">
                <a:solidFill>
                  <a:schemeClr val="bg1">
                    <a:lumMod val="85000"/>
                  </a:schemeClr>
                </a:solidFill>
              </a:rPr>
              <a:t>r</a:t>
            </a:r>
            <a:r>
              <a:rPr lang="en-US" altLang="ja-JP" b="1" dirty="0" err="1" smtClean="0">
                <a:solidFill>
                  <a:schemeClr val="bg1">
                    <a:lumMod val="85000"/>
                  </a:schemeClr>
                </a:solidFill>
              </a:rPr>
              <a:t>ender.h</a:t>
            </a:r>
            <a:endParaRPr lang="en-US" altLang="ja-JP" b="1" dirty="0" smtClean="0">
              <a:solidFill>
                <a:schemeClr val="bg1">
                  <a:lumMod val="85000"/>
                </a:schemeClr>
              </a:solidFill>
            </a:endParaRPr>
          </a:p>
          <a:p>
            <a:pPr marL="457200" lvl="1" indent="0">
              <a:buNone/>
            </a:pPr>
            <a:r>
              <a:rPr lang="ja-JP" altLang="en-US" dirty="0" smtClean="0">
                <a:solidFill>
                  <a:schemeClr val="bg1">
                    <a:lumMod val="85000"/>
                  </a:schemeClr>
                </a:solidFill>
              </a:rPr>
              <a:t>レンダリング画像サイズやサンプル数を受け取り、</a:t>
            </a:r>
            <a:r>
              <a:rPr lang="en-US" altLang="ja-JP" dirty="0" smtClean="0">
                <a:solidFill>
                  <a:schemeClr val="bg1">
                    <a:lumMod val="85000"/>
                  </a:schemeClr>
                </a:solidFill>
              </a:rPr>
              <a:t>radiance()</a:t>
            </a:r>
            <a:r>
              <a:rPr lang="ja-JP" altLang="en-US" dirty="0" smtClean="0">
                <a:solidFill>
                  <a:schemeClr val="bg1">
                    <a:lumMod val="85000"/>
                  </a:schemeClr>
                </a:solidFill>
              </a:rPr>
              <a:t>を使って各ピクセルの具体的な値を決定する関数</a:t>
            </a:r>
            <a:r>
              <a:rPr lang="en-US" altLang="ja-JP" dirty="0" smtClean="0">
                <a:solidFill>
                  <a:schemeClr val="bg1">
                    <a:lumMod val="85000"/>
                  </a:schemeClr>
                </a:solidFill>
              </a:rPr>
              <a:t>render()</a:t>
            </a:r>
            <a:r>
              <a:rPr lang="ja-JP" altLang="en-US" dirty="0" err="1" smtClean="0">
                <a:solidFill>
                  <a:schemeClr val="bg1">
                    <a:lumMod val="85000"/>
                  </a:schemeClr>
                </a:solidFill>
              </a:rPr>
              <a:t>。</a:t>
            </a:r>
            <a:endParaRPr lang="en-US" altLang="ja-JP" dirty="0" smtClean="0">
              <a:solidFill>
                <a:schemeClr val="bg1">
                  <a:lumMod val="85000"/>
                </a:schemeClr>
              </a:solidFill>
            </a:endParaRPr>
          </a:p>
          <a:p>
            <a:r>
              <a:rPr lang="en-US" altLang="ja-JP" b="1" dirty="0" err="1" smtClean="0"/>
              <a:t>scene.h</a:t>
            </a:r>
            <a:endParaRPr lang="en-US" altLang="ja-JP" b="1" dirty="0" smtClean="0"/>
          </a:p>
          <a:p>
            <a:pPr marL="457200" lvl="1" indent="0">
              <a:buNone/>
            </a:pPr>
            <a:r>
              <a:rPr lang="ja-JP" altLang="en-US" dirty="0" smtClean="0"/>
              <a:t>レンダリングするシーンのデータ</a:t>
            </a:r>
            <a:r>
              <a:rPr lang="en-US" altLang="ja-JP" dirty="0" smtClean="0"/>
              <a:t>spheres[]</a:t>
            </a:r>
            <a:r>
              <a:rPr lang="ja-JP" altLang="en-US" dirty="0" smtClean="0"/>
              <a:t>とそのシーンに対する交差判定を行う関数</a:t>
            </a:r>
            <a:r>
              <a:rPr lang="en-US" altLang="ja-JP" dirty="0" err="1" smtClean="0"/>
              <a:t>intersect_scene</a:t>
            </a:r>
            <a:r>
              <a:rPr lang="en-US" altLang="ja-JP" dirty="0" smtClean="0"/>
              <a:t>()</a:t>
            </a:r>
            <a:r>
              <a:rPr lang="ja-JP" altLang="en-US" dirty="0" err="1" smtClean="0"/>
              <a:t>。</a:t>
            </a:r>
            <a:endParaRPr lang="en-US" altLang="ja-JP" dirty="0" smtClean="0"/>
          </a:p>
          <a:p>
            <a:r>
              <a:rPr lang="en-US" altLang="ja-JP" b="1" dirty="0" err="1"/>
              <a:t>s</a:t>
            </a:r>
            <a:r>
              <a:rPr lang="en-US" altLang="ja-JP" b="1" dirty="0" err="1" smtClean="0"/>
              <a:t>phere.h</a:t>
            </a:r>
            <a:endParaRPr lang="en-US" altLang="ja-JP" b="1" dirty="0" smtClean="0"/>
          </a:p>
          <a:p>
            <a:pPr marL="457200" lvl="1" indent="0">
              <a:buNone/>
            </a:pPr>
            <a:r>
              <a:rPr lang="ja-JP" altLang="en-US" dirty="0"/>
              <a:t>基本的</a:t>
            </a:r>
            <a:r>
              <a:rPr lang="ja-JP" altLang="en-US" dirty="0" smtClean="0"/>
              <a:t>な形状</a:t>
            </a:r>
            <a:r>
              <a:rPr lang="ja-JP" altLang="en-US" dirty="0"/>
              <a:t>として</a:t>
            </a:r>
            <a:r>
              <a:rPr lang="ja-JP" altLang="en-US" dirty="0" smtClean="0"/>
              <a:t>の球を表現する</a:t>
            </a:r>
            <a:r>
              <a:rPr lang="en-US" altLang="ja-JP" dirty="0" smtClean="0"/>
              <a:t>Sphere</a:t>
            </a:r>
            <a:r>
              <a:rPr lang="ja-JP" altLang="en-US" dirty="0" smtClean="0"/>
              <a:t>構造体。</a:t>
            </a:r>
            <a:endParaRPr lang="en-US" altLang="ja-JP" dirty="0" smtClean="0"/>
          </a:p>
          <a:p>
            <a:r>
              <a:rPr lang="en-US" altLang="ja-JP" b="1" dirty="0" err="1" smtClean="0"/>
              <a:t>vec.h</a:t>
            </a:r>
            <a:endParaRPr lang="en-US" altLang="ja-JP" b="1" dirty="0" smtClean="0"/>
          </a:p>
          <a:p>
            <a:pPr marL="457200" lvl="1" indent="0">
              <a:buNone/>
            </a:pPr>
            <a:r>
              <a:rPr lang="ja-JP" altLang="en-US" dirty="0" smtClean="0"/>
              <a:t>ベクトルを表現する構造体</a:t>
            </a:r>
            <a:r>
              <a:rPr lang="en-US" altLang="ja-JP" dirty="0" err="1" smtClean="0"/>
              <a:t>Vec</a:t>
            </a:r>
            <a:r>
              <a:rPr lang="ja-JP" altLang="en-US" dirty="0" err="1" smtClean="0"/>
              <a:t>。</a:t>
            </a:r>
            <a:endParaRPr lang="en-US" altLang="ja-JP" dirty="0"/>
          </a:p>
        </p:txBody>
      </p:sp>
    </p:spTree>
    <p:extLst>
      <p:ext uri="{BB962C8B-B14F-4D97-AF65-F5344CB8AC3E}">
        <p14:creationId xmlns:p14="http://schemas.microsoft.com/office/powerpoint/2010/main" val="17098199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3.1 </a:t>
            </a:r>
            <a:r>
              <a:rPr kumimoji="1" lang="ja-JP" altLang="en-US" dirty="0" smtClean="0"/>
              <a:t>ベクトル</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edupt</a:t>
            </a:r>
            <a:r>
              <a:rPr lang="ja-JP" altLang="en-US" dirty="0"/>
              <a:t>とは</a:t>
            </a:r>
            <a:endParaRPr kumimoji="1" lang="ja-JP" altLang="en-US" dirty="0"/>
          </a:p>
        </p:txBody>
      </p:sp>
      <p:sp>
        <p:nvSpPr>
          <p:cNvPr id="6" name="正方形/長方形 5"/>
          <p:cNvSpPr/>
          <p:nvPr/>
        </p:nvSpPr>
        <p:spPr>
          <a:xfrm>
            <a:off x="683568" y="4941168"/>
            <a:ext cx="7776864" cy="936104"/>
          </a:xfrm>
          <a:prstGeom prst="rect">
            <a:avLst/>
          </a:prstGeom>
          <a:noFill/>
          <a:ln w="38100">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55576" y="5085184"/>
            <a:ext cx="7632848" cy="707886"/>
          </a:xfrm>
          <a:prstGeom prst="rect">
            <a:avLst/>
          </a:prstGeom>
          <a:noFill/>
        </p:spPr>
        <p:txBody>
          <a:bodyPr wrap="square" rtlCol="0">
            <a:spAutoFit/>
          </a:bodyPr>
          <a:lstStyle/>
          <a:p>
            <a:pPr algn="ctr"/>
            <a:r>
              <a:rPr kumimoji="1" lang="en-US" altLang="ja-JP" sz="2000" dirty="0" err="1" smtClean="0"/>
              <a:t>smallpt</a:t>
            </a:r>
            <a:r>
              <a:rPr kumimoji="1" lang="en-US" altLang="ja-JP" sz="2000" dirty="0" smtClean="0"/>
              <a:t> </a:t>
            </a:r>
            <a:r>
              <a:rPr lang="en-US" altLang="ja-JP" sz="2000" dirty="0" smtClean="0"/>
              <a:t>(http://www.kevinbeason.com/smallpt/) </a:t>
            </a:r>
            <a:r>
              <a:rPr lang="ja-JP" altLang="en-US" sz="2000" dirty="0" smtClean="0"/>
              <a:t>は</a:t>
            </a:r>
            <a:r>
              <a:rPr lang="en-US" altLang="ja-JP" sz="2000" dirty="0" smtClean="0"/>
              <a:t>Kevin </a:t>
            </a:r>
            <a:r>
              <a:rPr lang="en-US" altLang="ja-JP" sz="2000" dirty="0" err="1" smtClean="0"/>
              <a:t>Beason</a:t>
            </a:r>
            <a:r>
              <a:rPr lang="ja-JP" altLang="en-US" sz="2000" dirty="0" smtClean="0"/>
              <a:t>氏によって</a:t>
            </a:r>
            <a:r>
              <a:rPr lang="en-US" altLang="ja-JP" sz="2000" dirty="0" smtClean="0"/>
              <a:t>C++</a:t>
            </a:r>
            <a:r>
              <a:rPr lang="ja-JP" altLang="en-US" sz="2000" dirty="0" smtClean="0"/>
              <a:t>で書かれた</a:t>
            </a:r>
            <a:r>
              <a:rPr lang="en-US" altLang="ja-JP" sz="2000" dirty="0" smtClean="0"/>
              <a:t>99</a:t>
            </a:r>
            <a:r>
              <a:rPr lang="ja-JP" altLang="en-US" sz="2000" dirty="0" smtClean="0"/>
              <a:t>行のパストレーシングによるレンダラ</a:t>
            </a:r>
            <a:endParaRPr kumimoji="1" lang="ja-JP" altLang="en-US" sz="2000" dirty="0"/>
          </a:p>
        </p:txBody>
      </p:sp>
      <p:sp>
        <p:nvSpPr>
          <p:cNvPr id="15" name="正方形/長方形 14"/>
          <p:cNvSpPr/>
          <p:nvPr/>
        </p:nvSpPr>
        <p:spPr>
          <a:xfrm>
            <a:off x="476350" y="2420888"/>
            <a:ext cx="8172400" cy="50405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smtClean="0">
                <a:solidFill>
                  <a:schemeClr val="tx1"/>
                </a:solidFill>
              </a:rPr>
              <a:t>C++</a:t>
            </a:r>
            <a:r>
              <a:rPr lang="ja-JP" altLang="en-US" sz="2800" b="1" dirty="0" smtClean="0">
                <a:solidFill>
                  <a:schemeClr val="tx1"/>
                </a:solidFill>
              </a:rPr>
              <a:t>で記述</a:t>
            </a:r>
            <a:endParaRPr lang="en-US" altLang="ja-JP" sz="2800" b="1" dirty="0" smtClean="0">
              <a:solidFill>
                <a:schemeClr val="tx1"/>
              </a:solidFill>
            </a:endParaRPr>
          </a:p>
        </p:txBody>
      </p:sp>
      <p:sp>
        <p:nvSpPr>
          <p:cNvPr id="16" name="正方形/長方形 15"/>
          <p:cNvSpPr/>
          <p:nvPr/>
        </p:nvSpPr>
        <p:spPr>
          <a:xfrm>
            <a:off x="476350" y="1808820"/>
            <a:ext cx="8172400" cy="504056"/>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err="1" smtClean="0">
                <a:solidFill>
                  <a:schemeClr val="tx1"/>
                </a:solidFill>
              </a:rPr>
              <a:t>smallpt</a:t>
            </a:r>
            <a:r>
              <a:rPr lang="en-US" altLang="ja-JP" sz="2800" b="1" dirty="0" smtClean="0">
                <a:solidFill>
                  <a:schemeClr val="tx1"/>
                </a:solidFill>
              </a:rPr>
              <a:t> </a:t>
            </a:r>
            <a:r>
              <a:rPr lang="ja-JP" altLang="en-US" sz="2800" b="1" dirty="0" smtClean="0">
                <a:solidFill>
                  <a:schemeClr val="tx1"/>
                </a:solidFill>
              </a:rPr>
              <a:t>をベースに修正・拡張</a:t>
            </a:r>
            <a:endParaRPr lang="en-US" altLang="ja-JP" sz="2800" b="1" dirty="0" smtClean="0">
              <a:solidFill>
                <a:schemeClr val="tx1"/>
              </a:solidFill>
            </a:endParaRPr>
          </a:p>
        </p:txBody>
      </p:sp>
      <p:sp>
        <p:nvSpPr>
          <p:cNvPr id="17" name="正方形/長方形 16"/>
          <p:cNvSpPr/>
          <p:nvPr/>
        </p:nvSpPr>
        <p:spPr>
          <a:xfrm>
            <a:off x="467544" y="3727140"/>
            <a:ext cx="8172400" cy="504056"/>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chemeClr val="tx1"/>
                </a:solidFill>
              </a:rPr>
              <a:t>教育的</a:t>
            </a:r>
            <a:endParaRPr lang="ja-JP" altLang="en-US" sz="2800" b="1" dirty="0">
              <a:solidFill>
                <a:schemeClr val="tx1"/>
              </a:solidFill>
            </a:endParaRPr>
          </a:p>
        </p:txBody>
      </p:sp>
      <p:sp>
        <p:nvSpPr>
          <p:cNvPr id="18" name="正方形/長方形 17"/>
          <p:cNvSpPr/>
          <p:nvPr/>
        </p:nvSpPr>
        <p:spPr>
          <a:xfrm>
            <a:off x="476350" y="3068960"/>
            <a:ext cx="8172400" cy="504056"/>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a:solidFill>
                  <a:schemeClr val="tx1"/>
                </a:solidFill>
              </a:rPr>
              <a:t>日本語による</a:t>
            </a:r>
            <a:r>
              <a:rPr lang="ja-JP" altLang="en-US" sz="2400" b="1" dirty="0" smtClean="0">
                <a:solidFill>
                  <a:schemeClr val="tx1"/>
                </a:solidFill>
              </a:rPr>
              <a:t>コメント付き</a:t>
            </a:r>
            <a:endParaRPr lang="en-US" altLang="ja-JP" sz="2400" b="1" dirty="0">
              <a:solidFill>
                <a:schemeClr val="tx1"/>
              </a:solidFill>
            </a:endParaRPr>
          </a:p>
        </p:txBody>
      </p:sp>
    </p:spTree>
    <p:extLst>
      <p:ext uri="{BB962C8B-B14F-4D97-AF65-F5344CB8AC3E}">
        <p14:creationId xmlns:p14="http://schemas.microsoft.com/office/powerpoint/2010/main" val="1792287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vec.h</a:t>
            </a:r>
            <a:endParaRPr kumimoji="1" lang="ja-JP" alt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5" y="980728"/>
            <a:ext cx="5013191" cy="576064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783038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矢印コネクタ 14"/>
          <p:cNvCxnSpPr/>
          <p:nvPr/>
        </p:nvCxnSpPr>
        <p:spPr>
          <a:xfrm flipV="1">
            <a:off x="3894973" y="4384505"/>
            <a:ext cx="535868" cy="1226078"/>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flipV="1">
            <a:off x="2659597" y="5428749"/>
            <a:ext cx="1215860" cy="181834"/>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3894973" y="5636827"/>
            <a:ext cx="852855" cy="584010"/>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normAutofit fontScale="90000"/>
          </a:bodyPr>
          <a:lstStyle/>
          <a:p>
            <a:r>
              <a:rPr lang="en-US" altLang="ja-JP" dirty="0" err="1" smtClean="0"/>
              <a:t>Vec</a:t>
            </a:r>
            <a:r>
              <a:rPr lang="ja-JP" altLang="en-US" dirty="0" smtClean="0"/>
              <a:t>構造体</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三組の実数</a:t>
            </a:r>
            <a:r>
              <a:rPr lang="ja-JP" altLang="en-US" b="1" dirty="0" smtClean="0"/>
              <a:t>による構造体</a:t>
            </a:r>
            <a:endParaRPr lang="en-US" altLang="ja-JP" dirty="0"/>
          </a:p>
          <a:p>
            <a:pPr lvl="1"/>
            <a:r>
              <a:rPr lang="ja-JP" altLang="en-US" dirty="0"/>
              <a:t>線形代数におけるベクトルとほぼ</a:t>
            </a:r>
            <a:r>
              <a:rPr lang="ja-JP" altLang="en-US" dirty="0" smtClean="0"/>
              <a:t>同じ。</a:t>
            </a:r>
            <a:endParaRPr kumimoji="1" lang="en-US" altLang="ja-JP" b="1" dirty="0" smtClean="0"/>
          </a:p>
          <a:p>
            <a:pPr lvl="1"/>
            <a:r>
              <a:rPr lang="en-US" altLang="ja-JP" dirty="0" err="1" smtClean="0"/>
              <a:t>edupt</a:t>
            </a:r>
            <a:r>
              <a:rPr lang="ja-JP" altLang="en-US" dirty="0" smtClean="0"/>
              <a:t>では点、ベクトル、</a:t>
            </a:r>
            <a:r>
              <a:rPr lang="ja-JP" altLang="en-US" dirty="0"/>
              <a:t>色</a:t>
            </a:r>
            <a:r>
              <a:rPr lang="ja-JP" altLang="en-US" dirty="0" smtClean="0"/>
              <a:t>等を表現するために使われる。</a:t>
            </a:r>
            <a:endParaRPr kumimoji="1" lang="ja-JP" altLang="en-US" dirty="0"/>
          </a:p>
        </p:txBody>
      </p:sp>
      <p:cxnSp>
        <p:nvCxnSpPr>
          <p:cNvPr id="4" name="直線矢印コネクタ 3"/>
          <p:cNvCxnSpPr/>
          <p:nvPr/>
        </p:nvCxnSpPr>
        <p:spPr>
          <a:xfrm flipV="1">
            <a:off x="3883732" y="3628549"/>
            <a:ext cx="0" cy="2225805"/>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flipV="1">
            <a:off x="3667708" y="5636827"/>
            <a:ext cx="2160240" cy="1502"/>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3698705" y="3954528"/>
            <a:ext cx="1791816" cy="1874148"/>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503031" y="5644010"/>
            <a:ext cx="415498" cy="369332"/>
          </a:xfrm>
          <a:prstGeom prst="rect">
            <a:avLst/>
          </a:prstGeom>
          <a:noFill/>
        </p:spPr>
        <p:txBody>
          <a:bodyPr wrap="none" rtlCol="0">
            <a:spAutoFit/>
          </a:bodyPr>
          <a:lstStyle/>
          <a:p>
            <a:r>
              <a:rPr lang="ja-JP" altLang="en-US" b="1" dirty="0"/>
              <a:t>ｘ</a:t>
            </a:r>
            <a:endParaRPr kumimoji="1" lang="ja-JP" altLang="en-US" b="1" dirty="0"/>
          </a:p>
        </p:txBody>
      </p:sp>
      <p:sp>
        <p:nvSpPr>
          <p:cNvPr id="13" name="テキスト ボックス 12"/>
          <p:cNvSpPr txBox="1"/>
          <p:nvPr/>
        </p:nvSpPr>
        <p:spPr>
          <a:xfrm>
            <a:off x="3459959" y="3585196"/>
            <a:ext cx="415498" cy="369332"/>
          </a:xfrm>
          <a:prstGeom prst="rect">
            <a:avLst/>
          </a:prstGeom>
          <a:noFill/>
        </p:spPr>
        <p:txBody>
          <a:bodyPr wrap="none" rtlCol="0">
            <a:spAutoFit/>
          </a:bodyPr>
          <a:lstStyle/>
          <a:p>
            <a:r>
              <a:rPr lang="ja-JP" altLang="en-US" b="1" dirty="0"/>
              <a:t>ｙ</a:t>
            </a:r>
            <a:endParaRPr kumimoji="1" lang="ja-JP" altLang="en-US" b="1" dirty="0"/>
          </a:p>
        </p:txBody>
      </p:sp>
      <p:sp>
        <p:nvSpPr>
          <p:cNvPr id="14" name="テキスト ボックス 13"/>
          <p:cNvSpPr txBox="1"/>
          <p:nvPr/>
        </p:nvSpPr>
        <p:spPr>
          <a:xfrm>
            <a:off x="4963852" y="3783480"/>
            <a:ext cx="415498" cy="369332"/>
          </a:xfrm>
          <a:prstGeom prst="rect">
            <a:avLst/>
          </a:prstGeom>
          <a:noFill/>
        </p:spPr>
        <p:txBody>
          <a:bodyPr wrap="none" rtlCol="0">
            <a:spAutoFit/>
          </a:bodyPr>
          <a:lstStyle/>
          <a:p>
            <a:r>
              <a:rPr lang="ja-JP" altLang="en-US" b="1" dirty="0"/>
              <a:t>ｚ</a:t>
            </a:r>
            <a:endParaRPr kumimoji="1" lang="ja-JP" altLang="en-US" b="1" dirty="0"/>
          </a:p>
        </p:txBody>
      </p:sp>
      <p:sp>
        <p:nvSpPr>
          <p:cNvPr id="25" name="テキスト ボックス 24"/>
          <p:cNvSpPr txBox="1"/>
          <p:nvPr/>
        </p:nvSpPr>
        <p:spPr>
          <a:xfrm>
            <a:off x="3001869" y="6309320"/>
            <a:ext cx="3185487" cy="369332"/>
          </a:xfrm>
          <a:prstGeom prst="rect">
            <a:avLst/>
          </a:prstGeom>
          <a:noFill/>
        </p:spPr>
        <p:txBody>
          <a:bodyPr wrap="none" rtlCol="0">
            <a:spAutoFit/>
          </a:bodyPr>
          <a:lstStyle/>
          <a:p>
            <a:r>
              <a:rPr kumimoji="1" lang="ja-JP" altLang="en-US" dirty="0" smtClean="0"/>
              <a:t>三次元空間におけるベクトル</a:t>
            </a:r>
            <a:endParaRPr kumimoji="1" lang="ja-JP" altLang="en-US" dirty="0"/>
          </a:p>
        </p:txBody>
      </p:sp>
    </p:spTree>
    <p:extLst>
      <p:ext uri="{BB962C8B-B14F-4D97-AF65-F5344CB8AC3E}">
        <p14:creationId xmlns:p14="http://schemas.microsoft.com/office/powerpoint/2010/main" val="3272389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Vec</a:t>
            </a:r>
            <a:r>
              <a:rPr lang="ja-JP" altLang="en-US" dirty="0"/>
              <a:t>構造体</a:t>
            </a:r>
            <a:endParaRPr kumimoji="1" lang="ja-JP" altLang="en-US" dirty="0"/>
          </a:p>
        </p:txBody>
      </p:sp>
      <p:sp>
        <p:nvSpPr>
          <p:cNvPr id="3" name="コンテンツ プレースホルダー 2"/>
          <p:cNvSpPr>
            <a:spLocks noGrp="1"/>
          </p:cNvSpPr>
          <p:nvPr>
            <p:ph idx="1"/>
          </p:nvPr>
        </p:nvSpPr>
        <p:spPr>
          <a:xfrm>
            <a:off x="323528" y="1412776"/>
            <a:ext cx="8568952" cy="4713387"/>
          </a:xfrm>
        </p:spPr>
        <p:txBody>
          <a:bodyPr>
            <a:normAutofit/>
          </a:bodyPr>
          <a:lstStyle/>
          <a:p>
            <a:r>
              <a:rPr lang="ja-JP" altLang="en-US" sz="2400" dirty="0" smtClean="0"/>
              <a:t>ベクトル</a:t>
            </a:r>
            <a:r>
              <a:rPr lang="ja-JP" altLang="en-US" sz="2400" dirty="0"/>
              <a:t>同士</a:t>
            </a:r>
            <a:r>
              <a:rPr lang="ja-JP" altLang="en-US" sz="2400" dirty="0" smtClean="0"/>
              <a:t>の加算</a:t>
            </a:r>
            <a:endParaRPr lang="en-US" altLang="ja-JP" sz="2400" dirty="0" smtClean="0"/>
          </a:p>
          <a:p>
            <a:r>
              <a:rPr kumimoji="1" lang="ja-JP" altLang="en-US" sz="2400" dirty="0"/>
              <a:t>ベクトル同士</a:t>
            </a:r>
            <a:r>
              <a:rPr kumimoji="1" lang="ja-JP" altLang="en-US" sz="2400" dirty="0" smtClean="0"/>
              <a:t>の減算</a:t>
            </a:r>
            <a:endParaRPr kumimoji="1" lang="en-US" altLang="ja-JP" sz="2400" dirty="0" smtClean="0"/>
          </a:p>
          <a:p>
            <a:r>
              <a:rPr lang="ja-JP" altLang="en-US" sz="2400" dirty="0"/>
              <a:t>ベクトル</a:t>
            </a:r>
            <a:r>
              <a:rPr lang="ja-JP" altLang="en-US" sz="2400" dirty="0" smtClean="0"/>
              <a:t>とスカラ量の乗算</a:t>
            </a:r>
            <a:endParaRPr lang="en-US" altLang="ja-JP" sz="2400" dirty="0" smtClean="0"/>
          </a:p>
          <a:p>
            <a:r>
              <a:rPr kumimoji="1" lang="ja-JP" altLang="en-US" sz="2400" dirty="0"/>
              <a:t>ベクトル</a:t>
            </a:r>
            <a:r>
              <a:rPr kumimoji="1" lang="ja-JP" altLang="en-US" sz="2400" dirty="0" smtClean="0"/>
              <a:t>とスカラ量の除算</a:t>
            </a:r>
            <a:endParaRPr kumimoji="1" lang="en-US" altLang="ja-JP" sz="2400" dirty="0" smtClean="0"/>
          </a:p>
          <a:p>
            <a:r>
              <a:rPr lang="ja-JP" altLang="en-US" sz="2400" dirty="0" smtClean="0"/>
              <a:t>二乗長さ、長さを求める関数</a:t>
            </a:r>
            <a:r>
              <a:rPr lang="en-US" altLang="ja-JP" sz="2400" dirty="0" err="1" smtClean="0"/>
              <a:t>length_squared</a:t>
            </a:r>
            <a:r>
              <a:rPr lang="en-US" altLang="ja-JP" sz="2400" dirty="0" smtClean="0"/>
              <a:t>()</a:t>
            </a:r>
            <a:r>
              <a:rPr lang="ja-JP" altLang="en-US" sz="2400" dirty="0" smtClean="0"/>
              <a:t>と</a:t>
            </a:r>
            <a:r>
              <a:rPr lang="en-US" altLang="ja-JP" sz="2400" dirty="0" smtClean="0"/>
              <a:t>length()</a:t>
            </a:r>
          </a:p>
          <a:p>
            <a:pPr lvl="1"/>
            <a:r>
              <a:rPr kumimoji="1" lang="ja-JP" altLang="en-US" sz="2000" dirty="0" smtClean="0"/>
              <a:t>各要素の二乗の和の平方根がベクトルの長さ（三平方の定理）</a:t>
            </a:r>
            <a:endParaRPr kumimoji="1" lang="ja-JP" altLang="en-US"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4005064"/>
            <a:ext cx="3168352" cy="27171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071465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normalize()</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ベクトルの正規化関数</a:t>
            </a:r>
            <a:endParaRPr lang="en-US" altLang="ja-JP" b="1" dirty="0" smtClean="0"/>
          </a:p>
          <a:p>
            <a:pPr lvl="1"/>
            <a:r>
              <a:rPr kumimoji="1" lang="ja-JP" altLang="en-US" dirty="0" smtClean="0"/>
              <a:t>ベクトルの各要素を自身の長さで割る操作。</a:t>
            </a:r>
            <a:endParaRPr kumimoji="1" lang="en-US" altLang="ja-JP" dirty="0" smtClean="0"/>
          </a:p>
          <a:p>
            <a:pPr lvl="1"/>
            <a:r>
              <a:rPr lang="ja-JP" altLang="en-US" dirty="0" smtClean="0"/>
              <a:t>正規化後のベクトルは長さが</a:t>
            </a:r>
            <a:r>
              <a:rPr lang="ja-JP" altLang="en-US" dirty="0"/>
              <a:t>１</a:t>
            </a:r>
            <a:r>
              <a:rPr lang="ja-JP" altLang="en-US" dirty="0" smtClean="0"/>
              <a:t>になる。</a:t>
            </a:r>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82074" y="4797152"/>
            <a:ext cx="4154169" cy="70890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a14="http://schemas.microsoft.com/office/drawing/2010/main">
        <mc:Choice Requires="a14">
          <p:sp>
            <p:nvSpPr>
              <p:cNvPr id="8" name="テキスト ボックス 7"/>
              <p:cNvSpPr txBox="1"/>
              <p:nvPr/>
            </p:nvSpPr>
            <p:spPr>
              <a:xfrm>
                <a:off x="3268224" y="3429000"/>
                <a:ext cx="2381870" cy="9834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a:rPr>
                          </m:ctrlPr>
                        </m:fPr>
                        <m:num>
                          <m:acc>
                            <m:accPr>
                              <m:chr m:val="⃗"/>
                              <m:ctrlPr>
                                <a:rPr kumimoji="1" lang="en-US" altLang="ja-JP" b="0" i="1" smtClean="0">
                                  <a:latin typeface="Cambria Math"/>
                                </a:rPr>
                              </m:ctrlPr>
                            </m:accPr>
                            <m:e>
                              <m:r>
                                <a:rPr kumimoji="1" lang="en-US" altLang="ja-JP" b="0" i="1" smtClean="0">
                                  <a:latin typeface="Cambria Math"/>
                                </a:rPr>
                                <m:t>𝑣</m:t>
                              </m:r>
                            </m:e>
                          </m:acc>
                        </m:num>
                        <m:den>
                          <m:d>
                            <m:dPr>
                              <m:begChr m:val="‖"/>
                              <m:endChr m:val="‖"/>
                              <m:ctrlPr>
                                <a:rPr kumimoji="1" lang="en-US" altLang="ja-JP" b="0" i="1" smtClean="0">
                                  <a:latin typeface="Cambria Math"/>
                                </a:rPr>
                              </m:ctrlPr>
                            </m:dPr>
                            <m:e>
                              <m:acc>
                                <m:accPr>
                                  <m:chr m:val="⃗"/>
                                  <m:ctrlPr>
                                    <a:rPr kumimoji="1" lang="en-US" altLang="ja-JP" b="0" i="1" smtClean="0">
                                      <a:latin typeface="Cambria Math"/>
                                    </a:rPr>
                                  </m:ctrlPr>
                                </m:accPr>
                                <m:e>
                                  <m:r>
                                    <a:rPr kumimoji="1" lang="en-US" altLang="ja-JP" b="0" i="1" smtClean="0">
                                      <a:latin typeface="Cambria Math"/>
                                    </a:rPr>
                                    <m:t>𝑣</m:t>
                                  </m:r>
                                </m:e>
                              </m:acc>
                            </m:e>
                          </m:d>
                        </m:den>
                      </m:f>
                      <m:r>
                        <a:rPr kumimoji="1" lang="en-US" altLang="ja-JP" b="0" i="1" smtClean="0">
                          <a:latin typeface="Cambria Math"/>
                        </a:rPr>
                        <m:t>=</m:t>
                      </m:r>
                      <m:f>
                        <m:fPr>
                          <m:ctrlPr>
                            <a:rPr kumimoji="1" lang="en-US" altLang="ja-JP" b="0" i="1" smtClean="0">
                              <a:latin typeface="Cambria Math"/>
                            </a:rPr>
                          </m:ctrlPr>
                        </m:fPr>
                        <m:num>
                          <m:acc>
                            <m:accPr>
                              <m:chr m:val="⃗"/>
                              <m:ctrlPr>
                                <a:rPr kumimoji="1" lang="en-US" altLang="ja-JP" b="0" i="1" smtClean="0">
                                  <a:latin typeface="Cambria Math"/>
                                </a:rPr>
                              </m:ctrlPr>
                            </m:accPr>
                            <m:e>
                              <m:r>
                                <a:rPr kumimoji="1" lang="en-US" altLang="ja-JP" b="0" i="1" smtClean="0">
                                  <a:latin typeface="Cambria Math"/>
                                </a:rPr>
                                <m:t>𝑣</m:t>
                              </m:r>
                            </m:e>
                          </m:acc>
                        </m:num>
                        <m:den>
                          <m:rad>
                            <m:radPr>
                              <m:degHide m:val="on"/>
                              <m:ctrlPr>
                                <a:rPr kumimoji="1" lang="en-US" altLang="ja-JP" b="0" i="1" smtClean="0">
                                  <a:latin typeface="Cambria Math"/>
                                </a:rPr>
                              </m:ctrlPr>
                            </m:radPr>
                            <m:deg/>
                            <m:e>
                              <m:sSubSup>
                                <m:sSubSupPr>
                                  <m:ctrlPr>
                                    <a:rPr kumimoji="1" lang="en-US" altLang="ja-JP" b="0" i="1" smtClean="0">
                                      <a:latin typeface="Cambria Math"/>
                                    </a:rPr>
                                  </m:ctrlPr>
                                </m:sSubSupPr>
                                <m:e>
                                  <m:r>
                                    <a:rPr kumimoji="1" lang="en-US" altLang="ja-JP" b="0" i="1" smtClean="0">
                                      <a:latin typeface="Cambria Math"/>
                                    </a:rPr>
                                    <m:t>𝑣</m:t>
                                  </m:r>
                                </m:e>
                                <m:sub>
                                  <m:r>
                                    <a:rPr kumimoji="1" lang="en-US" altLang="ja-JP" b="0" i="1" smtClean="0">
                                      <a:latin typeface="Cambria Math"/>
                                    </a:rPr>
                                    <m:t>𝑥</m:t>
                                  </m:r>
                                </m:sub>
                                <m:sup>
                                  <m:r>
                                    <a:rPr kumimoji="1" lang="en-US" altLang="ja-JP" b="0" i="1" smtClean="0">
                                      <a:latin typeface="Cambria Math"/>
                                    </a:rPr>
                                    <m:t>2</m:t>
                                  </m:r>
                                </m:sup>
                              </m:sSubSup>
                              <m:r>
                                <a:rPr kumimoji="1" lang="en-US" altLang="ja-JP" b="0" i="1" smtClean="0">
                                  <a:latin typeface="Cambria Math"/>
                                </a:rPr>
                                <m:t>+</m:t>
                              </m:r>
                              <m:sSubSup>
                                <m:sSubSupPr>
                                  <m:ctrlPr>
                                    <a:rPr lang="en-US" altLang="ja-JP" i="1">
                                      <a:latin typeface="Cambria Math"/>
                                    </a:rPr>
                                  </m:ctrlPr>
                                </m:sSubSupPr>
                                <m:e>
                                  <m:r>
                                    <a:rPr lang="en-US" altLang="ja-JP" i="1">
                                      <a:latin typeface="Cambria Math"/>
                                    </a:rPr>
                                    <m:t>𝑣</m:t>
                                  </m:r>
                                </m:e>
                                <m:sub>
                                  <m:r>
                                    <a:rPr lang="en-US" altLang="ja-JP" b="0" i="1" smtClean="0">
                                      <a:latin typeface="Cambria Math"/>
                                    </a:rPr>
                                    <m:t>𝑦</m:t>
                                  </m:r>
                                </m:sub>
                                <m:sup>
                                  <m:r>
                                    <a:rPr lang="en-US" altLang="ja-JP" i="1">
                                      <a:latin typeface="Cambria Math"/>
                                    </a:rPr>
                                    <m:t>2</m:t>
                                  </m:r>
                                </m:sup>
                              </m:sSubSup>
                              <m:r>
                                <a:rPr lang="en-US" altLang="ja-JP" b="0" i="1" smtClean="0">
                                  <a:latin typeface="Cambria Math"/>
                                </a:rPr>
                                <m:t>+</m:t>
                              </m:r>
                              <m:sSubSup>
                                <m:sSubSupPr>
                                  <m:ctrlPr>
                                    <a:rPr lang="en-US" altLang="ja-JP" i="1">
                                      <a:latin typeface="Cambria Math"/>
                                    </a:rPr>
                                  </m:ctrlPr>
                                </m:sSubSupPr>
                                <m:e>
                                  <m:r>
                                    <a:rPr lang="en-US" altLang="ja-JP" i="1">
                                      <a:latin typeface="Cambria Math"/>
                                    </a:rPr>
                                    <m:t>𝑣</m:t>
                                  </m:r>
                                </m:e>
                                <m:sub>
                                  <m:r>
                                    <a:rPr lang="en-US" altLang="ja-JP" b="0" i="1" smtClean="0">
                                      <a:latin typeface="Cambria Math"/>
                                    </a:rPr>
                                    <m:t>𝑧</m:t>
                                  </m:r>
                                </m:sub>
                                <m:sup>
                                  <m:r>
                                    <a:rPr lang="en-US" altLang="ja-JP" i="1">
                                      <a:latin typeface="Cambria Math"/>
                                    </a:rPr>
                                    <m:t>2</m:t>
                                  </m:r>
                                </m:sup>
                              </m:sSubSup>
                            </m:e>
                          </m:rad>
                        </m:den>
                      </m:f>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268224" y="3429000"/>
                <a:ext cx="2381870" cy="983411"/>
              </a:xfrm>
              <a:prstGeom prst="rect">
                <a:avLst/>
              </a:prstGeom>
              <a:blipFill rotWithShape="1">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034726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m</a:t>
            </a:r>
            <a:r>
              <a:rPr kumimoji="1" lang="en-US" altLang="ja-JP" dirty="0" smtClean="0"/>
              <a:t>ultiply()</a:t>
            </a:r>
            <a:endParaRPr kumimoji="1" lang="ja-JP" altLang="en-US" dirty="0"/>
          </a:p>
        </p:txBody>
      </p:sp>
      <p:sp>
        <p:nvSpPr>
          <p:cNvPr id="3" name="コンテンツ プレースホルダー 2"/>
          <p:cNvSpPr>
            <a:spLocks noGrp="1"/>
          </p:cNvSpPr>
          <p:nvPr>
            <p:ph idx="1"/>
          </p:nvPr>
        </p:nvSpPr>
        <p:spPr/>
        <p:txBody>
          <a:bodyPr/>
          <a:lstStyle/>
          <a:p>
            <a:r>
              <a:rPr lang="ja-JP" altLang="en-US" b="1" dirty="0"/>
              <a:t>二つの</a:t>
            </a:r>
            <a:r>
              <a:rPr lang="ja-JP" altLang="en-US" b="1" dirty="0" smtClean="0"/>
              <a:t>ベクトルの要素ごとの積</a:t>
            </a:r>
            <a:endParaRPr kumimoji="1" lang="ja-JP" alt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356992"/>
            <a:ext cx="7246965" cy="7771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393531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円弧 10"/>
          <p:cNvSpPr/>
          <p:nvPr/>
        </p:nvSpPr>
        <p:spPr>
          <a:xfrm rot="325891">
            <a:off x="6260678" y="2842641"/>
            <a:ext cx="504056" cy="57606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en-US" altLang="ja-JP" dirty="0"/>
              <a:t>d</a:t>
            </a:r>
            <a:r>
              <a:rPr kumimoji="1" lang="en-US" altLang="ja-JP" dirty="0" smtClean="0"/>
              <a:t>ot()</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b="1" dirty="0" smtClean="0"/>
              <a:t>二つの</a:t>
            </a:r>
            <a:r>
              <a:rPr lang="ja-JP" altLang="en-US" b="1" dirty="0"/>
              <a:t>ベクトル</a:t>
            </a:r>
            <a:r>
              <a:rPr lang="ja-JP" altLang="en-US" b="1" dirty="0" smtClean="0"/>
              <a:t>の内積を計算する</a:t>
            </a:r>
            <a:endParaRPr lang="en-US" altLang="ja-JP" b="1" dirty="0" smtClean="0"/>
          </a:p>
          <a:p>
            <a:pPr marL="457200" lvl="1" indent="0">
              <a:buNone/>
            </a:pPr>
            <a:endParaRPr kumimoji="1" lang="ja-JP" altLang="en-US" dirty="0"/>
          </a:p>
        </p:txBody>
      </p:sp>
      <p:cxnSp>
        <p:nvCxnSpPr>
          <p:cNvPr id="4" name="直線矢印コネクタ 3"/>
          <p:cNvCxnSpPr/>
          <p:nvPr/>
        </p:nvCxnSpPr>
        <p:spPr>
          <a:xfrm flipV="1">
            <a:off x="6178608" y="1959581"/>
            <a:ext cx="967916" cy="1368152"/>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6178608" y="2719857"/>
            <a:ext cx="2016224" cy="607876"/>
          </a:xfrm>
          <a:prstGeom prst="straightConnector1">
            <a:avLst/>
          </a:prstGeom>
          <a:ln w="38100">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テキスト ボックス 8"/>
              <p:cNvSpPr txBox="1"/>
              <p:nvPr/>
            </p:nvSpPr>
            <p:spPr>
              <a:xfrm>
                <a:off x="7042704" y="1580463"/>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oMath>
                  </m:oMathPara>
                </a14:m>
                <a:endParaRPr kumimoji="1"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7042704" y="1580463"/>
                <a:ext cx="460382" cy="46166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8181599" y="2434779"/>
                <a:ext cx="4373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𝑣</m:t>
                          </m:r>
                        </m:e>
                      </m:acc>
                    </m:oMath>
                  </m:oMathPara>
                </a14:m>
                <a:endParaRPr kumimoji="1" lang="ja-JP" altLang="en-US" sz="2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8181599" y="2434779"/>
                <a:ext cx="437364" cy="461665"/>
              </a:xfrm>
              <a:prstGeom prst="rect">
                <a:avLst/>
              </a:prstGeom>
              <a:blipFill rotWithShape="1">
                <a:blip r:embed="rId3"/>
                <a:stretch>
                  <a:fillRect t="-18421" r="-361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6653173" y="260819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6653173" y="2608195"/>
                <a:ext cx="443775"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テキスト ボックス 12"/>
              <p:cNvSpPr txBox="1"/>
              <p:nvPr/>
            </p:nvSpPr>
            <p:spPr>
              <a:xfrm>
                <a:off x="1691680" y="2181992"/>
                <a:ext cx="296228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r>
                        <a:rPr kumimoji="1" lang="ja-JP" altLang="en-US" sz="2400" i="1" smtClean="0">
                          <a:latin typeface="Cambria Math"/>
                        </a:rPr>
                        <m:t>∙</m:t>
                      </m:r>
                      <m:acc>
                        <m:accPr>
                          <m:chr m:val="⃗"/>
                          <m:ctrlPr>
                            <a:rPr kumimoji="1" lang="ja-JP" altLang="en-US" sz="2400" i="1" smtClean="0">
                              <a:latin typeface="Cambria Math"/>
                            </a:rPr>
                          </m:ctrlPr>
                        </m:accPr>
                        <m:e>
                          <m:r>
                            <a:rPr kumimoji="1" lang="en-US" altLang="ja-JP" sz="2400" b="0" i="1" smtClean="0">
                              <a:latin typeface="Cambria Math"/>
                            </a:rPr>
                            <m:t>𝑣</m:t>
                          </m:r>
                        </m:e>
                      </m:acc>
                      <m:r>
                        <a:rPr kumimoji="1" lang="en-US" altLang="ja-JP" sz="2400" b="0" i="1" smtClean="0">
                          <a:latin typeface="Cambria Math"/>
                        </a:rPr>
                        <m:t>=</m:t>
                      </m:r>
                      <m:d>
                        <m:dPr>
                          <m:begChr m:val="‖"/>
                          <m:endChr m:val="‖"/>
                          <m:ctrlPr>
                            <a:rPr kumimoji="1" lang="en-US" altLang="ja-JP" sz="2400" b="0" i="1" smtClean="0">
                              <a:latin typeface="Cambria Math"/>
                            </a:rPr>
                          </m:ctrlPr>
                        </m:dPr>
                        <m:e>
                          <m:acc>
                            <m:accPr>
                              <m:chr m:val="⃗"/>
                              <m:ctrlPr>
                                <a:rPr lang="ja-JP" altLang="en-US" sz="2400" i="1">
                                  <a:latin typeface="Cambria Math"/>
                                </a:rPr>
                              </m:ctrlPr>
                            </m:accPr>
                            <m:e>
                              <m:r>
                                <a:rPr lang="en-US" altLang="ja-JP" sz="2400" i="1">
                                  <a:latin typeface="Cambria Math"/>
                                </a:rPr>
                                <m:t>𝑢</m:t>
                              </m:r>
                            </m:e>
                          </m:acc>
                        </m:e>
                      </m:d>
                      <m:d>
                        <m:dPr>
                          <m:begChr m:val="‖"/>
                          <m:endChr m:val="‖"/>
                          <m:ctrlPr>
                            <a:rPr lang="en-US" altLang="ja-JP" sz="2400" i="1">
                              <a:latin typeface="Cambria Math"/>
                            </a:rPr>
                          </m:ctrlPr>
                        </m:dPr>
                        <m:e>
                          <m:acc>
                            <m:accPr>
                              <m:chr m:val="⃗"/>
                              <m:ctrlPr>
                                <a:rPr lang="ja-JP" altLang="en-US" sz="2400" i="1">
                                  <a:latin typeface="Cambria Math"/>
                                </a:rPr>
                              </m:ctrlPr>
                            </m:accPr>
                            <m:e>
                              <m:r>
                                <a:rPr lang="en-US" altLang="ja-JP" sz="2400" b="0" i="1" smtClean="0">
                                  <a:latin typeface="Cambria Math"/>
                                </a:rPr>
                                <m:t>𝑣</m:t>
                              </m:r>
                            </m:e>
                          </m:acc>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oMath>
                  </m:oMathPara>
                </a14:m>
                <a:endParaRPr kumimoji="1" lang="ja-JP" altLang="en-US" sz="24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1691680" y="2181992"/>
                <a:ext cx="2962285" cy="461665"/>
              </a:xfrm>
              <a:prstGeom prst="rect">
                <a:avLst/>
              </a:prstGeom>
              <a:blipFill rotWithShape="1">
                <a:blip r:embed="rId5"/>
                <a:stretch>
                  <a:fillRect t="-18421"/>
                </a:stretch>
              </a:blipFill>
            </p:spPr>
            <p:txBody>
              <a:bodyPr/>
              <a:lstStyle/>
              <a:p>
                <a:r>
                  <a:rPr lang="ja-JP" altLang="en-US">
                    <a:noFill/>
                  </a:rPr>
                  <a:t> </a:t>
                </a:r>
              </a:p>
            </p:txBody>
          </p:sp>
        </mc:Fallback>
      </mc:AlternateContent>
      <p:sp>
        <p:nvSpPr>
          <p:cNvPr id="14" name="テキスト ボックス 13"/>
          <p:cNvSpPr txBox="1"/>
          <p:nvPr/>
        </p:nvSpPr>
        <p:spPr>
          <a:xfrm>
            <a:off x="683568" y="2527222"/>
            <a:ext cx="936104" cy="461665"/>
          </a:xfrm>
          <a:prstGeom prst="rect">
            <a:avLst/>
          </a:prstGeom>
          <a:noFill/>
        </p:spPr>
        <p:txBody>
          <a:bodyPr wrap="square" rtlCol="0">
            <a:spAutoFit/>
          </a:bodyPr>
          <a:lstStyle/>
          <a:p>
            <a:pPr algn="ctr"/>
            <a:r>
              <a:rPr kumimoji="1" lang="ja-JP" altLang="en-US" sz="2400" b="1" dirty="0" smtClean="0"/>
              <a:t>内積</a:t>
            </a:r>
            <a:endParaRPr kumimoji="1" lang="ja-JP" altLang="en-US" sz="2400" b="1"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1691680" y="2821812"/>
                <a:ext cx="3839128" cy="49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r>
                        <a:rPr kumimoji="1" lang="ja-JP" altLang="en-US" sz="2400" i="1" smtClean="0">
                          <a:latin typeface="Cambria Math"/>
                        </a:rPr>
                        <m:t>∙</m:t>
                      </m:r>
                      <m:acc>
                        <m:accPr>
                          <m:chr m:val="⃗"/>
                          <m:ctrlPr>
                            <a:rPr kumimoji="1" lang="ja-JP" altLang="en-US" sz="2400" i="1" smtClean="0">
                              <a:latin typeface="Cambria Math"/>
                            </a:rPr>
                          </m:ctrlPr>
                        </m:accPr>
                        <m:e>
                          <m:r>
                            <a:rPr kumimoji="1" lang="en-US" altLang="ja-JP" sz="2400" b="0" i="1" smtClean="0">
                              <a:latin typeface="Cambria Math"/>
                            </a:rPr>
                            <m:t>𝑣</m:t>
                          </m:r>
                        </m:e>
                      </m:acc>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𝑥</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𝑥</m:t>
                          </m:r>
                        </m:sub>
                      </m:sSub>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𝑦</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𝑦</m:t>
                          </m:r>
                        </m:sub>
                      </m:sSub>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𝑧</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𝑧</m:t>
                          </m:r>
                        </m:sub>
                      </m:sSub>
                    </m:oMath>
                  </m:oMathPara>
                </a14:m>
                <a:endParaRPr kumimoji="1"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691680" y="2821812"/>
                <a:ext cx="3839128" cy="490840"/>
              </a:xfrm>
              <a:prstGeom prst="rect">
                <a:avLst/>
              </a:prstGeom>
              <a:blipFill rotWithShape="1">
                <a:blip r:embed="rId6"/>
                <a:stretch>
                  <a:fillRect t="-17500" b="-6250"/>
                </a:stretch>
              </a:blipFill>
            </p:spPr>
            <p:txBody>
              <a:bodyPr/>
              <a:lstStyle/>
              <a:p>
                <a:r>
                  <a:rPr lang="ja-JP" altLang="en-US">
                    <a:noFill/>
                  </a:rPr>
                  <a:t> </a:t>
                </a:r>
              </a:p>
            </p:txBody>
          </p:sp>
        </mc:Fallback>
      </mc:AlternateContent>
      <p:sp>
        <p:nvSpPr>
          <p:cNvPr id="16" name="テキスト ボックス 15"/>
          <p:cNvSpPr txBox="1"/>
          <p:nvPr/>
        </p:nvSpPr>
        <p:spPr>
          <a:xfrm>
            <a:off x="339305" y="3789040"/>
            <a:ext cx="8733481" cy="707886"/>
          </a:xfrm>
          <a:prstGeom prst="rect">
            <a:avLst/>
          </a:prstGeom>
          <a:noFill/>
        </p:spPr>
        <p:txBody>
          <a:bodyPr wrap="none" rtlCol="0">
            <a:spAutoFit/>
          </a:bodyPr>
          <a:lstStyle/>
          <a:p>
            <a:pPr algn="ctr"/>
            <a:r>
              <a:rPr lang="ja-JP" altLang="en-US" sz="2000" b="1" dirty="0"/>
              <a:t>特</a:t>
            </a:r>
            <a:r>
              <a:rPr lang="ja-JP" altLang="en-US" sz="2000" b="1" dirty="0" smtClean="0"/>
              <a:t>に長さ１のベクトル同士の内積は二つのベクトルの成す角の</a:t>
            </a:r>
            <a:r>
              <a:rPr lang="en-US" altLang="ja-JP" sz="2000" b="1" dirty="0" err="1" smtClean="0"/>
              <a:t>cos</a:t>
            </a:r>
            <a:r>
              <a:rPr lang="ja-JP" altLang="en-US" sz="2000" b="1" dirty="0"/>
              <a:t>と</a:t>
            </a:r>
            <a:r>
              <a:rPr lang="ja-JP" altLang="en-US" sz="2000" b="1" dirty="0" smtClean="0"/>
              <a:t>なる</a:t>
            </a:r>
            <a:r>
              <a:rPr lang="ja-JP" altLang="en-US" sz="2000" b="1" dirty="0"/>
              <a:t>。</a:t>
            </a:r>
            <a:endParaRPr lang="en-US" altLang="ja-JP" sz="2000" b="1" dirty="0" smtClean="0"/>
          </a:p>
          <a:p>
            <a:pPr algn="ctr"/>
            <a:r>
              <a:rPr kumimoji="1" lang="ja-JP" altLang="en-US" sz="2000" b="1" dirty="0" smtClean="0"/>
              <a:t>二つのベクトルの成す角を得たいときは内積を取るのが定石</a:t>
            </a:r>
            <a:r>
              <a:rPr lang="ja-JP" altLang="en-US" sz="2000" b="1" dirty="0" smtClean="0"/>
              <a:t>。</a:t>
            </a:r>
            <a:endParaRPr kumimoji="1" lang="en-US" altLang="ja-JP" sz="2000" b="1" dirty="0" smtClean="0"/>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712" y="5013176"/>
            <a:ext cx="4927600" cy="5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90595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cross()</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b="1" dirty="0" smtClean="0"/>
              <a:t>二つのベクトルの外積を計算する</a:t>
            </a:r>
            <a:endParaRPr kumimoji="1" lang="ja-JP" altLang="en-US" b="1" dirty="0"/>
          </a:p>
        </p:txBody>
      </p:sp>
      <p:sp>
        <p:nvSpPr>
          <p:cNvPr id="4" name="円弧 3"/>
          <p:cNvSpPr/>
          <p:nvPr/>
        </p:nvSpPr>
        <p:spPr>
          <a:xfrm rot="325891">
            <a:off x="6733763" y="3639421"/>
            <a:ext cx="504056" cy="57606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 name="直線矢印コネクタ 4"/>
          <p:cNvCxnSpPr/>
          <p:nvPr/>
        </p:nvCxnSpPr>
        <p:spPr>
          <a:xfrm flipV="1">
            <a:off x="6651693" y="2756361"/>
            <a:ext cx="967916" cy="1368152"/>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6651693" y="3516637"/>
            <a:ext cx="2016224" cy="607876"/>
          </a:xfrm>
          <a:prstGeom prst="straightConnector1">
            <a:avLst/>
          </a:prstGeom>
          <a:ln w="38100">
            <a:solidFill>
              <a:srgbClr val="00B0F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p:cNvSpPr txBox="1"/>
              <p:nvPr/>
            </p:nvSpPr>
            <p:spPr>
              <a:xfrm>
                <a:off x="7560833" y="2605642"/>
                <a:ext cx="46038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oMath>
                  </m:oMathPara>
                </a14:m>
                <a:endParaRPr kumimoji="1" lang="ja-JP" altLang="en-US" sz="2400"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7560833" y="2605642"/>
                <a:ext cx="460382" cy="46166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654684" y="3231559"/>
                <a:ext cx="4373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𝑣</m:t>
                          </m:r>
                        </m:e>
                      </m:acc>
                    </m:oMath>
                  </m:oMathPara>
                </a14:m>
                <a:endParaRPr kumimoji="1"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654684" y="3231559"/>
                <a:ext cx="437364" cy="461665"/>
              </a:xfrm>
              <a:prstGeom prst="rect">
                <a:avLst/>
              </a:prstGeom>
              <a:blipFill rotWithShape="1">
                <a:blip r:embed="rId3"/>
                <a:stretch>
                  <a:fillRect t="-18421" r="-3662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7126258" y="340497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7126258" y="3404975"/>
                <a:ext cx="443775" cy="461665"/>
              </a:xfrm>
              <a:prstGeom prst="rect">
                <a:avLst/>
              </a:prstGeom>
              <a:blipFill rotWithShape="1">
                <a:blip r:embed="rId4"/>
                <a:stretch>
                  <a:fillRect/>
                </a:stretch>
              </a:blipFill>
            </p:spPr>
            <p:txBody>
              <a:bodyPr/>
              <a:lstStyle/>
              <a:p>
                <a:r>
                  <a:rPr lang="ja-JP" altLang="en-US">
                    <a:noFill/>
                  </a:rPr>
                  <a:t> </a:t>
                </a:r>
              </a:p>
            </p:txBody>
          </p:sp>
        </mc:Fallback>
      </mc:AlternateContent>
      <p:cxnSp>
        <p:nvCxnSpPr>
          <p:cNvPr id="10" name="直線矢印コネクタ 9"/>
          <p:cNvCxnSpPr/>
          <p:nvPr/>
        </p:nvCxnSpPr>
        <p:spPr>
          <a:xfrm>
            <a:off x="6660931" y="4106520"/>
            <a:ext cx="729426" cy="1770752"/>
          </a:xfrm>
          <a:prstGeom prst="straightConnector1">
            <a:avLst/>
          </a:prstGeom>
          <a:ln w="38100">
            <a:solidFill>
              <a:srgbClr val="00B05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テキスト ボックス 15"/>
              <p:cNvSpPr txBox="1"/>
              <p:nvPr/>
            </p:nvSpPr>
            <p:spPr>
              <a:xfrm>
                <a:off x="7246817" y="4994885"/>
                <a:ext cx="9779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r>
                        <a:rPr kumimoji="1" lang="en-US" altLang="ja-JP" sz="2400" i="1" smtClean="0">
                          <a:latin typeface="Cambria Math"/>
                          <a:ea typeface="Cambria Math"/>
                        </a:rPr>
                        <m:t>×</m:t>
                      </m:r>
                      <m:acc>
                        <m:accPr>
                          <m:chr m:val="⃗"/>
                          <m:ctrlPr>
                            <a:rPr lang="ja-JP" altLang="en-US" sz="2400" i="1">
                              <a:latin typeface="Cambria Math"/>
                            </a:rPr>
                          </m:ctrlPr>
                        </m:accPr>
                        <m:e>
                          <m:r>
                            <a:rPr lang="en-US" altLang="ja-JP" sz="2400" b="0" i="1" smtClean="0">
                              <a:latin typeface="Cambria Math"/>
                            </a:rPr>
                            <m:t>𝑣</m:t>
                          </m:r>
                        </m:e>
                      </m:acc>
                    </m:oMath>
                  </m:oMathPara>
                </a14:m>
                <a:endParaRPr kumimoji="1" lang="ja-JP" altLang="en-US" sz="2400"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7246817" y="4994885"/>
                <a:ext cx="977960" cy="461665"/>
              </a:xfrm>
              <a:prstGeom prst="rect">
                <a:avLst/>
              </a:prstGeom>
              <a:blipFill rotWithShape="1">
                <a:blip r:embed="rId5"/>
                <a:stretch>
                  <a:fillRect t="-18421" r="-36875"/>
                </a:stretch>
              </a:blipFill>
            </p:spPr>
            <p:txBody>
              <a:bodyPr/>
              <a:lstStyle/>
              <a:p>
                <a:r>
                  <a:rPr lang="ja-JP" altLang="en-US">
                    <a:noFill/>
                  </a:rPr>
                  <a:t> </a:t>
                </a:r>
              </a:p>
            </p:txBody>
          </p:sp>
        </mc:Fallback>
      </mc:AlternateContent>
      <p:sp>
        <p:nvSpPr>
          <p:cNvPr id="18" name="テキスト ボックス 17"/>
          <p:cNvSpPr txBox="1"/>
          <p:nvPr/>
        </p:nvSpPr>
        <p:spPr>
          <a:xfrm>
            <a:off x="20228" y="2060848"/>
            <a:ext cx="936104" cy="461665"/>
          </a:xfrm>
          <a:prstGeom prst="rect">
            <a:avLst/>
          </a:prstGeom>
          <a:noFill/>
        </p:spPr>
        <p:txBody>
          <a:bodyPr wrap="square" rtlCol="0">
            <a:spAutoFit/>
          </a:bodyPr>
          <a:lstStyle/>
          <a:p>
            <a:pPr algn="ctr"/>
            <a:r>
              <a:rPr lang="ja-JP" altLang="en-US" sz="2400" b="1" dirty="0"/>
              <a:t>外</a:t>
            </a:r>
            <a:r>
              <a:rPr kumimoji="1" lang="ja-JP" altLang="en-US" sz="2400" b="1" dirty="0" smtClean="0"/>
              <a:t>積</a:t>
            </a:r>
            <a:endParaRPr kumimoji="1" lang="ja-JP" altLang="en-US" sz="2400" b="1" dirty="0"/>
          </a:p>
        </p:txBody>
      </p:sp>
      <mc:AlternateContent xmlns:mc="http://schemas.openxmlformats.org/markup-compatibility/2006" xmlns:a14="http://schemas.microsoft.com/office/drawing/2010/main">
        <mc:Choice Requires="a14">
          <p:sp>
            <p:nvSpPr>
              <p:cNvPr id="19" name="テキスト ボックス 18"/>
              <p:cNvSpPr txBox="1"/>
              <p:nvPr/>
            </p:nvSpPr>
            <p:spPr>
              <a:xfrm>
                <a:off x="928164" y="2013661"/>
                <a:ext cx="6807633" cy="4908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𝑢</m:t>
                          </m:r>
                        </m:e>
                      </m:acc>
                      <m:r>
                        <a:rPr kumimoji="1" lang="en-US" altLang="ja-JP" sz="2400" i="1" smtClean="0">
                          <a:latin typeface="Cambria Math"/>
                          <a:ea typeface="Cambria Math"/>
                        </a:rPr>
                        <m:t>×</m:t>
                      </m:r>
                      <m:acc>
                        <m:accPr>
                          <m:chr m:val="⃗"/>
                          <m:ctrlPr>
                            <a:rPr kumimoji="1" lang="ja-JP" altLang="en-US" sz="2400" i="1" smtClean="0">
                              <a:latin typeface="Cambria Math"/>
                            </a:rPr>
                          </m:ctrlPr>
                        </m:accPr>
                        <m:e>
                          <m:r>
                            <a:rPr kumimoji="1" lang="en-US" altLang="ja-JP" sz="2400" b="0" i="1" smtClean="0">
                              <a:latin typeface="Cambria Math"/>
                            </a:rPr>
                            <m:t>𝑣</m:t>
                          </m:r>
                        </m:e>
                      </m:acc>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𝑦</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𝑧</m:t>
                          </m:r>
                        </m:sub>
                      </m:sSub>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𝑧</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𝑦</m:t>
                          </m:r>
                        </m:sub>
                      </m:sSub>
                      <m:r>
                        <a:rPr kumimoji="1" lang="en-US" altLang="ja-JP" sz="2400" b="0" i="1" smtClean="0">
                          <a:latin typeface="Cambria Math"/>
                        </a:rPr>
                        <m:t>, </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𝑧</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𝑥</m:t>
                          </m:r>
                        </m:sub>
                      </m:sSub>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𝑥</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𝑧</m:t>
                          </m:r>
                        </m:sub>
                      </m:sSub>
                      <m:r>
                        <a:rPr kumimoji="1" lang="en-US" altLang="ja-JP" sz="2400" b="0" i="1" smtClean="0">
                          <a:latin typeface="Cambria Math"/>
                        </a:rPr>
                        <m:t>, </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𝑥</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𝑦</m:t>
                          </m:r>
                        </m:sub>
                      </m:sSub>
                      <m:r>
                        <a:rPr kumimoji="1" lang="en-US" altLang="ja-JP" sz="2400" b="0" i="1" smtClean="0">
                          <a:latin typeface="Cambria Math"/>
                        </a:rPr>
                        <m:t> −</m:t>
                      </m:r>
                      <m:sSub>
                        <m:sSubPr>
                          <m:ctrlPr>
                            <a:rPr kumimoji="1" lang="en-US" altLang="ja-JP" sz="2400" b="0" i="1" smtClean="0">
                              <a:latin typeface="Cambria Math"/>
                            </a:rPr>
                          </m:ctrlPr>
                        </m:sSubPr>
                        <m:e>
                          <m:r>
                            <a:rPr kumimoji="1" lang="en-US" altLang="ja-JP" sz="2400" b="0" i="1" smtClean="0">
                              <a:latin typeface="Cambria Math"/>
                            </a:rPr>
                            <m:t>𝑢</m:t>
                          </m:r>
                        </m:e>
                        <m:sub>
                          <m:r>
                            <a:rPr kumimoji="1" lang="en-US" altLang="ja-JP" sz="2400" b="0" i="1" smtClean="0">
                              <a:latin typeface="Cambria Math"/>
                            </a:rPr>
                            <m:t>𝑦</m:t>
                          </m:r>
                        </m:sub>
                      </m:sSub>
                      <m:sSub>
                        <m:sSubPr>
                          <m:ctrlPr>
                            <a:rPr kumimoji="1" lang="en-US" altLang="ja-JP" sz="2400" b="0" i="1" smtClean="0">
                              <a:latin typeface="Cambria Math"/>
                            </a:rPr>
                          </m:ctrlPr>
                        </m:sSubPr>
                        <m:e>
                          <m:r>
                            <a:rPr kumimoji="1" lang="en-US" altLang="ja-JP" sz="2400" b="0" i="1" smtClean="0">
                              <a:latin typeface="Cambria Math"/>
                            </a:rPr>
                            <m:t>𝑣</m:t>
                          </m:r>
                        </m:e>
                        <m:sub>
                          <m:r>
                            <a:rPr kumimoji="1" lang="en-US" altLang="ja-JP" sz="2400" b="0" i="1" smtClean="0">
                              <a:latin typeface="Cambria Math"/>
                            </a:rPr>
                            <m:t>𝑥</m:t>
                          </m:r>
                        </m:sub>
                      </m:sSub>
                      <m:r>
                        <a:rPr kumimoji="1" lang="en-US" altLang="ja-JP" sz="2400" b="0" i="1" smtClean="0">
                          <a:latin typeface="Cambria Math"/>
                        </a:rPr>
                        <m:t>)</m:t>
                      </m:r>
                    </m:oMath>
                  </m:oMathPara>
                </a14:m>
                <a:endParaRPr kumimoji="1" lang="ja-JP" altLang="en-US" sz="24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928164" y="2013661"/>
                <a:ext cx="6807633" cy="490840"/>
              </a:xfrm>
              <a:prstGeom prst="rect">
                <a:avLst/>
              </a:prstGeom>
              <a:blipFill rotWithShape="1">
                <a:blip r:embed="rId6"/>
                <a:stretch>
                  <a:fillRect t="-17284" b="-11111"/>
                </a:stretch>
              </a:blipFill>
            </p:spPr>
            <p:txBody>
              <a:bodyPr/>
              <a:lstStyle/>
              <a:p>
                <a:r>
                  <a:rPr lang="ja-JP" altLang="en-US">
                    <a:noFill/>
                  </a:rPr>
                  <a:t> </a:t>
                </a:r>
              </a:p>
            </p:txBody>
          </p:sp>
        </mc:Fallback>
      </mc:AlternateContent>
      <p:sp>
        <p:nvSpPr>
          <p:cNvPr id="20" name="テキスト ボックス 19"/>
          <p:cNvSpPr txBox="1"/>
          <p:nvPr/>
        </p:nvSpPr>
        <p:spPr>
          <a:xfrm>
            <a:off x="179511" y="2584400"/>
            <a:ext cx="6970903" cy="584775"/>
          </a:xfrm>
          <a:prstGeom prst="rect">
            <a:avLst/>
          </a:prstGeom>
          <a:noFill/>
        </p:spPr>
        <p:txBody>
          <a:bodyPr wrap="square" rtlCol="0">
            <a:spAutoFit/>
          </a:bodyPr>
          <a:lstStyle/>
          <a:p>
            <a:pPr algn="ctr"/>
            <a:r>
              <a:rPr kumimoji="1" lang="ja-JP" altLang="en-US" sz="1600" b="1" dirty="0" smtClean="0"/>
              <a:t>外積によって、二つのベクトルのどちらとも直交するベクトルが得られる</a:t>
            </a:r>
            <a:r>
              <a:rPr lang="ja-JP" altLang="en-US" sz="1600" b="1" dirty="0"/>
              <a:t>。</a:t>
            </a:r>
            <a:endParaRPr kumimoji="1" lang="en-US" altLang="ja-JP" sz="1600" b="1" dirty="0" smtClean="0"/>
          </a:p>
          <a:p>
            <a:pPr algn="ctr"/>
            <a:r>
              <a:rPr lang="ja-JP" altLang="en-US" sz="1600" b="1" dirty="0" smtClean="0"/>
              <a:t>その向きは右ネジの進む方向になる。</a:t>
            </a:r>
            <a:endParaRPr kumimoji="1" lang="ja-JP" altLang="en-US" sz="1600" b="1" dirty="0"/>
          </a:p>
        </p:txBody>
      </p:sp>
      <p:sp>
        <p:nvSpPr>
          <p:cNvPr id="23" name="テキスト ボックス 22"/>
          <p:cNvSpPr txBox="1"/>
          <p:nvPr/>
        </p:nvSpPr>
        <p:spPr>
          <a:xfrm>
            <a:off x="34314" y="3697142"/>
            <a:ext cx="1738376" cy="461665"/>
          </a:xfrm>
          <a:prstGeom prst="rect">
            <a:avLst/>
          </a:prstGeom>
          <a:noFill/>
        </p:spPr>
        <p:txBody>
          <a:bodyPr wrap="square" rtlCol="0">
            <a:spAutoFit/>
          </a:bodyPr>
          <a:lstStyle/>
          <a:p>
            <a:pPr algn="ctr"/>
            <a:r>
              <a:rPr lang="ja-JP" altLang="en-US" sz="2400" b="1" dirty="0" smtClean="0"/>
              <a:t>外</a:t>
            </a:r>
            <a:r>
              <a:rPr kumimoji="1" lang="ja-JP" altLang="en-US" sz="2400" b="1" dirty="0" smtClean="0"/>
              <a:t>積</a:t>
            </a:r>
            <a:r>
              <a:rPr lang="ja-JP" altLang="en-US" sz="2400" b="1" dirty="0" smtClean="0"/>
              <a:t>の長さ</a:t>
            </a:r>
            <a:endParaRPr kumimoji="1" lang="en-US" altLang="ja-JP" sz="2400" b="1" dirty="0" smtClean="0"/>
          </a:p>
        </p:txBody>
      </p:sp>
      <mc:AlternateContent xmlns:mc="http://schemas.openxmlformats.org/markup-compatibility/2006" xmlns:a14="http://schemas.microsoft.com/office/drawing/2010/main">
        <mc:Choice Requires="a14">
          <p:sp>
            <p:nvSpPr>
              <p:cNvPr id="24" name="テキスト ボックス 23"/>
              <p:cNvSpPr txBox="1"/>
              <p:nvPr/>
            </p:nvSpPr>
            <p:spPr>
              <a:xfrm>
                <a:off x="1907704" y="3662848"/>
                <a:ext cx="33887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2400" i="1" smtClean="0">
                              <a:latin typeface="Cambria Math"/>
                            </a:rPr>
                          </m:ctrlPr>
                        </m:dPr>
                        <m:e>
                          <m:acc>
                            <m:accPr>
                              <m:chr m:val="⃗"/>
                              <m:ctrlPr>
                                <a:rPr lang="ja-JP" altLang="en-US" sz="2400" i="1">
                                  <a:latin typeface="Cambria Math"/>
                                </a:rPr>
                              </m:ctrlPr>
                            </m:accPr>
                            <m:e>
                              <m:r>
                                <a:rPr lang="en-US" altLang="ja-JP" sz="2400" i="1">
                                  <a:latin typeface="Cambria Math"/>
                                </a:rPr>
                                <m:t>𝑢</m:t>
                              </m:r>
                            </m:e>
                          </m:acc>
                          <m:r>
                            <a:rPr lang="en-US" altLang="ja-JP" sz="2400" i="1">
                              <a:latin typeface="Cambria Math"/>
                              <a:ea typeface="Cambria Math"/>
                            </a:rPr>
                            <m:t>×</m:t>
                          </m:r>
                          <m:acc>
                            <m:accPr>
                              <m:chr m:val="⃗"/>
                              <m:ctrlPr>
                                <a:rPr lang="ja-JP" altLang="en-US" sz="2400" i="1">
                                  <a:latin typeface="Cambria Math"/>
                                </a:rPr>
                              </m:ctrlPr>
                            </m:accPr>
                            <m:e>
                              <m:r>
                                <a:rPr lang="en-US" altLang="ja-JP" sz="2400" i="1">
                                  <a:latin typeface="Cambria Math"/>
                                </a:rPr>
                                <m:t>𝑣</m:t>
                              </m:r>
                            </m:e>
                          </m:acc>
                        </m:e>
                      </m:d>
                      <m:r>
                        <a:rPr kumimoji="1" lang="en-US" altLang="ja-JP" sz="2400" b="0" i="1" smtClean="0">
                          <a:latin typeface="Cambria Math"/>
                        </a:rPr>
                        <m:t>=</m:t>
                      </m:r>
                      <m:d>
                        <m:dPr>
                          <m:begChr m:val="‖"/>
                          <m:endChr m:val="‖"/>
                          <m:ctrlPr>
                            <a:rPr kumimoji="1" lang="en-US" altLang="ja-JP" sz="2400" b="0" i="1" smtClean="0">
                              <a:latin typeface="Cambria Math"/>
                            </a:rPr>
                          </m:ctrlPr>
                        </m:dPr>
                        <m:e>
                          <m:acc>
                            <m:accPr>
                              <m:chr m:val="⃗"/>
                              <m:ctrlPr>
                                <a:rPr lang="ja-JP" altLang="en-US" sz="2400" i="1">
                                  <a:latin typeface="Cambria Math"/>
                                </a:rPr>
                              </m:ctrlPr>
                            </m:accPr>
                            <m:e>
                              <m:r>
                                <a:rPr lang="en-US" altLang="ja-JP" sz="2400" i="1">
                                  <a:latin typeface="Cambria Math"/>
                                </a:rPr>
                                <m:t>𝑢</m:t>
                              </m:r>
                            </m:e>
                          </m:acc>
                        </m:e>
                      </m:d>
                      <m:d>
                        <m:dPr>
                          <m:begChr m:val="‖"/>
                          <m:endChr m:val="‖"/>
                          <m:ctrlPr>
                            <a:rPr lang="en-US" altLang="ja-JP" sz="2400" i="1">
                              <a:latin typeface="Cambria Math"/>
                            </a:rPr>
                          </m:ctrlPr>
                        </m:dPr>
                        <m:e>
                          <m:acc>
                            <m:accPr>
                              <m:chr m:val="⃗"/>
                              <m:ctrlPr>
                                <a:rPr lang="ja-JP" altLang="en-US" sz="2400" i="1">
                                  <a:latin typeface="Cambria Math"/>
                                </a:rPr>
                              </m:ctrlPr>
                            </m:accPr>
                            <m:e>
                              <m:r>
                                <a:rPr lang="en-US" altLang="ja-JP" sz="2400" b="0" i="1" smtClean="0">
                                  <a:latin typeface="Cambria Math"/>
                                </a:rPr>
                                <m:t>𝑣</m:t>
                              </m:r>
                            </m:e>
                          </m:acc>
                        </m:e>
                      </m:d>
                      <m:func>
                        <m:funcPr>
                          <m:ctrlPr>
                            <a:rPr lang="en-US" altLang="ja-JP" sz="2400" b="0" i="1" smtClean="0">
                              <a:latin typeface="Cambria Math"/>
                            </a:rPr>
                          </m:ctrlPr>
                        </m:funcPr>
                        <m:fName>
                          <m:r>
                            <m:rPr>
                              <m:sty m:val="p"/>
                            </m:rPr>
                            <a:rPr lang="en-US" altLang="ja-JP" sz="2400" b="0" i="0" smtClean="0">
                              <a:latin typeface="Cambria Math"/>
                            </a:rPr>
                            <m:t>sin</m:t>
                          </m:r>
                        </m:fName>
                        <m:e>
                          <m:r>
                            <a:rPr lang="en-US" altLang="ja-JP" sz="2400" b="0" i="1" smtClean="0">
                              <a:latin typeface="Cambria Math"/>
                            </a:rPr>
                            <m:t>𝜃</m:t>
                          </m:r>
                        </m:e>
                      </m:func>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1907704" y="3662848"/>
                <a:ext cx="3388748" cy="461665"/>
              </a:xfrm>
              <a:prstGeom prst="rect">
                <a:avLst/>
              </a:prstGeom>
              <a:blipFill rotWithShape="1">
                <a:blip r:embed="rId7"/>
                <a:stretch>
                  <a:fillRect t="-18421"/>
                </a:stretch>
              </a:blipFill>
            </p:spPr>
            <p:txBody>
              <a:bodyPr/>
              <a:lstStyle/>
              <a:p>
                <a:r>
                  <a:rPr lang="ja-JP" altLang="en-US">
                    <a:noFill/>
                  </a:rPr>
                  <a:t> </a:t>
                </a:r>
              </a:p>
            </p:txBody>
          </p:sp>
        </mc:Fallback>
      </mc:AlternateContent>
      <p:sp>
        <p:nvSpPr>
          <p:cNvPr id="25" name="テキスト ボックス 24"/>
          <p:cNvSpPr txBox="1"/>
          <p:nvPr/>
        </p:nvSpPr>
        <p:spPr>
          <a:xfrm>
            <a:off x="97763" y="4293096"/>
            <a:ext cx="6553930" cy="584775"/>
          </a:xfrm>
          <a:prstGeom prst="rect">
            <a:avLst/>
          </a:prstGeom>
          <a:noFill/>
        </p:spPr>
        <p:txBody>
          <a:bodyPr wrap="square" rtlCol="0">
            <a:spAutoFit/>
          </a:bodyPr>
          <a:lstStyle/>
          <a:p>
            <a:pPr algn="ctr"/>
            <a:r>
              <a:rPr lang="ja-JP" altLang="en-US" sz="1600" b="1" dirty="0" smtClean="0"/>
              <a:t>外積の長さは二つのベクトルの長さと成す角の</a:t>
            </a:r>
            <a:r>
              <a:rPr lang="en-US" altLang="ja-JP" sz="1600" b="1" dirty="0" smtClean="0"/>
              <a:t>sin</a:t>
            </a:r>
            <a:r>
              <a:rPr lang="ja-JP" altLang="en-US" sz="1600" b="1" dirty="0" smtClean="0"/>
              <a:t>との積になる。</a:t>
            </a:r>
            <a:endParaRPr lang="en-US" altLang="ja-JP" sz="1600" b="1" dirty="0" smtClean="0"/>
          </a:p>
          <a:p>
            <a:pPr algn="ctr"/>
            <a:r>
              <a:rPr kumimoji="1" lang="ja-JP" altLang="en-US" sz="1600" b="1" dirty="0"/>
              <a:t>また</a:t>
            </a:r>
            <a:r>
              <a:rPr kumimoji="1" lang="ja-JP" altLang="en-US" sz="1600" b="1" dirty="0" smtClean="0"/>
              <a:t>、二つのベクトルによって作られる平行四辺形の面積に等しい。</a:t>
            </a:r>
            <a:endParaRPr kumimoji="1" lang="ja-JP" altLang="en-US" sz="1600" b="1" dirty="0"/>
          </a:p>
        </p:txBody>
      </p:sp>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608" y="5085184"/>
            <a:ext cx="4838700" cy="1168400"/>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4223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r</a:t>
            </a:r>
            <a:r>
              <a:rPr kumimoji="1" lang="en-US" altLang="ja-JP" dirty="0" err="1" smtClean="0"/>
              <a:t>ay.h</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b="1" dirty="0" smtClean="0"/>
              <a:t>レイ（光線）を表現する構造体</a:t>
            </a:r>
            <a:endParaRPr kumimoji="1" lang="en-US" altLang="ja-JP" sz="2800" b="1" dirty="0" smtClean="0"/>
          </a:p>
          <a:p>
            <a:pPr lvl="1"/>
            <a:r>
              <a:rPr kumimoji="1" lang="ja-JP" altLang="en-US" sz="2400" dirty="0" smtClean="0"/>
              <a:t>始点</a:t>
            </a:r>
            <a:r>
              <a:rPr kumimoji="1" lang="en-US" altLang="ja-JP" sz="2400" dirty="0" smtClean="0"/>
              <a:t>org</a:t>
            </a:r>
            <a:r>
              <a:rPr kumimoji="1" lang="ja-JP" altLang="en-US" sz="2400" dirty="0" smtClean="0"/>
              <a:t>と</a:t>
            </a:r>
            <a:r>
              <a:rPr kumimoji="1" lang="ja-JP" altLang="en-US" sz="2400" dirty="0" smtClean="0"/>
              <a:t>向き</a:t>
            </a:r>
            <a:r>
              <a:rPr kumimoji="1" lang="en-US" altLang="ja-JP" sz="2400" dirty="0" err="1" smtClean="0"/>
              <a:t>dir</a:t>
            </a:r>
            <a:r>
              <a:rPr lang="ja-JP" altLang="en-US" sz="2400" dirty="0" smtClean="0"/>
              <a:t>を</a:t>
            </a:r>
            <a:r>
              <a:rPr lang="ja-JP" altLang="en-US" sz="2400" dirty="0" smtClean="0"/>
              <a:t>持つ。</a:t>
            </a:r>
            <a:endParaRPr lang="en-US" altLang="ja-JP" sz="2400" dirty="0" smtClean="0"/>
          </a:p>
          <a:p>
            <a:pPr lvl="1"/>
            <a:r>
              <a:rPr lang="ja-JP" altLang="en-US" sz="2400" dirty="0" smtClean="0"/>
              <a:t>始点は位置ベクトルとして</a:t>
            </a:r>
            <a:r>
              <a:rPr lang="en-US" altLang="ja-JP" sz="2400" dirty="0" err="1" smtClean="0"/>
              <a:t>Vec</a:t>
            </a:r>
            <a:r>
              <a:rPr lang="ja-JP" altLang="en-US" sz="2400" dirty="0" smtClean="0"/>
              <a:t>で表現する。</a:t>
            </a:r>
            <a:endParaRPr lang="en-US" altLang="ja-JP" sz="2400" dirty="0" smtClean="0"/>
          </a:p>
          <a:p>
            <a:pPr lvl="1"/>
            <a:r>
              <a:rPr kumimoji="1" lang="en-US" altLang="ja-JP" sz="2400" dirty="0" err="1" smtClean="0"/>
              <a:t>edupt</a:t>
            </a:r>
            <a:r>
              <a:rPr lang="ja-JP" altLang="en-US" sz="2400" dirty="0" smtClean="0"/>
              <a:t>では基本的に</a:t>
            </a:r>
            <a:r>
              <a:rPr lang="en-US" altLang="ja-JP" sz="2400" dirty="0" err="1" smtClean="0"/>
              <a:t>dir</a:t>
            </a:r>
            <a:r>
              <a:rPr lang="ja-JP" altLang="en-US" sz="2400" dirty="0" smtClean="0"/>
              <a:t>の</a:t>
            </a:r>
            <a:r>
              <a:rPr lang="ja-JP" altLang="en-US" sz="2400" dirty="0" smtClean="0"/>
              <a:t>長さは</a:t>
            </a:r>
            <a:r>
              <a:rPr lang="en-US" altLang="ja-JP" sz="2400" dirty="0" smtClean="0"/>
              <a:t>1</a:t>
            </a:r>
            <a:r>
              <a:rPr lang="ja-JP" altLang="en-US" sz="2400" dirty="0" smtClean="0"/>
              <a:t>になるようにしている。</a:t>
            </a:r>
            <a:endParaRPr lang="en-US" altLang="ja-JP" sz="2400" dirty="0" smtClean="0"/>
          </a:p>
          <a:p>
            <a:pPr lvl="2"/>
            <a:r>
              <a:rPr lang="ja-JP" altLang="en-US" sz="2000" dirty="0" smtClean="0"/>
              <a:t>何か所かこの仮定を用いている処理がある。</a:t>
            </a:r>
            <a:endParaRPr lang="en-US" altLang="ja-JP" sz="2000" dirty="0" smtClean="0"/>
          </a:p>
          <a:p>
            <a:pPr lvl="2"/>
            <a:r>
              <a:rPr kumimoji="1" lang="ja-JP" altLang="en-US" sz="2000" dirty="0" smtClean="0"/>
              <a:t>もちろん</a:t>
            </a:r>
            <a:r>
              <a:rPr lang="ja-JP" altLang="en-US" sz="2000" dirty="0" smtClean="0"/>
              <a:t>この仮定をなくしてもよい。（ただしこの仮定を用いている処理は修正しないといけない）</a:t>
            </a:r>
            <a:endParaRPr kumimoji="1" lang="ja-JP" altLang="en-US" sz="2000" dirty="0"/>
          </a:p>
        </p:txBody>
      </p:sp>
      <p:cxnSp>
        <p:nvCxnSpPr>
          <p:cNvPr id="5" name="直線矢印コネクタ 4"/>
          <p:cNvCxnSpPr/>
          <p:nvPr/>
        </p:nvCxnSpPr>
        <p:spPr>
          <a:xfrm flipV="1">
            <a:off x="7172151" y="692696"/>
            <a:ext cx="1152128" cy="1144647"/>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6" name="テキスト ボックス 5"/>
              <p:cNvSpPr txBox="1"/>
              <p:nvPr/>
            </p:nvSpPr>
            <p:spPr>
              <a:xfrm>
                <a:off x="8121158" y="299948"/>
                <a:ext cx="563231" cy="4103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𝑑𝑖𝑟</m:t>
                          </m:r>
                        </m:e>
                      </m:acc>
                    </m:oMath>
                  </m:oMathPara>
                </a14:m>
                <a:endParaRPr kumimoji="1" lang="ja-JP" altLang="en-US" dirty="0"/>
              </a:p>
            </p:txBody>
          </p:sp>
        </mc:Choice>
        <mc:Fallback>
          <p:sp>
            <p:nvSpPr>
              <p:cNvPr id="6" name="テキスト ボックス 5"/>
              <p:cNvSpPr txBox="1">
                <a:spLocks noRot="1" noChangeAspect="1" noMove="1" noResize="1" noEditPoints="1" noAdjustHandles="1" noChangeArrowheads="1" noChangeShapeType="1" noTextEdit="1"/>
              </p:cNvSpPr>
              <p:nvPr/>
            </p:nvSpPr>
            <p:spPr>
              <a:xfrm>
                <a:off x="8121158" y="299948"/>
                <a:ext cx="563231" cy="410305"/>
              </a:xfrm>
              <a:prstGeom prst="rect">
                <a:avLst/>
              </a:prstGeom>
              <a:blipFill rotWithShape="1">
                <a:blip r:embed="rId2"/>
                <a:stretch>
                  <a:fillRect/>
                </a:stretch>
              </a:blipFill>
            </p:spPr>
            <p:txBody>
              <a:bodyPr/>
              <a:lstStyle/>
              <a:p>
                <a:r>
                  <a:rPr lang="ja-JP" altLang="en-US">
                    <a:noFill/>
                  </a:rPr>
                  <a:t> </a:t>
                </a:r>
              </a:p>
            </p:txBody>
          </p:sp>
        </mc:Fallback>
      </mc:AlternateContent>
      <p:sp>
        <p:nvSpPr>
          <p:cNvPr id="8" name="円/楕円 7"/>
          <p:cNvSpPr/>
          <p:nvPr/>
        </p:nvSpPr>
        <p:spPr>
          <a:xfrm>
            <a:off x="7115642" y="1770447"/>
            <a:ext cx="144016" cy="14401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10" name="テキスト ボックス 9"/>
              <p:cNvSpPr txBox="1"/>
              <p:nvPr/>
            </p:nvSpPr>
            <p:spPr>
              <a:xfrm>
                <a:off x="6819747" y="1914463"/>
                <a:ext cx="6198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i="1" smtClean="0">
                              <a:latin typeface="Cambria Math"/>
                            </a:rPr>
                          </m:ctrlPr>
                        </m:accPr>
                        <m:e>
                          <m:r>
                            <a:rPr kumimoji="1" lang="en-US" altLang="ja-JP" b="0" i="1" smtClean="0">
                              <a:latin typeface="Cambria Math"/>
                            </a:rPr>
                            <m:t>𝑜𝑟𝑔</m:t>
                          </m:r>
                        </m:e>
                      </m:acc>
                    </m:oMath>
                  </m:oMathPara>
                </a14:m>
                <a:endParaRPr kumimoji="1" lang="ja-JP" altLang="en-US" dirty="0"/>
              </a:p>
            </p:txBody>
          </p:sp>
        </mc:Choice>
        <mc:Fallback>
          <p:sp>
            <p:nvSpPr>
              <p:cNvPr id="10" name="テキスト ボックス 9"/>
              <p:cNvSpPr txBox="1">
                <a:spLocks noRot="1" noChangeAspect="1" noMove="1" noResize="1" noEditPoints="1" noAdjustHandles="1" noChangeArrowheads="1" noChangeShapeType="1" noTextEdit="1"/>
              </p:cNvSpPr>
              <p:nvPr/>
            </p:nvSpPr>
            <p:spPr>
              <a:xfrm>
                <a:off x="6819747" y="1914463"/>
                <a:ext cx="619850" cy="369332"/>
              </a:xfrm>
              <a:prstGeom prst="rect">
                <a:avLst/>
              </a:prstGeom>
              <a:blipFill rotWithShape="1">
                <a:blip r:embed="rId3"/>
                <a:stretch>
                  <a:fillRect b="-6557"/>
                </a:stretch>
              </a:blipFill>
            </p:spPr>
            <p:txBody>
              <a:bodyPr/>
              <a:lstStyle/>
              <a:p>
                <a:r>
                  <a:rPr lang="ja-JP" altLang="en-US">
                    <a:noFill/>
                  </a:rPr>
                  <a:t> </a:t>
                </a:r>
              </a:p>
            </p:txBody>
          </p:sp>
        </mc:Fallback>
      </mc:AlternateContent>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308144"/>
            <a:ext cx="4752755" cy="238171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09668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3.2</a:t>
            </a:r>
            <a:r>
              <a:rPr kumimoji="1" lang="en-US" altLang="ja-JP" dirty="0" smtClean="0"/>
              <a:t> </a:t>
            </a:r>
            <a:r>
              <a:rPr kumimoji="1" lang="ja-JP" altLang="en-US" dirty="0" smtClean="0"/>
              <a:t>球</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s</a:t>
            </a:r>
            <a:r>
              <a:rPr lang="en-US" altLang="ja-JP" dirty="0" err="1" smtClean="0"/>
              <a:t>phere.h</a:t>
            </a:r>
            <a:endParaRPr kumimoji="1" lang="ja-JP" alt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33498"/>
            <a:ext cx="6675090" cy="568931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56997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edupt</a:t>
            </a:r>
            <a:r>
              <a:rPr kumimoji="1" lang="ja-JP" altLang="en-US" dirty="0" smtClean="0"/>
              <a:t>とは</a:t>
            </a:r>
            <a:endParaRPr kumimoji="1" lang="ja-JP" altLang="en-US" dirty="0"/>
          </a:p>
        </p:txBody>
      </p:sp>
      <p:sp>
        <p:nvSpPr>
          <p:cNvPr id="3" name="テキスト ボックス 2"/>
          <p:cNvSpPr txBox="1"/>
          <p:nvPr/>
        </p:nvSpPr>
        <p:spPr>
          <a:xfrm>
            <a:off x="1193254" y="2751981"/>
            <a:ext cx="6784230" cy="1323439"/>
          </a:xfrm>
          <a:prstGeom prst="rect">
            <a:avLst/>
          </a:prstGeom>
          <a:noFill/>
        </p:spPr>
        <p:txBody>
          <a:bodyPr wrap="none" rtlCol="0">
            <a:spAutoFit/>
          </a:bodyPr>
          <a:lstStyle/>
          <a:p>
            <a:pPr algn="ctr"/>
            <a:r>
              <a:rPr kumimoji="1" lang="en-US" altLang="ja-JP" sz="4000" b="1" dirty="0" err="1" smtClean="0"/>
              <a:t>Github</a:t>
            </a:r>
            <a:r>
              <a:rPr kumimoji="1" lang="ja-JP" altLang="en-US" sz="4000" b="1" dirty="0" smtClean="0"/>
              <a:t>でコード公開</a:t>
            </a:r>
            <a:endParaRPr kumimoji="1" lang="en-US" altLang="ja-JP" sz="4000" b="1" dirty="0" smtClean="0"/>
          </a:p>
          <a:p>
            <a:pPr algn="ctr"/>
            <a:r>
              <a:rPr lang="en-US" altLang="ja-JP" sz="4000" dirty="0" smtClean="0"/>
              <a:t>https://github.com/githole/edupt</a:t>
            </a:r>
            <a:endParaRPr kumimoji="1" lang="ja-JP" altLang="en-US" sz="4000" dirty="0"/>
          </a:p>
        </p:txBody>
      </p:sp>
    </p:spTree>
    <p:extLst>
      <p:ext uri="{BB962C8B-B14F-4D97-AF65-F5344CB8AC3E}">
        <p14:creationId xmlns:p14="http://schemas.microsoft.com/office/powerpoint/2010/main" val="17566184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Sphere</a:t>
            </a:r>
            <a:r>
              <a:rPr kumimoji="1" lang="ja-JP" altLang="en-US" dirty="0" smtClean="0"/>
              <a:t>構造体</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800" b="1" dirty="0" err="1"/>
              <a:t>e</a:t>
            </a:r>
            <a:r>
              <a:rPr lang="en-US" altLang="ja-JP" sz="2800" b="1" dirty="0" err="1" smtClean="0"/>
              <a:t>dupt</a:t>
            </a:r>
            <a:r>
              <a:rPr lang="ja-JP" altLang="en-US" sz="2800" b="1" dirty="0" smtClean="0"/>
              <a:t>における唯一の</a:t>
            </a:r>
            <a:r>
              <a:rPr lang="ja-JP" altLang="en-US" sz="2800" b="1" dirty="0"/>
              <a:t>幾何形状</a:t>
            </a:r>
            <a:endParaRPr lang="en-US" altLang="ja-JP" sz="2800" b="1" dirty="0" smtClean="0"/>
          </a:p>
          <a:p>
            <a:pPr lvl="1"/>
            <a:r>
              <a:rPr lang="ja-JP" altLang="en-US" sz="2400" dirty="0" smtClean="0"/>
              <a:t>中心座標 </a:t>
            </a:r>
            <a:r>
              <a:rPr lang="en-US" altLang="ja-JP" sz="2400" dirty="0" smtClean="0"/>
              <a:t>position</a:t>
            </a:r>
            <a:r>
              <a:rPr lang="ja-JP" altLang="en-US" sz="2400" dirty="0" smtClean="0"/>
              <a:t>と</a:t>
            </a:r>
            <a:r>
              <a:rPr lang="ja-JP" altLang="en-US" sz="2400" dirty="0" smtClean="0"/>
              <a:t>半径 </a:t>
            </a:r>
            <a:r>
              <a:rPr lang="en-US" altLang="ja-JP" sz="2400" dirty="0" smtClean="0"/>
              <a:t>radius</a:t>
            </a:r>
            <a:endParaRPr lang="en-US" altLang="ja-JP" sz="2400" dirty="0" smtClean="0"/>
          </a:p>
          <a:p>
            <a:pPr lvl="1"/>
            <a:r>
              <a:rPr lang="ja-JP" altLang="en-US" sz="2400" dirty="0" smtClean="0"/>
              <a:t>発光色 </a:t>
            </a:r>
            <a:r>
              <a:rPr lang="en-US" altLang="ja-JP" sz="2400" dirty="0" smtClean="0"/>
              <a:t>emission</a:t>
            </a:r>
            <a:endParaRPr lang="en-US" altLang="ja-JP" sz="2400" dirty="0"/>
          </a:p>
          <a:p>
            <a:pPr lvl="1"/>
            <a:r>
              <a:rPr lang="ja-JP" altLang="en-US" sz="2400" dirty="0" smtClean="0"/>
              <a:t>反射率 </a:t>
            </a:r>
            <a:r>
              <a:rPr lang="en-US" altLang="ja-JP" sz="2400" dirty="0" smtClean="0"/>
              <a:t>color</a:t>
            </a:r>
            <a:endParaRPr lang="en-US" altLang="ja-JP" sz="2400" dirty="0"/>
          </a:p>
          <a:p>
            <a:pPr lvl="1"/>
            <a:r>
              <a:rPr lang="ja-JP" altLang="en-US" sz="2400" dirty="0" smtClean="0"/>
              <a:t>材質（表面における反射の種類）</a:t>
            </a:r>
            <a:r>
              <a:rPr lang="en-US" altLang="ja-JP" sz="2400" dirty="0" err="1" smtClean="0"/>
              <a:t>reflection_type</a:t>
            </a:r>
            <a:endParaRPr kumimoji="1" lang="ja-JP" altLang="en-US" sz="2400" dirty="0"/>
          </a:p>
        </p:txBody>
      </p:sp>
      <p:sp>
        <p:nvSpPr>
          <p:cNvPr id="4" name="円/楕円 3"/>
          <p:cNvSpPr/>
          <p:nvPr/>
        </p:nvSpPr>
        <p:spPr>
          <a:xfrm>
            <a:off x="5652120" y="4067509"/>
            <a:ext cx="2016224" cy="2016224"/>
          </a:xfrm>
          <a:prstGeom prst="ellipse">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210302" y="5101060"/>
            <a:ext cx="928459" cy="369332"/>
          </a:xfrm>
          <a:prstGeom prst="rect">
            <a:avLst/>
          </a:prstGeom>
          <a:noFill/>
        </p:spPr>
        <p:txBody>
          <a:bodyPr wrap="none" rtlCol="0">
            <a:spAutoFit/>
          </a:bodyPr>
          <a:lstStyle/>
          <a:p>
            <a:r>
              <a:rPr lang="en-US" altLang="ja-JP" dirty="0" smtClean="0"/>
              <a:t>position</a:t>
            </a:r>
            <a:endParaRPr kumimoji="1" lang="ja-JP" altLang="en-US" dirty="0"/>
          </a:p>
        </p:txBody>
      </p:sp>
      <p:cxnSp>
        <p:nvCxnSpPr>
          <p:cNvPr id="10" name="直線コネクタ 9"/>
          <p:cNvCxnSpPr>
            <a:endCxn id="4" idx="1"/>
          </p:cNvCxnSpPr>
          <p:nvPr/>
        </p:nvCxnSpPr>
        <p:spPr>
          <a:xfrm flipH="1" flipV="1">
            <a:off x="5947389" y="4362778"/>
            <a:ext cx="714617" cy="712917"/>
          </a:xfrm>
          <a:prstGeom prst="line">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6225340" y="4398366"/>
            <a:ext cx="748923" cy="369332"/>
          </a:xfrm>
          <a:prstGeom prst="rect">
            <a:avLst/>
          </a:prstGeom>
          <a:noFill/>
        </p:spPr>
        <p:txBody>
          <a:bodyPr wrap="none" rtlCol="0">
            <a:spAutoFit/>
          </a:bodyPr>
          <a:lstStyle/>
          <a:p>
            <a:r>
              <a:rPr lang="en-US" altLang="ja-JP" dirty="0" smtClean="0"/>
              <a:t>r</a:t>
            </a:r>
            <a:r>
              <a:rPr kumimoji="1" lang="en-US" altLang="ja-JP" dirty="0" smtClean="0"/>
              <a:t>adius</a:t>
            </a:r>
            <a:endParaRPr kumimoji="1" lang="ja-JP" altLang="en-US" dirty="0"/>
          </a:p>
        </p:txBody>
      </p:sp>
      <p:sp>
        <p:nvSpPr>
          <p:cNvPr id="16" name="円/楕円 15"/>
          <p:cNvSpPr/>
          <p:nvPr/>
        </p:nvSpPr>
        <p:spPr>
          <a:xfrm>
            <a:off x="6585501" y="5003613"/>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357820"/>
            <a:ext cx="4099333" cy="140288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35737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m</a:t>
            </a:r>
            <a:r>
              <a:rPr kumimoji="1" lang="en-US" altLang="ja-JP" dirty="0" err="1" smtClean="0"/>
              <a:t>aterial.h</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sz="2800" b="1" dirty="0" err="1" smtClean="0"/>
              <a:t>Vec</a:t>
            </a:r>
            <a:r>
              <a:rPr lang="ja-JP" altLang="en-US" sz="2800" b="1" dirty="0" smtClean="0"/>
              <a:t>構造体を使って</a:t>
            </a:r>
            <a:r>
              <a:rPr lang="en-US" altLang="ja-JP" sz="2800" b="1" dirty="0" smtClean="0"/>
              <a:t>Color</a:t>
            </a:r>
            <a:r>
              <a:rPr lang="ja-JP" altLang="en-US" sz="2800" b="1" dirty="0" smtClean="0"/>
              <a:t>を定義</a:t>
            </a:r>
            <a:endParaRPr lang="en-US" altLang="ja-JP" sz="2800" b="1" dirty="0" smtClean="0"/>
          </a:p>
          <a:p>
            <a:r>
              <a:rPr lang="ja-JP" altLang="en-US" sz="2800" b="1" dirty="0" smtClean="0"/>
              <a:t>材質</a:t>
            </a:r>
            <a:r>
              <a:rPr lang="en-US" altLang="ja-JP" sz="2800" b="1" dirty="0" err="1" smtClean="0"/>
              <a:t>ReflectionType</a:t>
            </a:r>
            <a:r>
              <a:rPr lang="ja-JP" altLang="en-US" sz="2800" b="1" dirty="0" smtClean="0"/>
              <a:t>と</a:t>
            </a:r>
            <a:r>
              <a:rPr lang="ja-JP" altLang="en-US" sz="2800" b="1" dirty="0"/>
              <a:t>屈折率</a:t>
            </a:r>
            <a:endParaRPr lang="en-US" altLang="ja-JP" sz="2800" b="1" dirty="0"/>
          </a:p>
          <a:p>
            <a:pPr lvl="1"/>
            <a:r>
              <a:rPr kumimoji="1" lang="ja-JP" altLang="en-US" sz="2400" dirty="0" smtClean="0"/>
              <a:t>完全拡散面、完全鏡面、ガラス面の三種類</a:t>
            </a:r>
            <a:endParaRPr kumimoji="1" lang="en-US" altLang="ja-JP" sz="2400" dirty="0" smtClean="0"/>
          </a:p>
          <a:p>
            <a:pPr lvl="1"/>
            <a:r>
              <a:rPr lang="ja-JP" altLang="en-US" sz="2400" dirty="0" smtClean="0"/>
              <a:t>ガラス</a:t>
            </a:r>
            <a:r>
              <a:rPr lang="ja-JP" altLang="en-US" sz="2400" dirty="0"/>
              <a:t>に</a:t>
            </a:r>
            <a:r>
              <a:rPr lang="ja-JP" altLang="en-US" sz="2400" dirty="0" smtClean="0"/>
              <a:t>対する屈折率が</a:t>
            </a:r>
            <a:r>
              <a:rPr lang="en-US" altLang="ja-JP" sz="2400" dirty="0" err="1" smtClean="0"/>
              <a:t>kIor</a:t>
            </a:r>
            <a:endParaRPr kumimoji="1" lang="en-US" altLang="ja-JP" sz="2400" dirty="0" smtClean="0"/>
          </a:p>
          <a:p>
            <a:pPr lvl="1"/>
            <a:r>
              <a:rPr lang="ja-JP" altLang="en-US" sz="2400" dirty="0"/>
              <a:t>詳しく</a:t>
            </a:r>
            <a:r>
              <a:rPr lang="ja-JP" altLang="en-US" sz="2400" dirty="0" smtClean="0"/>
              <a:t>はレンダリング編</a:t>
            </a:r>
            <a:endParaRPr lang="en-US" altLang="ja-JP" sz="2400" dirty="0" smtClean="0"/>
          </a:p>
        </p:txBody>
      </p:sp>
      <p:pic>
        <p:nvPicPr>
          <p:cNvPr id="1638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11760" y="3861048"/>
            <a:ext cx="4542239" cy="279185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37488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球との交差判定</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800" b="1" dirty="0" smtClean="0"/>
                  <a:t>球の方程式</a:t>
                </a:r>
                <a:endParaRPr lang="en-US" altLang="ja-JP" sz="2800" b="1" dirty="0" smtClean="0"/>
              </a:p>
              <a:p>
                <a:pPr lvl="1"/>
                <a14:m>
                  <m:oMath xmlns:m="http://schemas.openxmlformats.org/officeDocument/2006/math">
                    <m:acc>
                      <m:accPr>
                        <m:chr m:val="⃗"/>
                        <m:ctrlPr>
                          <a:rPr lang="en-US" altLang="ja-JP" sz="2400" i="1">
                            <a:latin typeface="Cambria Math"/>
                          </a:rPr>
                        </m:ctrlPr>
                      </m:accPr>
                      <m:e>
                        <m:r>
                          <a:rPr lang="en-US" altLang="ja-JP" sz="2400" b="0" i="1" smtClean="0">
                            <a:latin typeface="Cambria Math"/>
                          </a:rPr>
                          <m:t>𝑝</m:t>
                        </m:r>
                      </m:e>
                    </m:acc>
                  </m:oMath>
                </a14:m>
                <a:r>
                  <a:rPr kumimoji="1" lang="ja-JP" altLang="en-US" sz="2400" dirty="0" smtClean="0"/>
                  <a:t>は球の中心で</a:t>
                </a:r>
                <a14:m>
                  <m:oMath xmlns:m="http://schemas.openxmlformats.org/officeDocument/2006/math">
                    <m:r>
                      <a:rPr lang="en-US" altLang="ja-JP" sz="2400" i="1">
                        <a:latin typeface="Cambria Math"/>
                      </a:rPr>
                      <m:t>𝑟</m:t>
                    </m:r>
                  </m:oMath>
                </a14:m>
                <a:r>
                  <a:rPr lang="ja-JP" altLang="en-US" sz="2400" dirty="0" smtClean="0"/>
                  <a:t>は球の半径。</a:t>
                </a:r>
                <a:endParaRPr lang="en-US" altLang="ja-JP" sz="2400" dirty="0" smtClean="0"/>
              </a:p>
              <a:p>
                <a:pPr lvl="1"/>
                <a:r>
                  <a:rPr lang="ja-JP" altLang="en-US" sz="2400" dirty="0" smtClean="0"/>
                  <a:t>以下を満たすような</a:t>
                </a:r>
                <a14:m>
                  <m:oMath xmlns:m="http://schemas.openxmlformats.org/officeDocument/2006/math">
                    <m:acc>
                      <m:accPr>
                        <m:chr m:val="⃗"/>
                        <m:ctrlPr>
                          <a:rPr lang="en-US" altLang="ja-JP" sz="2400" i="1">
                            <a:latin typeface="Cambria Math"/>
                          </a:rPr>
                        </m:ctrlPr>
                      </m:accPr>
                      <m:e>
                        <m:r>
                          <a:rPr lang="en-US" altLang="ja-JP" sz="2400" i="1">
                            <a:latin typeface="Cambria Math"/>
                          </a:rPr>
                          <m:t>𝑥</m:t>
                        </m:r>
                      </m:e>
                    </m:acc>
                  </m:oMath>
                </a14:m>
                <a:r>
                  <a:rPr lang="ja-JP" altLang="en-US" sz="2400" dirty="0" smtClean="0"/>
                  <a:t>は球の表面上の点。</a:t>
                </a:r>
                <a:endParaRPr lang="en-US" altLang="ja-JP" sz="2400" dirty="0" smtClean="0"/>
              </a:p>
              <a:p>
                <a:pPr lvl="1"/>
                <a:endParaRPr lang="en-US" altLang="ja-JP" dirty="0"/>
              </a:p>
              <a:p>
                <a:pPr lvl="1"/>
                <a:endParaRPr lang="en-US" altLang="ja-JP" dirty="0" smtClean="0"/>
              </a:p>
              <a:p>
                <a:r>
                  <a:rPr lang="ja-JP" altLang="en-US" sz="2800" b="1" dirty="0" smtClean="0"/>
                  <a:t>あるレイとこの球との交差点を計算したいとする</a:t>
                </a:r>
                <a:endParaRPr lang="en-US" altLang="ja-JP" sz="2800" b="1" dirty="0" smtClean="0"/>
              </a:p>
              <a:p>
                <a:pPr lvl="1"/>
                <a14:m>
                  <m:oMath xmlns:m="http://schemas.openxmlformats.org/officeDocument/2006/math">
                    <m:acc>
                      <m:accPr>
                        <m:chr m:val="⃗"/>
                        <m:ctrlPr>
                          <a:rPr lang="en-US" altLang="ja-JP" sz="2400" i="1">
                            <a:latin typeface="Cambria Math"/>
                          </a:rPr>
                        </m:ctrlPr>
                      </m:accPr>
                      <m:e>
                        <m:r>
                          <a:rPr lang="en-US" altLang="ja-JP" sz="2400" i="1">
                            <a:latin typeface="Cambria Math"/>
                          </a:rPr>
                          <m:t>𝑜</m:t>
                        </m:r>
                      </m:e>
                    </m:acc>
                  </m:oMath>
                </a14:m>
                <a:r>
                  <a:rPr lang="ja-JP" altLang="en-US" sz="2400" dirty="0" smtClean="0"/>
                  <a:t>はレイの始点で</a:t>
                </a:r>
                <a14:m>
                  <m:oMath xmlns:m="http://schemas.openxmlformats.org/officeDocument/2006/math">
                    <m:acc>
                      <m:accPr>
                        <m:chr m:val="⃗"/>
                        <m:ctrlPr>
                          <a:rPr lang="en-US" altLang="ja-JP" sz="2400" i="1">
                            <a:latin typeface="Cambria Math"/>
                          </a:rPr>
                        </m:ctrlPr>
                      </m:accPr>
                      <m:e>
                        <m:r>
                          <a:rPr lang="en-US" altLang="ja-JP" sz="2400" i="1">
                            <a:latin typeface="Cambria Math"/>
                          </a:rPr>
                          <m:t>𝑑</m:t>
                        </m:r>
                      </m:e>
                    </m:acc>
                  </m:oMath>
                </a14:m>
                <a:r>
                  <a:rPr lang="ja-JP" altLang="en-US" sz="2400" dirty="0" smtClean="0"/>
                  <a:t>はレイの方向。</a:t>
                </a:r>
                <a:endParaRPr lang="en-US" altLang="ja-JP" sz="2400" dirty="0" smtClean="0"/>
              </a:p>
              <a:p>
                <a:pPr lvl="1"/>
                <a14:m>
                  <m:oMath xmlns:m="http://schemas.openxmlformats.org/officeDocument/2006/math">
                    <m:r>
                      <a:rPr lang="en-US" altLang="ja-JP" sz="2400" i="1">
                        <a:latin typeface="Cambria Math"/>
                      </a:rPr>
                      <m:t>𝑃</m:t>
                    </m:r>
                    <m:d>
                      <m:dPr>
                        <m:ctrlPr>
                          <a:rPr lang="en-US" altLang="ja-JP" sz="2400" i="1">
                            <a:latin typeface="Cambria Math"/>
                          </a:rPr>
                        </m:ctrlPr>
                      </m:dPr>
                      <m:e>
                        <m:r>
                          <a:rPr lang="en-US" altLang="ja-JP" sz="2400" i="1">
                            <a:latin typeface="Cambria Math"/>
                          </a:rPr>
                          <m:t>𝑡</m:t>
                        </m:r>
                      </m:e>
                    </m:d>
                  </m:oMath>
                </a14:m>
                <a:r>
                  <a:rPr lang="ja-JP" altLang="en-US" sz="2400" dirty="0" smtClean="0"/>
                  <a:t>は始点から</a:t>
                </a:r>
                <a14:m>
                  <m:oMath xmlns:m="http://schemas.openxmlformats.org/officeDocument/2006/math">
                    <m:acc>
                      <m:accPr>
                        <m:chr m:val="⃗"/>
                        <m:ctrlPr>
                          <a:rPr lang="en-US" altLang="ja-JP" sz="2400" i="1">
                            <a:latin typeface="Cambria Math"/>
                          </a:rPr>
                        </m:ctrlPr>
                      </m:accPr>
                      <m:e>
                        <m:r>
                          <a:rPr lang="en-US" altLang="ja-JP" sz="2400" i="1">
                            <a:latin typeface="Cambria Math"/>
                          </a:rPr>
                          <m:t>𝑑</m:t>
                        </m:r>
                      </m:e>
                    </m:acc>
                  </m:oMath>
                </a14:m>
                <a:r>
                  <a:rPr lang="ja-JP" altLang="en-US" sz="2400" dirty="0" smtClean="0"/>
                  <a:t>の方向に距離</a:t>
                </a:r>
                <a14:m>
                  <m:oMath xmlns:m="http://schemas.openxmlformats.org/officeDocument/2006/math">
                    <m:r>
                      <a:rPr lang="en-US" altLang="ja-JP" sz="2400" i="1">
                        <a:latin typeface="Cambria Math"/>
                      </a:rPr>
                      <m:t>𝑡</m:t>
                    </m:r>
                  </m:oMath>
                </a14:m>
                <a:r>
                  <a:rPr lang="ja-JP" altLang="en-US" sz="2400" dirty="0" smtClean="0"/>
                  <a:t>進んだ位置にある点。</a:t>
                </a:r>
                <a:endParaRPr lang="ja-JP" altLang="en-US" sz="2400" dirty="0"/>
              </a:p>
              <a:p>
                <a:pPr lvl="1"/>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228" t="-1294" r="-7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2904948" y="2924944"/>
                <a:ext cx="241322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3200" i="1" smtClean="0">
                              <a:latin typeface="Cambria Math"/>
                            </a:rPr>
                          </m:ctrlPr>
                        </m:dPr>
                        <m:e>
                          <m:acc>
                            <m:accPr>
                              <m:chr m:val="⃗"/>
                              <m:ctrlPr>
                                <a:rPr kumimoji="1" lang="en-US" altLang="ja-JP" sz="3200" b="0" i="1" smtClean="0">
                                  <a:latin typeface="Cambria Math"/>
                                </a:rPr>
                              </m:ctrlPr>
                            </m:accPr>
                            <m:e>
                              <m:r>
                                <a:rPr kumimoji="1" lang="en-US" altLang="ja-JP" sz="3200" b="0" i="1" smtClean="0">
                                  <a:latin typeface="Cambria Math"/>
                                </a:rPr>
                                <m:t>𝑝</m:t>
                              </m:r>
                            </m:e>
                          </m:acc>
                          <m:r>
                            <a:rPr kumimoji="1" lang="en-US" altLang="ja-JP" sz="3200" b="0" i="1" smtClean="0">
                              <a:latin typeface="Cambria Math"/>
                            </a:rPr>
                            <m:t>−</m:t>
                          </m:r>
                          <m:acc>
                            <m:accPr>
                              <m:chr m:val="⃗"/>
                              <m:ctrlPr>
                                <a:rPr lang="en-US" altLang="ja-JP" sz="3200" i="1">
                                  <a:latin typeface="Cambria Math"/>
                                </a:rPr>
                              </m:ctrlPr>
                            </m:accPr>
                            <m:e>
                              <m:r>
                                <a:rPr lang="en-US" altLang="ja-JP" sz="3200" b="0" i="1" smtClean="0">
                                  <a:latin typeface="Cambria Math"/>
                                </a:rPr>
                                <m:t>𝑥</m:t>
                              </m:r>
                            </m:e>
                          </m:acc>
                        </m:e>
                      </m:d>
                      <m:r>
                        <a:rPr kumimoji="1" lang="en-US" altLang="ja-JP" sz="3200" b="0" i="1" smtClean="0">
                          <a:latin typeface="Cambria Math"/>
                        </a:rPr>
                        <m:t>=</m:t>
                      </m:r>
                      <m:r>
                        <a:rPr kumimoji="1" lang="en-US" altLang="ja-JP" sz="3200" b="0" i="1" smtClean="0">
                          <a:latin typeface="Cambria Math"/>
                        </a:rPr>
                        <m:t>𝑟</m:t>
                      </m:r>
                    </m:oMath>
                  </m:oMathPara>
                </a14:m>
                <a:endParaRPr kumimoji="1" lang="en-US" altLang="ja-JP" sz="3200" b="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904948" y="2924944"/>
                <a:ext cx="2413225" cy="58477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843808" y="5445224"/>
                <a:ext cx="2736583" cy="6576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𝑃</m:t>
                      </m:r>
                      <m:d>
                        <m:dPr>
                          <m:ctrlPr>
                            <a:rPr kumimoji="1" lang="en-US" altLang="ja-JP" sz="3200" b="0" i="1" smtClean="0">
                              <a:latin typeface="Cambria Math"/>
                            </a:rPr>
                          </m:ctrlPr>
                        </m:dPr>
                        <m:e>
                          <m:r>
                            <a:rPr kumimoji="1" lang="en-US" altLang="ja-JP" sz="3200" b="0" i="1" smtClean="0">
                              <a:latin typeface="Cambria Math"/>
                            </a:rPr>
                            <m:t>𝑡</m:t>
                          </m:r>
                        </m:e>
                      </m:d>
                      <m:r>
                        <a:rPr kumimoji="1" lang="en-US" altLang="ja-JP" sz="3200" b="0" i="1" smtClean="0">
                          <a:latin typeface="Cambria Math"/>
                        </a:rPr>
                        <m:t>=</m:t>
                      </m:r>
                      <m:acc>
                        <m:accPr>
                          <m:chr m:val="⃗"/>
                          <m:ctrlPr>
                            <a:rPr kumimoji="1" lang="en-US" altLang="ja-JP" sz="3200" b="0" i="1" smtClean="0">
                              <a:latin typeface="Cambria Math"/>
                            </a:rPr>
                          </m:ctrlPr>
                        </m:accPr>
                        <m:e>
                          <m:r>
                            <a:rPr kumimoji="1" lang="en-US" altLang="ja-JP" sz="3200" b="0" i="1" smtClean="0">
                              <a:latin typeface="Cambria Math"/>
                            </a:rPr>
                            <m:t>𝑜</m:t>
                          </m:r>
                        </m:e>
                      </m:acc>
                      <m:r>
                        <a:rPr kumimoji="1" lang="en-US" altLang="ja-JP" sz="3200" b="0" i="1" smtClean="0">
                          <a:latin typeface="Cambria Math"/>
                        </a:rPr>
                        <m:t>+</m:t>
                      </m:r>
                      <m:r>
                        <a:rPr kumimoji="1" lang="en-US" altLang="ja-JP" sz="3200" b="0" i="1" smtClean="0">
                          <a:latin typeface="Cambria Math"/>
                        </a:rPr>
                        <m:t>𝑡</m:t>
                      </m:r>
                      <m:acc>
                        <m:accPr>
                          <m:chr m:val="⃗"/>
                          <m:ctrlPr>
                            <a:rPr kumimoji="1" lang="en-US" altLang="ja-JP" sz="3200" b="0" i="1" smtClean="0">
                              <a:latin typeface="Cambria Math"/>
                            </a:rPr>
                          </m:ctrlPr>
                        </m:accPr>
                        <m:e>
                          <m:r>
                            <a:rPr kumimoji="1" lang="en-US" altLang="ja-JP" sz="3200" b="0" i="1" smtClean="0">
                              <a:latin typeface="Cambria Math"/>
                            </a:rPr>
                            <m:t>𝑑</m:t>
                          </m:r>
                        </m:e>
                      </m:acc>
                    </m:oMath>
                  </m:oMathPara>
                </a14:m>
                <a:endParaRPr kumimoji="1" lang="ja-JP" altLang="en-US" sz="32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843808" y="5445224"/>
                <a:ext cx="2736583" cy="657681"/>
              </a:xfrm>
              <a:prstGeom prst="rect">
                <a:avLst/>
              </a:prstGeom>
              <a:blipFill rotWithShape="1">
                <a:blip r:embed="rId4"/>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9117375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球との交差判定</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a:t>球の方程式</a:t>
            </a:r>
            <a:r>
              <a:rPr lang="ja-JP" altLang="en-US" sz="2800" b="1" dirty="0" smtClean="0"/>
              <a:t>にレイ上の点の式を代入する</a:t>
            </a:r>
            <a:endParaRPr lang="en-US" altLang="ja-JP" sz="2800" b="1" dirty="0" smtClean="0"/>
          </a:p>
          <a:p>
            <a:pPr lvl="1"/>
            <a:r>
              <a:rPr lang="ja-JP" altLang="en-US" sz="2400" dirty="0" smtClean="0"/>
              <a:t>球とレイが交差する、ということはレイ上の点が球の方程式を満たし、球の表面上に存在するということ。</a:t>
            </a:r>
            <a:endParaRPr kumimoji="1" lang="ja-JP" altLang="en-US" sz="24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5436096" y="3401878"/>
                <a:ext cx="2959400"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kumimoji="1" lang="en-US" altLang="ja-JP" sz="3200" i="1" smtClean="0">
                              <a:latin typeface="Cambria Math"/>
                            </a:rPr>
                          </m:ctrlPr>
                        </m:dPr>
                        <m:e>
                          <m:acc>
                            <m:accPr>
                              <m:chr m:val="⃗"/>
                              <m:ctrlPr>
                                <a:rPr lang="en-US" altLang="ja-JP" sz="3200" i="1">
                                  <a:latin typeface="Cambria Math"/>
                                </a:rPr>
                              </m:ctrlPr>
                            </m:accPr>
                            <m:e>
                              <m:r>
                                <a:rPr lang="en-US" altLang="ja-JP" sz="3200" b="0" i="1" smtClean="0">
                                  <a:latin typeface="Cambria Math"/>
                                </a:rPr>
                                <m:t>𝑝</m:t>
                              </m:r>
                            </m:e>
                          </m:acc>
                          <m:r>
                            <a:rPr lang="en-US" altLang="ja-JP" sz="3200" b="0" i="1" smtClean="0">
                              <a:latin typeface="Cambria Math"/>
                            </a:rPr>
                            <m:t>−</m:t>
                          </m:r>
                          <m:r>
                            <a:rPr kumimoji="1" lang="en-US" altLang="ja-JP" sz="3200" b="0" i="1" smtClean="0">
                              <a:latin typeface="Cambria Math"/>
                            </a:rPr>
                            <m:t>𝑃</m:t>
                          </m:r>
                          <m:r>
                            <a:rPr kumimoji="1" lang="en-US" altLang="ja-JP" sz="3200" b="0" i="1" smtClean="0">
                              <a:latin typeface="Cambria Math"/>
                            </a:rPr>
                            <m:t>(</m:t>
                          </m:r>
                          <m:r>
                            <a:rPr kumimoji="1" lang="en-US" altLang="ja-JP" sz="3200" b="0" i="1" smtClean="0">
                              <a:latin typeface="Cambria Math"/>
                            </a:rPr>
                            <m:t>𝑡</m:t>
                          </m:r>
                          <m:r>
                            <a:rPr kumimoji="1" lang="en-US" altLang="ja-JP" sz="3200" b="0" i="1" smtClean="0">
                              <a:latin typeface="Cambria Math"/>
                            </a:rPr>
                            <m:t>)</m:t>
                          </m:r>
                        </m:e>
                      </m:d>
                      <m:r>
                        <a:rPr kumimoji="1" lang="en-US" altLang="ja-JP" sz="3200" b="0" i="1" smtClean="0">
                          <a:latin typeface="Cambria Math"/>
                        </a:rPr>
                        <m:t>=</m:t>
                      </m:r>
                      <m:r>
                        <a:rPr kumimoji="1" lang="en-US" altLang="ja-JP" sz="3200" b="0" i="1" smtClean="0">
                          <a:latin typeface="Cambria Math"/>
                        </a:rPr>
                        <m:t>𝑟</m:t>
                      </m:r>
                    </m:oMath>
                  </m:oMathPara>
                </a14:m>
                <a:endParaRPr kumimoji="1" lang="en-US" altLang="ja-JP" sz="3200" b="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436096" y="3401878"/>
                <a:ext cx="2959400" cy="58477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5305315" y="4121958"/>
                <a:ext cx="3286284" cy="74539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3200" b="0" i="1" smtClean="0">
                              <a:latin typeface="Cambria Math"/>
                            </a:rPr>
                          </m:ctrlPr>
                        </m:sSupPr>
                        <m:e>
                          <m:d>
                            <m:dPr>
                              <m:ctrlPr>
                                <a:rPr lang="en-US" altLang="ja-JP" sz="3200" i="1" smtClean="0">
                                  <a:latin typeface="Cambria Math"/>
                                </a:rPr>
                              </m:ctrlPr>
                            </m:dPr>
                            <m:e>
                              <m:acc>
                                <m:accPr>
                                  <m:chr m:val="⃗"/>
                                  <m:ctrlPr>
                                    <a:rPr lang="en-US" altLang="ja-JP" sz="3200" i="1">
                                      <a:latin typeface="Cambria Math"/>
                                    </a:rPr>
                                  </m:ctrlPr>
                                </m:accPr>
                                <m:e>
                                  <m:r>
                                    <a:rPr lang="en-US" altLang="ja-JP" sz="3200" b="0" i="1" smtClean="0">
                                      <a:latin typeface="Cambria Math"/>
                                    </a:rPr>
                                    <m:t>𝑝</m:t>
                                  </m:r>
                                </m:e>
                              </m:acc>
                              <m:r>
                                <a:rPr lang="en-US" altLang="ja-JP" sz="3200" b="0" i="1" smtClean="0">
                                  <a:latin typeface="Cambria Math"/>
                                </a:rPr>
                                <m:t>−</m:t>
                              </m:r>
                              <m:r>
                                <a:rPr lang="en-US" altLang="ja-JP" sz="3200" i="1" smtClean="0">
                                  <a:latin typeface="Cambria Math"/>
                                </a:rPr>
                                <m:t>𝑃</m:t>
                              </m:r>
                              <m:d>
                                <m:dPr>
                                  <m:ctrlPr>
                                    <a:rPr lang="en-US" altLang="ja-JP" sz="3200" i="1" smtClean="0">
                                      <a:latin typeface="Cambria Math"/>
                                    </a:rPr>
                                  </m:ctrlPr>
                                </m:dPr>
                                <m:e>
                                  <m:r>
                                    <a:rPr lang="en-US" altLang="ja-JP" sz="3200" i="1" smtClean="0">
                                      <a:latin typeface="Cambria Math"/>
                                    </a:rPr>
                                    <m:t>𝑡</m:t>
                                  </m:r>
                                </m:e>
                              </m:d>
                            </m:e>
                          </m:d>
                        </m:e>
                        <m:sup>
                          <m:r>
                            <a:rPr lang="en-US" altLang="ja-JP" sz="3200" b="0" i="1" smtClean="0">
                              <a:latin typeface="Cambria Math"/>
                            </a:rPr>
                            <m:t>2</m:t>
                          </m:r>
                        </m:sup>
                      </m:sSup>
                      <m:r>
                        <a:rPr kumimoji="1" lang="en-US" altLang="ja-JP" sz="3200" b="0" i="1" smtClean="0">
                          <a:latin typeface="Cambria Math"/>
                        </a:rPr>
                        <m:t>=</m:t>
                      </m:r>
                      <m:sSup>
                        <m:sSupPr>
                          <m:ctrlPr>
                            <a:rPr kumimoji="1" lang="en-US" altLang="ja-JP" sz="3200" b="0" i="1" smtClean="0">
                              <a:latin typeface="Cambria Math"/>
                            </a:rPr>
                          </m:ctrlPr>
                        </m:sSupPr>
                        <m:e>
                          <m:r>
                            <a:rPr kumimoji="1" lang="en-US" altLang="ja-JP" sz="3200" b="0" i="1" smtClean="0">
                              <a:latin typeface="Cambria Math"/>
                            </a:rPr>
                            <m:t>𝑟</m:t>
                          </m:r>
                        </m:e>
                        <m:sup>
                          <m:r>
                            <a:rPr kumimoji="1" lang="en-US" altLang="ja-JP" sz="3200" b="0" i="1" smtClean="0">
                              <a:latin typeface="Cambria Math"/>
                            </a:rPr>
                            <m:t>2</m:t>
                          </m:r>
                        </m:sup>
                      </m:sSup>
                    </m:oMath>
                  </m:oMathPara>
                </a14:m>
                <a:endParaRPr kumimoji="1" lang="en-US" altLang="ja-JP" sz="3200" b="0" dirty="0" smtClean="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5305315" y="4121958"/>
                <a:ext cx="3286284" cy="745397"/>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5125137" y="4986054"/>
                <a:ext cx="3646639" cy="7943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3200" b="0" i="1" smtClean="0">
                              <a:latin typeface="Cambria Math"/>
                            </a:rPr>
                          </m:ctrlPr>
                        </m:sSupPr>
                        <m:e>
                          <m:d>
                            <m:dPr>
                              <m:ctrlPr>
                                <a:rPr lang="en-US" altLang="ja-JP" sz="3200" i="1" smtClean="0">
                                  <a:latin typeface="Cambria Math"/>
                                </a:rPr>
                              </m:ctrlPr>
                            </m:dPr>
                            <m:e>
                              <m:acc>
                                <m:accPr>
                                  <m:chr m:val="⃗"/>
                                  <m:ctrlPr>
                                    <a:rPr lang="en-US" altLang="ja-JP" sz="3200" i="1">
                                      <a:latin typeface="Cambria Math"/>
                                    </a:rPr>
                                  </m:ctrlPr>
                                </m:accPr>
                                <m:e>
                                  <m:r>
                                    <a:rPr lang="en-US" altLang="ja-JP" sz="3200" b="0" i="1" smtClean="0">
                                      <a:latin typeface="Cambria Math"/>
                                    </a:rPr>
                                    <m:t>𝑝</m:t>
                                  </m:r>
                                </m:e>
                              </m:acc>
                              <m:r>
                                <a:rPr lang="en-US" altLang="ja-JP" sz="3200" b="0" i="1" smtClean="0">
                                  <a:latin typeface="Cambria Math"/>
                                </a:rPr>
                                <m:t>−</m:t>
                              </m:r>
                              <m:acc>
                                <m:accPr>
                                  <m:chr m:val="⃗"/>
                                  <m:ctrlPr>
                                    <a:rPr lang="en-US" altLang="ja-JP" sz="3200" i="1">
                                      <a:latin typeface="Cambria Math"/>
                                    </a:rPr>
                                  </m:ctrlPr>
                                </m:accPr>
                                <m:e>
                                  <m:r>
                                    <a:rPr lang="en-US" altLang="ja-JP" sz="3200" i="1">
                                      <a:latin typeface="Cambria Math"/>
                                    </a:rPr>
                                    <m:t>𝑜</m:t>
                                  </m:r>
                                </m:e>
                              </m:acc>
                              <m:r>
                                <a:rPr lang="en-US" altLang="ja-JP" sz="3200" b="0" i="1" smtClean="0">
                                  <a:latin typeface="Cambria Math"/>
                                </a:rPr>
                                <m:t>−</m:t>
                              </m:r>
                              <m:r>
                                <a:rPr lang="en-US" altLang="ja-JP" sz="3200" i="1">
                                  <a:latin typeface="Cambria Math"/>
                                </a:rPr>
                                <m:t>𝑡</m:t>
                              </m:r>
                              <m:acc>
                                <m:accPr>
                                  <m:chr m:val="⃗"/>
                                  <m:ctrlPr>
                                    <a:rPr lang="en-US" altLang="ja-JP" sz="3200" i="1">
                                      <a:latin typeface="Cambria Math"/>
                                    </a:rPr>
                                  </m:ctrlPr>
                                </m:accPr>
                                <m:e>
                                  <m:r>
                                    <a:rPr lang="en-US" altLang="ja-JP" sz="3200" i="1">
                                      <a:latin typeface="Cambria Math"/>
                                    </a:rPr>
                                    <m:t>𝑑</m:t>
                                  </m:r>
                                </m:e>
                              </m:acc>
                            </m:e>
                          </m:d>
                        </m:e>
                        <m:sup>
                          <m:r>
                            <a:rPr lang="en-US" altLang="ja-JP" sz="3200" b="0" i="1" smtClean="0">
                              <a:latin typeface="Cambria Math"/>
                            </a:rPr>
                            <m:t>2</m:t>
                          </m:r>
                        </m:sup>
                      </m:sSup>
                      <m:r>
                        <a:rPr kumimoji="1" lang="en-US" altLang="ja-JP" sz="3200" b="0" i="1" smtClean="0">
                          <a:latin typeface="Cambria Math"/>
                        </a:rPr>
                        <m:t>=</m:t>
                      </m:r>
                      <m:sSup>
                        <m:sSupPr>
                          <m:ctrlPr>
                            <a:rPr kumimoji="1" lang="en-US" altLang="ja-JP" sz="3200" b="0" i="1" smtClean="0">
                              <a:latin typeface="Cambria Math"/>
                            </a:rPr>
                          </m:ctrlPr>
                        </m:sSupPr>
                        <m:e>
                          <m:r>
                            <a:rPr kumimoji="1" lang="en-US" altLang="ja-JP" sz="3200" b="0" i="1" smtClean="0">
                              <a:latin typeface="Cambria Math"/>
                            </a:rPr>
                            <m:t>𝑟</m:t>
                          </m:r>
                        </m:e>
                        <m:sup>
                          <m:r>
                            <a:rPr kumimoji="1" lang="en-US" altLang="ja-JP" sz="3200" b="0" i="1" smtClean="0">
                              <a:latin typeface="Cambria Math"/>
                            </a:rPr>
                            <m:t>2</m:t>
                          </m:r>
                        </m:sup>
                      </m:sSup>
                    </m:oMath>
                  </m:oMathPara>
                </a14:m>
                <a:endParaRPr kumimoji="1" lang="en-US" altLang="ja-JP" sz="3200" b="0" dirty="0" smtClean="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125137" y="4986054"/>
                <a:ext cx="3646639" cy="794385"/>
              </a:xfrm>
              <a:prstGeom prst="rect">
                <a:avLst/>
              </a:prstGeom>
              <a:blipFill rotWithShape="1">
                <a:blip r:embed="rId4"/>
                <a:stretch>
                  <a:fillRect/>
                </a:stretch>
              </a:blipFill>
            </p:spPr>
            <p:txBody>
              <a:bodyPr/>
              <a:lstStyle/>
              <a:p>
                <a:r>
                  <a:rPr lang="ja-JP" altLang="en-US">
                    <a:noFill/>
                  </a:rPr>
                  <a:t> </a:t>
                </a:r>
              </a:p>
            </p:txBody>
          </p:sp>
        </mc:Fallback>
      </mc:AlternateContent>
      <p:sp>
        <p:nvSpPr>
          <p:cNvPr id="7" name="円/楕円 6"/>
          <p:cNvSpPr/>
          <p:nvPr/>
        </p:nvSpPr>
        <p:spPr>
          <a:xfrm>
            <a:off x="1979712" y="3694265"/>
            <a:ext cx="2016224" cy="2016224"/>
          </a:xfrm>
          <a:prstGeom prst="ellipse">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2915816" y="4630369"/>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 name="正方形/長方形 8"/>
              <p:cNvSpPr/>
              <p:nvPr/>
            </p:nvSpPr>
            <p:spPr>
              <a:xfrm>
                <a:off x="2762346" y="4702377"/>
                <a:ext cx="4791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smtClean="0">
                              <a:latin typeface="Cambria Math"/>
                            </a:rPr>
                          </m:ctrlPr>
                        </m:accPr>
                        <m:e>
                          <m:r>
                            <a:rPr lang="en-US" altLang="ja-JP" sz="2800" b="0" i="1" smtClean="0">
                              <a:latin typeface="Cambria Math"/>
                            </a:rPr>
                            <m:t>𝑝</m:t>
                          </m:r>
                        </m:e>
                      </m:acc>
                    </m:oMath>
                  </m:oMathPara>
                </a14:m>
                <a:endParaRPr lang="ja-JP" altLang="en-US" sz="2800" dirty="0"/>
              </a:p>
            </p:txBody>
          </p:sp>
        </mc:Choice>
        <mc:Fallback xmlns="">
          <p:sp>
            <p:nvSpPr>
              <p:cNvPr id="9" name="正方形/長方形 8"/>
              <p:cNvSpPr>
                <a:spLocks noRot="1" noChangeAspect="1" noMove="1" noResize="1" noEditPoints="1" noAdjustHandles="1" noChangeArrowheads="1" noChangeShapeType="1" noTextEdit="1"/>
              </p:cNvSpPr>
              <p:nvPr/>
            </p:nvSpPr>
            <p:spPr>
              <a:xfrm>
                <a:off x="2762346" y="4702377"/>
                <a:ext cx="479169" cy="523220"/>
              </a:xfrm>
              <a:prstGeom prst="rect">
                <a:avLst/>
              </a:prstGeom>
              <a:blipFill rotWithShape="1">
                <a:blip r:embed="rId5"/>
                <a:stretch>
                  <a:fillRect/>
                </a:stretch>
              </a:blipFill>
            </p:spPr>
            <p:txBody>
              <a:bodyPr/>
              <a:lstStyle/>
              <a:p>
                <a:r>
                  <a:rPr lang="ja-JP" altLang="en-US">
                    <a:noFill/>
                  </a:rPr>
                  <a:t> </a:t>
                </a:r>
              </a:p>
            </p:txBody>
          </p:sp>
        </mc:Fallback>
      </mc:AlternateContent>
      <p:cxnSp>
        <p:nvCxnSpPr>
          <p:cNvPr id="10" name="直線矢印コネクタ 9"/>
          <p:cNvCxnSpPr/>
          <p:nvPr/>
        </p:nvCxnSpPr>
        <p:spPr>
          <a:xfrm>
            <a:off x="683568" y="3503749"/>
            <a:ext cx="1008112" cy="381031"/>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1691680" y="3884780"/>
            <a:ext cx="2920048" cy="1101274"/>
          </a:xfrm>
          <a:prstGeom prst="straightConnector1">
            <a:avLst/>
          </a:prstGeom>
          <a:ln w="38100">
            <a:solidFill>
              <a:srgbClr val="FFC00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624116" y="3433380"/>
            <a:ext cx="144016" cy="14401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0" name="正方形/長方形 19"/>
              <p:cNvSpPr/>
              <p:nvPr/>
            </p:nvSpPr>
            <p:spPr>
              <a:xfrm>
                <a:off x="387577" y="2937896"/>
                <a:ext cx="4730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𝑜</m:t>
                          </m:r>
                        </m:e>
                      </m:acc>
                    </m:oMath>
                  </m:oMathPara>
                </a14:m>
                <a:endParaRPr lang="ja-JP" altLang="en-US" sz="2800"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387577" y="2937896"/>
                <a:ext cx="473078" cy="523220"/>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p:cNvSpPr/>
              <p:nvPr/>
            </p:nvSpPr>
            <p:spPr>
              <a:xfrm>
                <a:off x="1043608" y="3139934"/>
                <a:ext cx="494238" cy="5868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𝑑</m:t>
                          </m:r>
                        </m:e>
                      </m:acc>
                    </m:oMath>
                  </m:oMathPara>
                </a14:m>
                <a:endParaRPr lang="ja-JP" altLang="en-US" sz="2800" dirty="0"/>
              </a:p>
            </p:txBody>
          </p:sp>
        </mc:Choice>
        <mc:Fallback xmlns="">
          <p:sp>
            <p:nvSpPr>
              <p:cNvPr id="21" name="正方形/長方形 20"/>
              <p:cNvSpPr>
                <a:spLocks noRot="1" noChangeAspect="1" noMove="1" noResize="1" noEditPoints="1" noAdjustHandles="1" noChangeArrowheads="1" noChangeShapeType="1" noTextEdit="1"/>
              </p:cNvSpPr>
              <p:nvPr/>
            </p:nvSpPr>
            <p:spPr>
              <a:xfrm>
                <a:off x="1043608" y="3139934"/>
                <a:ext cx="494238" cy="586892"/>
              </a:xfrm>
              <a:prstGeom prst="rect">
                <a:avLst/>
              </a:prstGeom>
              <a:blipFill rotWithShape="1">
                <a:blip r:embed="rId7"/>
                <a:stretch>
                  <a:fillRect/>
                </a:stretch>
              </a:blipFill>
            </p:spPr>
            <p:txBody>
              <a:bodyPr/>
              <a:lstStyle/>
              <a:p>
                <a:r>
                  <a:rPr lang="ja-JP" altLang="en-US">
                    <a:noFill/>
                  </a:rPr>
                  <a:t> </a:t>
                </a:r>
              </a:p>
            </p:txBody>
          </p:sp>
        </mc:Fallback>
      </mc:AlternateContent>
      <p:sp>
        <p:nvSpPr>
          <p:cNvPr id="22" name="円/楕円 21"/>
          <p:cNvSpPr/>
          <p:nvPr/>
        </p:nvSpPr>
        <p:spPr>
          <a:xfrm>
            <a:off x="2123728" y="402049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3918948" y="468434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5" name="正方形/長方形 24"/>
              <p:cNvSpPr/>
              <p:nvPr/>
            </p:nvSpPr>
            <p:spPr>
              <a:xfrm>
                <a:off x="1734322" y="3315786"/>
                <a:ext cx="109876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1</m:t>
                              </m:r>
                            </m:sub>
                          </m:sSub>
                        </m:e>
                      </m:d>
                    </m:oMath>
                  </m:oMathPara>
                </a14:m>
                <a:endParaRPr lang="ja-JP" altLang="en-US" sz="2800" dirty="0"/>
              </a:p>
            </p:txBody>
          </p:sp>
        </mc:Choice>
        <mc:Fallback xmlns="">
          <p:sp>
            <p:nvSpPr>
              <p:cNvPr id="25" name="正方形/長方形 24"/>
              <p:cNvSpPr>
                <a:spLocks noRot="1" noChangeAspect="1" noMove="1" noResize="1" noEditPoints="1" noAdjustHandles="1" noChangeArrowheads="1" noChangeShapeType="1" noTextEdit="1"/>
              </p:cNvSpPr>
              <p:nvPr/>
            </p:nvSpPr>
            <p:spPr>
              <a:xfrm>
                <a:off x="1734322" y="3315786"/>
                <a:ext cx="1098762" cy="523220"/>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4062964" y="4251165"/>
                <a:ext cx="110703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2</m:t>
                              </m:r>
                            </m:sub>
                          </m:sSub>
                        </m:e>
                      </m:d>
                    </m:oMath>
                  </m:oMathPara>
                </a14:m>
                <a:endParaRPr lang="ja-JP" altLang="en-US" sz="2800" dirty="0"/>
              </a:p>
            </p:txBody>
          </p:sp>
        </mc:Choice>
        <mc:Fallback xmlns="">
          <p:sp>
            <p:nvSpPr>
              <p:cNvPr id="26" name="正方形/長方形 25"/>
              <p:cNvSpPr>
                <a:spLocks noRot="1" noChangeAspect="1" noMove="1" noResize="1" noEditPoints="1" noAdjustHandles="1" noChangeArrowheads="1" noChangeShapeType="1" noTextEdit="1"/>
              </p:cNvSpPr>
              <p:nvPr/>
            </p:nvSpPr>
            <p:spPr>
              <a:xfrm>
                <a:off x="4062964" y="4251165"/>
                <a:ext cx="1107033" cy="523220"/>
              </a:xfrm>
              <a:prstGeom prst="rect">
                <a:avLst/>
              </a:prstGeom>
              <a:blipFill rotWithShape="1">
                <a:blip r:embed="rId9"/>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290716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球との交差判定</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435280" cy="4896544"/>
              </a:xfrm>
            </p:spPr>
            <p:txBody>
              <a:bodyPr>
                <a:normAutofit/>
              </a:bodyPr>
              <a:lstStyle/>
              <a:p>
                <a14:m>
                  <m:oMath xmlns:m="http://schemas.openxmlformats.org/officeDocument/2006/math">
                    <m:r>
                      <a:rPr lang="en-US" altLang="ja-JP" b="1" i="1" smtClean="0">
                        <a:latin typeface="Cambria Math"/>
                      </a:rPr>
                      <m:t>𝒕</m:t>
                    </m:r>
                  </m:oMath>
                </a14:m>
                <a:r>
                  <a:rPr lang="ja-JP" altLang="en-US" b="1" dirty="0" smtClean="0"/>
                  <a:t>についての二次方程式になる</a:t>
                </a:r>
                <a:endParaRPr lang="en-US" altLang="ja-JP" b="1" dirty="0" smtClean="0"/>
              </a:p>
              <a:p>
                <a:pPr lvl="1"/>
                <a:r>
                  <a:rPr lang="ja-JP" altLang="en-US" dirty="0"/>
                  <a:t>この式の解がレイと球の交差点に対応</a:t>
                </a:r>
                <a:r>
                  <a:rPr lang="ja-JP" altLang="en-US" dirty="0" smtClean="0"/>
                  <a:t>する。</a:t>
                </a:r>
                <a:endParaRPr lang="ja-JP" altLang="en-US" dirty="0"/>
              </a:p>
              <a:p>
                <a:pPr lvl="1"/>
                <a:endParaRPr lang="en-US" altLang="ja-JP" b="1" dirty="0" smtClean="0"/>
              </a:p>
              <a:p>
                <a:endParaRPr kumimoji="1" lang="en-US" altLang="ja-JP" b="1" dirty="0"/>
              </a:p>
              <a:p>
                <a:endParaRPr lang="en-US" altLang="ja-JP" b="1"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435280" cy="4896544"/>
              </a:xfrm>
              <a:blipFill rotWithShape="1">
                <a:blip r:embed="rId2"/>
                <a:stretch>
                  <a:fillRect t="-13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448697" y="2852936"/>
                <a:ext cx="8366458" cy="6214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2800" b="0" i="1" smtClean="0">
                              <a:latin typeface="Cambria Math"/>
                            </a:rPr>
                          </m:ctrlPr>
                        </m:dPr>
                        <m:e>
                          <m:acc>
                            <m:accPr>
                              <m:chr m:val="⃗"/>
                              <m:ctrlPr>
                                <a:rPr kumimoji="1" lang="en-US" altLang="ja-JP" sz="2800" b="0" i="1" smtClean="0">
                                  <a:latin typeface="Cambria Math"/>
                                </a:rPr>
                              </m:ctrlPr>
                            </m:accPr>
                            <m:e>
                              <m:r>
                                <a:rPr kumimoji="1" lang="en-US" altLang="ja-JP" sz="2800" b="0" i="1" smtClean="0">
                                  <a:latin typeface="Cambria Math"/>
                                </a:rPr>
                                <m:t>𝑑</m:t>
                              </m:r>
                            </m:e>
                          </m:acc>
                          <m:r>
                            <a:rPr kumimoji="1" lang="en-US" altLang="ja-JP" sz="2800" b="0" i="1" smtClean="0">
                              <a:latin typeface="Cambria Math"/>
                              <a:ea typeface="Cambria Math"/>
                            </a:rPr>
                            <m:t>∙</m:t>
                          </m:r>
                          <m:acc>
                            <m:accPr>
                              <m:chr m:val="⃗"/>
                              <m:ctrlPr>
                                <a:rPr lang="en-US" altLang="ja-JP" sz="2800" i="1">
                                  <a:latin typeface="Cambria Math"/>
                                </a:rPr>
                              </m:ctrlPr>
                            </m:accPr>
                            <m:e>
                              <m:r>
                                <a:rPr lang="en-US" altLang="ja-JP" sz="2800" i="1">
                                  <a:latin typeface="Cambria Math"/>
                                </a:rPr>
                                <m:t>𝑑</m:t>
                              </m:r>
                            </m:e>
                          </m:acc>
                        </m:e>
                      </m:d>
                      <m:sSup>
                        <m:sSupPr>
                          <m:ctrlPr>
                            <a:rPr lang="en-US" altLang="ja-JP" sz="2800" b="0" i="1" smtClean="0">
                              <a:latin typeface="Cambria Math"/>
                            </a:rPr>
                          </m:ctrlPr>
                        </m:sSupPr>
                        <m:e>
                          <m:r>
                            <a:rPr lang="en-US" altLang="ja-JP" sz="2800" b="0" i="1" smtClean="0">
                              <a:latin typeface="Cambria Math"/>
                            </a:rPr>
                            <m:t>𝑡</m:t>
                          </m:r>
                        </m:e>
                        <m:sup>
                          <m:r>
                            <a:rPr lang="en-US" altLang="ja-JP" sz="2800" b="0" i="1" smtClean="0">
                              <a:latin typeface="Cambria Math"/>
                            </a:rPr>
                            <m:t>2</m:t>
                          </m:r>
                        </m:sup>
                      </m:sSup>
                      <m:r>
                        <a:rPr lang="en-US" altLang="ja-JP" sz="2800" b="0" i="1" smtClean="0">
                          <a:latin typeface="Cambria Math"/>
                        </a:rPr>
                        <m:t>−2</m:t>
                      </m:r>
                      <m:acc>
                        <m:accPr>
                          <m:chr m:val="⃗"/>
                          <m:ctrlPr>
                            <a:rPr lang="en-US" altLang="ja-JP" sz="2800" i="1">
                              <a:latin typeface="Cambria Math"/>
                            </a:rPr>
                          </m:ctrlPr>
                        </m:accPr>
                        <m:e>
                          <m:r>
                            <a:rPr lang="en-US" altLang="ja-JP" sz="2800" i="1">
                              <a:latin typeface="Cambria Math"/>
                            </a:rPr>
                            <m:t>𝑑</m:t>
                          </m:r>
                        </m:e>
                      </m:acc>
                      <m:r>
                        <a:rPr lang="en-US" altLang="ja-JP" sz="2800" i="1" smtClean="0">
                          <a:latin typeface="Cambria Math"/>
                          <a:ea typeface="Cambria Math"/>
                        </a:rPr>
                        <m:t>∙</m:t>
                      </m:r>
                      <m:d>
                        <m:dPr>
                          <m:ctrlPr>
                            <a:rPr lang="en-US" altLang="ja-JP" sz="2800" b="0" i="1" smtClean="0">
                              <a:latin typeface="Cambria Math"/>
                              <a:ea typeface="Cambria Math"/>
                            </a:rPr>
                          </m:ctrlPr>
                        </m:dPr>
                        <m:e>
                          <m:acc>
                            <m:accPr>
                              <m:chr m:val="⃗"/>
                              <m:ctrlPr>
                                <a:rPr lang="en-US" altLang="ja-JP" sz="2800" i="1">
                                  <a:latin typeface="Cambria Math"/>
                                </a:rPr>
                              </m:ctrlPr>
                            </m:accPr>
                            <m:e>
                              <m:r>
                                <a:rPr lang="en-US" altLang="ja-JP" sz="2800" b="0" i="1" smtClean="0">
                                  <a:latin typeface="Cambria Math"/>
                                </a:rPr>
                                <m:t>𝑝</m:t>
                              </m:r>
                            </m:e>
                          </m:acc>
                          <m:r>
                            <a:rPr lang="en-US" altLang="ja-JP" sz="2800" b="0" i="1" smtClean="0">
                              <a:latin typeface="Cambria Math"/>
                            </a:rPr>
                            <m:t>−</m:t>
                          </m:r>
                          <m:acc>
                            <m:accPr>
                              <m:chr m:val="⃗"/>
                              <m:ctrlPr>
                                <a:rPr lang="en-US" altLang="ja-JP" sz="2800" i="1">
                                  <a:latin typeface="Cambria Math"/>
                                </a:rPr>
                              </m:ctrlPr>
                            </m:accPr>
                            <m:e>
                              <m:r>
                                <a:rPr lang="en-US" altLang="ja-JP" sz="2800" b="0" i="1" smtClean="0">
                                  <a:latin typeface="Cambria Math"/>
                                </a:rPr>
                                <m:t>𝑜</m:t>
                              </m:r>
                            </m:e>
                          </m:acc>
                        </m:e>
                      </m:d>
                      <m:r>
                        <a:rPr lang="en-US" altLang="ja-JP" sz="2800" b="0" i="1" smtClean="0">
                          <a:latin typeface="Cambria Math"/>
                        </a:rPr>
                        <m:t>𝑡</m:t>
                      </m:r>
                      <m:r>
                        <a:rPr lang="en-US" altLang="ja-JP" sz="2800" b="0" i="1" smtClean="0">
                          <a:latin typeface="Cambria Math"/>
                        </a:rPr>
                        <m:t>+</m:t>
                      </m:r>
                      <m:d>
                        <m:dPr>
                          <m:ctrlPr>
                            <a:rPr lang="en-US" altLang="ja-JP" sz="2800" i="1">
                              <a:latin typeface="Cambria Math"/>
                              <a:ea typeface="Cambria Math"/>
                            </a:rPr>
                          </m:ctrlPr>
                        </m:dPr>
                        <m:e>
                          <m:acc>
                            <m:accPr>
                              <m:chr m:val="⃗"/>
                              <m:ctrlPr>
                                <a:rPr lang="en-US" altLang="ja-JP" sz="2800" i="1" smtClean="0">
                                  <a:latin typeface="Cambria Math"/>
                                </a:rPr>
                              </m:ctrlPr>
                            </m:accPr>
                            <m:e>
                              <m:r>
                                <a:rPr lang="en-US" altLang="ja-JP" sz="2800" b="0" i="1" smtClean="0">
                                  <a:latin typeface="Cambria Math"/>
                                </a:rPr>
                                <m:t>𝑝</m:t>
                              </m:r>
                            </m:e>
                          </m:acc>
                          <m:r>
                            <a:rPr lang="en-US" altLang="ja-JP" sz="2800" i="1">
                              <a:latin typeface="Cambria Math"/>
                            </a:rPr>
                            <m:t>−</m:t>
                          </m:r>
                          <m:acc>
                            <m:accPr>
                              <m:chr m:val="⃗"/>
                              <m:ctrlPr>
                                <a:rPr lang="en-US" altLang="ja-JP" sz="2800" i="1">
                                  <a:latin typeface="Cambria Math"/>
                                </a:rPr>
                              </m:ctrlPr>
                            </m:accPr>
                            <m:e>
                              <m:r>
                                <a:rPr lang="en-US" altLang="ja-JP" sz="2800" i="1">
                                  <a:latin typeface="Cambria Math"/>
                                </a:rPr>
                                <m:t>𝑜</m:t>
                              </m:r>
                            </m:e>
                          </m:acc>
                        </m:e>
                      </m:d>
                      <m:r>
                        <a:rPr lang="en-US" altLang="ja-JP" sz="2800" i="1" smtClean="0">
                          <a:latin typeface="Cambria Math"/>
                          <a:ea typeface="Cambria Math"/>
                        </a:rPr>
                        <m:t>∙</m:t>
                      </m:r>
                      <m:d>
                        <m:dPr>
                          <m:ctrlPr>
                            <a:rPr lang="en-US" altLang="ja-JP" sz="2800" i="1">
                              <a:latin typeface="Cambria Math"/>
                              <a:ea typeface="Cambria Math"/>
                            </a:rPr>
                          </m:ctrlPr>
                        </m:dPr>
                        <m:e>
                          <m:acc>
                            <m:accPr>
                              <m:chr m:val="⃗"/>
                              <m:ctrlPr>
                                <a:rPr lang="en-US" altLang="ja-JP" sz="2800" i="1">
                                  <a:latin typeface="Cambria Math"/>
                                </a:rPr>
                              </m:ctrlPr>
                            </m:accPr>
                            <m:e>
                              <m:r>
                                <a:rPr lang="en-US" altLang="ja-JP" sz="2800" b="0" i="1" smtClean="0">
                                  <a:latin typeface="Cambria Math"/>
                                </a:rPr>
                                <m:t>𝑝</m:t>
                              </m:r>
                            </m:e>
                          </m:acc>
                          <m:r>
                            <a:rPr lang="en-US" altLang="ja-JP" sz="2800" i="1">
                              <a:latin typeface="Cambria Math"/>
                            </a:rPr>
                            <m:t>−</m:t>
                          </m:r>
                          <m:acc>
                            <m:accPr>
                              <m:chr m:val="⃗"/>
                              <m:ctrlPr>
                                <a:rPr lang="en-US" altLang="ja-JP" sz="2800" i="1">
                                  <a:latin typeface="Cambria Math"/>
                                </a:rPr>
                              </m:ctrlPr>
                            </m:accPr>
                            <m:e>
                              <m:r>
                                <a:rPr lang="en-US" altLang="ja-JP" sz="2800" i="1">
                                  <a:latin typeface="Cambria Math"/>
                                </a:rPr>
                                <m:t>𝑜</m:t>
                              </m:r>
                            </m:e>
                          </m:acc>
                        </m:e>
                      </m:d>
                      <m:r>
                        <a:rPr lang="en-US" altLang="ja-JP" sz="2800" b="0" i="1" smtClean="0">
                          <a:latin typeface="Cambria Math"/>
                        </a:rPr>
                        <m:t>−</m:t>
                      </m:r>
                      <m:sSup>
                        <m:sSupPr>
                          <m:ctrlPr>
                            <a:rPr lang="en-US" altLang="ja-JP" sz="2800" b="0" i="1" smtClean="0">
                              <a:latin typeface="Cambria Math"/>
                            </a:rPr>
                          </m:ctrlPr>
                        </m:sSupPr>
                        <m:e>
                          <m:r>
                            <a:rPr lang="en-US" altLang="ja-JP" sz="2800" b="0" i="1" smtClean="0">
                              <a:latin typeface="Cambria Math"/>
                            </a:rPr>
                            <m:t>𝑟</m:t>
                          </m:r>
                        </m:e>
                        <m:sup>
                          <m:r>
                            <a:rPr lang="en-US" altLang="ja-JP" sz="2800" b="0" i="1" smtClean="0">
                              <a:latin typeface="Cambria Math"/>
                            </a:rPr>
                            <m:t>2</m:t>
                          </m:r>
                        </m:sup>
                      </m:sSup>
                      <m:r>
                        <a:rPr lang="en-US" altLang="ja-JP" sz="2800" b="0" i="1" smtClean="0">
                          <a:latin typeface="Cambria Math"/>
                        </a:rPr>
                        <m:t>=0</m:t>
                      </m:r>
                    </m:oMath>
                  </m:oMathPara>
                </a14:m>
                <a:endParaRPr kumimoji="1" lang="en-US" altLang="ja-JP" sz="2800" b="0" dirty="0" smtClean="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48697" y="2852936"/>
                <a:ext cx="8366458" cy="621452"/>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3501064" y="3717032"/>
                <a:ext cx="1447897" cy="51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𝐴</m:t>
                      </m:r>
                      <m:r>
                        <a:rPr kumimoji="1" lang="en-US" altLang="ja-JP" sz="2400" b="0" i="1" smtClean="0">
                          <a:latin typeface="Cambria Math"/>
                        </a:rPr>
                        <m:t>=</m:t>
                      </m:r>
                      <m:acc>
                        <m:accPr>
                          <m:chr m:val="⃗"/>
                          <m:ctrlPr>
                            <a:rPr lang="en-US" altLang="ja-JP" sz="2400" i="1">
                              <a:latin typeface="Cambria Math"/>
                            </a:rPr>
                          </m:ctrlPr>
                        </m:accPr>
                        <m:e>
                          <m:r>
                            <a:rPr lang="en-US" altLang="ja-JP" sz="2400" i="1">
                              <a:latin typeface="Cambria Math"/>
                            </a:rPr>
                            <m:t>𝑑</m:t>
                          </m:r>
                        </m:e>
                      </m:acc>
                      <m:r>
                        <a:rPr lang="en-US" altLang="ja-JP" sz="2400" i="1">
                          <a:latin typeface="Cambria Math"/>
                          <a:ea typeface="Cambria Math"/>
                        </a:rPr>
                        <m:t>∙</m:t>
                      </m:r>
                      <m:acc>
                        <m:accPr>
                          <m:chr m:val="⃗"/>
                          <m:ctrlPr>
                            <a:rPr lang="en-US" altLang="ja-JP" sz="2400" i="1">
                              <a:latin typeface="Cambria Math"/>
                            </a:rPr>
                          </m:ctrlPr>
                        </m:accPr>
                        <m:e>
                          <m:r>
                            <a:rPr lang="en-US" altLang="ja-JP" sz="2400" i="1">
                              <a:latin typeface="Cambria Math"/>
                            </a:rPr>
                            <m:t>𝑑</m:t>
                          </m:r>
                        </m:e>
                      </m:acc>
                    </m:oMath>
                  </m:oMathPara>
                </a14:m>
                <a:endParaRPr kumimoji="1" lang="ja-JP" altLang="en-US" sz="24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3501064" y="3717032"/>
                <a:ext cx="1447897" cy="516232"/>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3032826" y="4381661"/>
                <a:ext cx="2638094" cy="516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𝐵</m:t>
                      </m:r>
                      <m:r>
                        <a:rPr kumimoji="1" lang="en-US" altLang="ja-JP" sz="2400" b="0" i="1" smtClean="0">
                          <a:latin typeface="Cambria Math"/>
                        </a:rPr>
                        <m:t>=−2</m:t>
                      </m:r>
                      <m:acc>
                        <m:accPr>
                          <m:chr m:val="⃗"/>
                          <m:ctrlPr>
                            <a:rPr lang="en-US" altLang="ja-JP" sz="2400" i="1">
                              <a:latin typeface="Cambria Math"/>
                            </a:rPr>
                          </m:ctrlPr>
                        </m:accPr>
                        <m:e>
                          <m:r>
                            <a:rPr lang="en-US" altLang="ja-JP" sz="2400" i="1">
                              <a:latin typeface="Cambria Math"/>
                            </a:rPr>
                            <m:t>𝑑</m:t>
                          </m:r>
                        </m:e>
                      </m:acc>
                      <m:r>
                        <a:rPr lang="en-US" altLang="ja-JP" sz="2400" i="1">
                          <a:latin typeface="Cambria Math"/>
                          <a:ea typeface="Cambria Math"/>
                        </a:rPr>
                        <m:t>∙</m:t>
                      </m:r>
                      <m:d>
                        <m:dPr>
                          <m:ctrlPr>
                            <a:rPr lang="en-US" altLang="ja-JP" sz="2400" i="1">
                              <a:latin typeface="Cambria Math"/>
                              <a:ea typeface="Cambria Math"/>
                            </a:rPr>
                          </m:ctrlPr>
                        </m:dPr>
                        <m:e>
                          <m:acc>
                            <m:accPr>
                              <m:chr m:val="⃗"/>
                              <m:ctrlPr>
                                <a:rPr lang="en-US" altLang="ja-JP" sz="2400" i="1">
                                  <a:latin typeface="Cambria Math"/>
                                </a:rPr>
                              </m:ctrlPr>
                            </m:accPr>
                            <m:e>
                              <m:r>
                                <a:rPr lang="en-US" altLang="ja-JP" sz="2400" b="0" i="1" smtClean="0">
                                  <a:latin typeface="Cambria Math"/>
                                </a:rPr>
                                <m:t>𝑝</m:t>
                              </m:r>
                            </m:e>
                          </m:acc>
                          <m:r>
                            <a:rPr lang="en-US" altLang="ja-JP" sz="2400" i="1">
                              <a:latin typeface="Cambria Math"/>
                            </a:rPr>
                            <m:t>−</m:t>
                          </m:r>
                          <m:acc>
                            <m:accPr>
                              <m:chr m:val="⃗"/>
                              <m:ctrlPr>
                                <a:rPr lang="en-US" altLang="ja-JP" sz="2400" i="1">
                                  <a:latin typeface="Cambria Math"/>
                                </a:rPr>
                              </m:ctrlPr>
                            </m:accPr>
                            <m:e>
                              <m:r>
                                <a:rPr lang="en-US" altLang="ja-JP" sz="2400" i="1">
                                  <a:latin typeface="Cambria Math"/>
                                </a:rPr>
                                <m:t>𝑜</m:t>
                              </m:r>
                            </m:e>
                          </m:acc>
                        </m:e>
                      </m:d>
                    </m:oMath>
                  </m:oMathPara>
                </a14:m>
                <a:endParaRPr kumimoji="1" lang="ja-JP" altLang="en-US" sz="2400" dirty="0"/>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3032826" y="4381661"/>
                <a:ext cx="2638094" cy="516232"/>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2627784" y="5157191"/>
                <a:ext cx="367549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𝐶</m:t>
                      </m:r>
                      <m:r>
                        <a:rPr kumimoji="1" lang="en-US" altLang="ja-JP" sz="2400" b="0" i="1" smtClean="0">
                          <a:latin typeface="Cambria Math"/>
                        </a:rPr>
                        <m:t>=</m:t>
                      </m:r>
                      <m:d>
                        <m:dPr>
                          <m:ctrlPr>
                            <a:rPr lang="en-US" altLang="ja-JP" sz="2400" i="1">
                              <a:latin typeface="Cambria Math"/>
                              <a:ea typeface="Cambria Math"/>
                            </a:rPr>
                          </m:ctrlPr>
                        </m:dPr>
                        <m:e>
                          <m:acc>
                            <m:accPr>
                              <m:chr m:val="⃗"/>
                              <m:ctrlPr>
                                <a:rPr lang="en-US" altLang="ja-JP" sz="2400" i="1" smtClean="0">
                                  <a:latin typeface="Cambria Math"/>
                                </a:rPr>
                              </m:ctrlPr>
                            </m:accPr>
                            <m:e>
                              <m:r>
                                <a:rPr lang="en-US" altLang="ja-JP" sz="2400" b="0" i="1" smtClean="0">
                                  <a:latin typeface="Cambria Math"/>
                                </a:rPr>
                                <m:t>𝑝</m:t>
                              </m:r>
                            </m:e>
                          </m:acc>
                          <m:r>
                            <a:rPr lang="en-US" altLang="ja-JP" sz="2400" i="1">
                              <a:latin typeface="Cambria Math"/>
                            </a:rPr>
                            <m:t>−</m:t>
                          </m:r>
                          <m:acc>
                            <m:accPr>
                              <m:chr m:val="⃗"/>
                              <m:ctrlPr>
                                <a:rPr lang="en-US" altLang="ja-JP" sz="2400" i="1">
                                  <a:latin typeface="Cambria Math"/>
                                </a:rPr>
                              </m:ctrlPr>
                            </m:accPr>
                            <m:e>
                              <m:r>
                                <a:rPr lang="en-US" altLang="ja-JP" sz="2400" i="1">
                                  <a:latin typeface="Cambria Math"/>
                                </a:rPr>
                                <m:t>𝑜</m:t>
                              </m:r>
                            </m:e>
                          </m:acc>
                        </m:e>
                      </m:d>
                      <m:r>
                        <a:rPr lang="en-US" altLang="ja-JP" sz="2400" i="1">
                          <a:latin typeface="Cambria Math"/>
                          <a:ea typeface="Cambria Math"/>
                        </a:rPr>
                        <m:t>∙</m:t>
                      </m:r>
                      <m:d>
                        <m:dPr>
                          <m:ctrlPr>
                            <a:rPr lang="en-US" altLang="ja-JP" sz="2400" i="1">
                              <a:latin typeface="Cambria Math"/>
                              <a:ea typeface="Cambria Math"/>
                            </a:rPr>
                          </m:ctrlPr>
                        </m:dPr>
                        <m:e>
                          <m:acc>
                            <m:accPr>
                              <m:chr m:val="⃗"/>
                              <m:ctrlPr>
                                <a:rPr lang="en-US" altLang="ja-JP" sz="2400" i="1">
                                  <a:latin typeface="Cambria Math"/>
                                </a:rPr>
                              </m:ctrlPr>
                            </m:accPr>
                            <m:e>
                              <m:r>
                                <a:rPr lang="en-US" altLang="ja-JP" sz="2400" b="0" i="1" smtClean="0">
                                  <a:latin typeface="Cambria Math"/>
                                </a:rPr>
                                <m:t>𝑝</m:t>
                              </m:r>
                            </m:e>
                          </m:acc>
                          <m:r>
                            <a:rPr lang="en-US" altLang="ja-JP" sz="2400" i="1">
                              <a:latin typeface="Cambria Math"/>
                            </a:rPr>
                            <m:t>−</m:t>
                          </m:r>
                          <m:acc>
                            <m:accPr>
                              <m:chr m:val="⃗"/>
                              <m:ctrlPr>
                                <a:rPr lang="en-US" altLang="ja-JP" sz="2400" i="1">
                                  <a:latin typeface="Cambria Math"/>
                                </a:rPr>
                              </m:ctrlPr>
                            </m:accPr>
                            <m:e>
                              <m:r>
                                <a:rPr lang="en-US" altLang="ja-JP" sz="2400" i="1">
                                  <a:latin typeface="Cambria Math"/>
                                </a:rPr>
                                <m:t>𝑜</m:t>
                              </m:r>
                            </m:e>
                          </m:acc>
                        </m:e>
                      </m:d>
                      <m:r>
                        <a:rPr lang="en-US" altLang="ja-JP" sz="2400" i="1">
                          <a:latin typeface="Cambria Math"/>
                        </a:rPr>
                        <m:t>−</m:t>
                      </m:r>
                      <m:sSup>
                        <m:sSupPr>
                          <m:ctrlPr>
                            <a:rPr lang="en-US" altLang="ja-JP" sz="2400" i="1">
                              <a:latin typeface="Cambria Math"/>
                            </a:rPr>
                          </m:ctrlPr>
                        </m:sSupPr>
                        <m:e>
                          <m:r>
                            <a:rPr lang="en-US" altLang="ja-JP" sz="2400" i="1">
                              <a:latin typeface="Cambria Math"/>
                            </a:rPr>
                            <m:t>𝑟</m:t>
                          </m:r>
                        </m:e>
                        <m:sup>
                          <m:r>
                            <a:rPr lang="en-US" altLang="ja-JP" sz="2400" i="1">
                              <a:latin typeface="Cambria Math"/>
                            </a:rPr>
                            <m:t>2</m:t>
                          </m:r>
                        </m:sup>
                      </m:sSup>
                    </m:oMath>
                  </m:oMathPara>
                </a14:m>
                <a:endParaRPr kumimoji="1" lang="ja-JP" altLang="en-US" sz="2400" dirty="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627784" y="5157191"/>
                <a:ext cx="3675493" cy="461665"/>
              </a:xfrm>
              <a:prstGeom prst="rect">
                <a:avLst/>
              </a:prstGeom>
              <a:blipFill rotWithShape="1">
                <a:blip r:embed="rId6"/>
                <a:stretch>
                  <a:fillRect t="-18421" b="-1052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002413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i</a:t>
            </a:r>
            <a:r>
              <a:rPr kumimoji="1" lang="en-US" altLang="ja-JP" dirty="0" smtClean="0"/>
              <a:t>ntersect()</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二次方程式の判別式を用いて解の存在を判定</a:t>
            </a:r>
            <a:endParaRPr lang="en-US" altLang="ja-JP" b="1" dirty="0" smtClean="0"/>
          </a:p>
          <a:p>
            <a:pPr lvl="1"/>
            <a:r>
              <a:rPr kumimoji="1" lang="ja-JP" altLang="en-US" dirty="0" smtClean="0"/>
              <a:t>さっきの式から判別式を作れる。</a:t>
            </a:r>
            <a:endParaRPr kumimoji="1" lang="ja-JP" altLang="en-US" dirty="0"/>
          </a:p>
        </p:txBody>
      </p:sp>
      <p:sp>
        <p:nvSpPr>
          <p:cNvPr id="5" name="テキスト ボックス 4"/>
          <p:cNvSpPr txBox="1"/>
          <p:nvPr/>
        </p:nvSpPr>
        <p:spPr>
          <a:xfrm>
            <a:off x="324312" y="2813933"/>
            <a:ext cx="1107996" cy="461665"/>
          </a:xfrm>
          <a:prstGeom prst="rect">
            <a:avLst/>
          </a:prstGeom>
          <a:noFill/>
        </p:spPr>
        <p:txBody>
          <a:bodyPr wrap="none" rtlCol="0">
            <a:spAutoFit/>
          </a:bodyPr>
          <a:lstStyle/>
          <a:p>
            <a:r>
              <a:rPr lang="ja-JP" altLang="en-US" sz="2400" b="1" dirty="0"/>
              <a:t>判別式</a:t>
            </a:r>
            <a:endParaRPr kumimoji="1" lang="ja-JP" altLang="en-US" sz="2400" b="1" dirty="0"/>
          </a:p>
        </p:txBody>
      </p:sp>
      <mc:AlternateContent xmlns:mc="http://schemas.openxmlformats.org/markup-compatibility/2006" xmlns:a14="http://schemas.microsoft.com/office/drawing/2010/main">
        <mc:Choice Requires="a14">
          <p:sp>
            <p:nvSpPr>
              <p:cNvPr id="7" name="テキスト ボックス 6"/>
              <p:cNvSpPr txBox="1"/>
              <p:nvPr/>
            </p:nvSpPr>
            <p:spPr>
              <a:xfrm>
                <a:off x="1448344" y="2506926"/>
                <a:ext cx="7474097" cy="7771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latin typeface="Cambria Math"/>
                            </a:rPr>
                          </m:ctrlPr>
                        </m:sSupPr>
                        <m:e>
                          <m:f>
                            <m:fPr>
                              <m:ctrlPr>
                                <a:rPr kumimoji="1" lang="en-US" altLang="ja-JP" sz="2000" b="0" i="1" smtClean="0">
                                  <a:latin typeface="Cambria Math"/>
                                </a:rPr>
                              </m:ctrlPr>
                            </m:fPr>
                            <m:num>
                              <m:r>
                                <a:rPr kumimoji="1" lang="en-US" altLang="ja-JP" sz="2000" b="0" i="1" smtClean="0">
                                  <a:latin typeface="Cambria Math"/>
                                </a:rPr>
                                <m:t>𝐷</m:t>
                              </m:r>
                            </m:num>
                            <m:den>
                              <m:r>
                                <a:rPr kumimoji="1" lang="en-US" altLang="ja-JP" sz="2000" b="0" i="1" smtClean="0">
                                  <a:latin typeface="Cambria Math"/>
                                </a:rPr>
                                <m:t>4</m:t>
                              </m:r>
                            </m:den>
                          </m:f>
                          <m:r>
                            <a:rPr kumimoji="1" lang="en-US" altLang="ja-JP" sz="2000" b="0" i="1" smtClean="0">
                              <a:latin typeface="Cambria Math"/>
                            </a:rPr>
                            <m:t>=</m:t>
                          </m:r>
                          <m:f>
                            <m:fPr>
                              <m:ctrlPr>
                                <a:rPr kumimoji="1" lang="en-US" altLang="ja-JP" sz="2000" b="0" i="1" smtClean="0">
                                  <a:latin typeface="Cambria Math"/>
                                </a:rPr>
                              </m:ctrlPr>
                            </m:fPr>
                            <m:num>
                              <m:sSup>
                                <m:sSupPr>
                                  <m:ctrlPr>
                                    <a:rPr lang="en-US" altLang="ja-JP" sz="2000" i="1">
                                      <a:latin typeface="Cambria Math"/>
                                    </a:rPr>
                                  </m:ctrlPr>
                                </m:sSupPr>
                                <m:e>
                                  <m:r>
                                    <a:rPr lang="en-US" altLang="ja-JP" sz="2000" i="1">
                                      <a:latin typeface="Cambria Math"/>
                                    </a:rPr>
                                    <m:t>𝐵</m:t>
                                  </m:r>
                                </m:e>
                                <m:sup>
                                  <m:r>
                                    <a:rPr lang="en-US" altLang="ja-JP" sz="2000" i="1">
                                      <a:latin typeface="Cambria Math"/>
                                    </a:rPr>
                                    <m:t>2</m:t>
                                  </m:r>
                                </m:sup>
                              </m:sSup>
                              <m:r>
                                <a:rPr lang="en-US" altLang="ja-JP" sz="2000" i="1">
                                  <a:latin typeface="Cambria Math"/>
                                </a:rPr>
                                <m:t>−4</m:t>
                              </m:r>
                              <m:r>
                                <a:rPr lang="en-US" altLang="ja-JP" sz="2000" i="1">
                                  <a:latin typeface="Cambria Math"/>
                                </a:rPr>
                                <m:t>𝐴𝐶</m:t>
                              </m:r>
                            </m:num>
                            <m:den>
                              <m:r>
                                <a:rPr kumimoji="1" lang="en-US" altLang="ja-JP" sz="2000" b="0" i="1" smtClean="0">
                                  <a:latin typeface="Cambria Math"/>
                                </a:rPr>
                                <m:t>4</m:t>
                              </m:r>
                            </m:den>
                          </m:f>
                          <m:r>
                            <a:rPr kumimoji="1" lang="en-US" altLang="ja-JP" sz="2000" b="0" i="1" smtClean="0">
                              <a:latin typeface="Cambria Math"/>
                            </a:rPr>
                            <m:t>=</m:t>
                          </m:r>
                          <m:d>
                            <m:dPr>
                              <m:ctrlPr>
                                <a:rPr kumimoji="1" lang="en-US" altLang="ja-JP" sz="2000" b="0" i="1" smtClean="0">
                                  <a:latin typeface="Cambria Math"/>
                                </a:rPr>
                              </m:ctrlPr>
                            </m:dPr>
                            <m:e>
                              <m:acc>
                                <m:accPr>
                                  <m:chr m:val="⃗"/>
                                  <m:ctrlPr>
                                    <a:rPr kumimoji="1" lang="en-US" altLang="ja-JP" sz="2000" b="0" i="1" smtClean="0">
                                      <a:latin typeface="Cambria Math"/>
                                    </a:rPr>
                                  </m:ctrlPr>
                                </m:accPr>
                                <m:e>
                                  <m:r>
                                    <a:rPr kumimoji="1" lang="en-US" altLang="ja-JP" sz="2000" b="0" i="1" smtClean="0">
                                      <a:latin typeface="Cambria Math"/>
                                    </a:rPr>
                                    <m:t>𝑑</m:t>
                                  </m:r>
                                </m:e>
                              </m:acc>
                              <m:r>
                                <a:rPr kumimoji="1" lang="en-US" altLang="ja-JP" sz="2000" b="0" i="1" smtClean="0">
                                  <a:latin typeface="Cambria Math"/>
                                  <a:ea typeface="Cambria Math"/>
                                </a:rPr>
                                <m:t>∙</m:t>
                              </m:r>
                              <m:d>
                                <m:dPr>
                                  <m:ctrlPr>
                                    <a:rPr kumimoji="1" lang="en-US" altLang="ja-JP" sz="2000" b="0" i="1" smtClean="0">
                                      <a:latin typeface="Cambria Math"/>
                                      <a:ea typeface="Cambria Math"/>
                                    </a:rPr>
                                  </m:ctrlPr>
                                </m:dPr>
                                <m:e>
                                  <m:acc>
                                    <m:accPr>
                                      <m:chr m:val="⃗"/>
                                      <m:ctrlPr>
                                        <a:rPr kumimoji="1" lang="en-US" altLang="ja-JP" sz="2000" b="0" i="1" smtClean="0">
                                          <a:latin typeface="Cambria Math"/>
                                          <a:ea typeface="Cambria Math"/>
                                        </a:rPr>
                                      </m:ctrlPr>
                                    </m:accPr>
                                    <m:e>
                                      <m:r>
                                        <a:rPr kumimoji="1" lang="en-US" altLang="ja-JP" sz="2000" b="0" i="1" smtClean="0">
                                          <a:latin typeface="Cambria Math"/>
                                          <a:ea typeface="Cambria Math"/>
                                        </a:rPr>
                                        <m:t>𝑝</m:t>
                                      </m:r>
                                    </m:e>
                                  </m:acc>
                                  <m:r>
                                    <a:rPr kumimoji="1" lang="en-US" altLang="ja-JP" sz="2000" b="0" i="1" smtClean="0">
                                      <a:latin typeface="Cambria Math"/>
                                    </a:rPr>
                                    <m:t>−</m:t>
                                  </m:r>
                                  <m:acc>
                                    <m:accPr>
                                      <m:chr m:val="⃗"/>
                                      <m:ctrlPr>
                                        <a:rPr kumimoji="1" lang="en-US" altLang="ja-JP" sz="2000" b="0" i="1" smtClean="0">
                                          <a:latin typeface="Cambria Math"/>
                                        </a:rPr>
                                      </m:ctrlPr>
                                    </m:accPr>
                                    <m:e>
                                      <m:r>
                                        <a:rPr kumimoji="1" lang="en-US" altLang="ja-JP" sz="2000" b="0" i="1" smtClean="0">
                                          <a:latin typeface="Cambria Math"/>
                                        </a:rPr>
                                        <m:t>𝑜</m:t>
                                      </m:r>
                                    </m:e>
                                  </m:acc>
                                </m:e>
                              </m:d>
                            </m:e>
                          </m:d>
                        </m:e>
                        <m:sup>
                          <m:r>
                            <a:rPr kumimoji="1" lang="en-US" altLang="ja-JP" sz="2000" b="0" i="1" smtClean="0">
                              <a:latin typeface="Cambria Math"/>
                            </a:rPr>
                            <m:t>2</m:t>
                          </m:r>
                        </m:sup>
                      </m:sSup>
                      <m:r>
                        <a:rPr kumimoji="1" lang="en-US" altLang="ja-JP" sz="2000" b="0" i="1" smtClean="0">
                          <a:latin typeface="Cambria Math"/>
                        </a:rPr>
                        <m:t>−</m:t>
                      </m:r>
                      <m:d>
                        <m:dPr>
                          <m:ctrlPr>
                            <a:rPr kumimoji="1" lang="en-US" altLang="ja-JP" sz="2000" b="0" i="1" smtClean="0">
                              <a:latin typeface="Cambria Math"/>
                            </a:rPr>
                          </m:ctrlPr>
                        </m:dPr>
                        <m:e>
                          <m:acc>
                            <m:accPr>
                              <m:chr m:val="⃗"/>
                              <m:ctrlPr>
                                <a:rPr lang="en-US" altLang="ja-JP" sz="2000" i="1">
                                  <a:latin typeface="Cambria Math"/>
                                </a:rPr>
                              </m:ctrlPr>
                            </m:accPr>
                            <m:e>
                              <m:r>
                                <a:rPr lang="en-US" altLang="ja-JP" sz="2000" i="1">
                                  <a:latin typeface="Cambria Math"/>
                                </a:rPr>
                                <m:t>𝑑</m:t>
                              </m:r>
                            </m:e>
                          </m:acc>
                          <m:r>
                            <a:rPr lang="en-US" altLang="ja-JP" sz="2000" i="1" smtClean="0">
                              <a:latin typeface="Cambria Math"/>
                              <a:ea typeface="Cambria Math"/>
                            </a:rPr>
                            <m:t>∙</m:t>
                          </m:r>
                          <m:acc>
                            <m:accPr>
                              <m:chr m:val="⃗"/>
                              <m:ctrlPr>
                                <a:rPr lang="en-US" altLang="ja-JP" sz="2000" i="1">
                                  <a:latin typeface="Cambria Math"/>
                                </a:rPr>
                              </m:ctrlPr>
                            </m:accPr>
                            <m:e>
                              <m:r>
                                <a:rPr lang="en-US" altLang="ja-JP" sz="2000" i="1">
                                  <a:latin typeface="Cambria Math"/>
                                </a:rPr>
                                <m:t>𝑑</m:t>
                              </m:r>
                            </m:e>
                          </m:acc>
                        </m:e>
                      </m:d>
                      <m:d>
                        <m:dPr>
                          <m:ctrlPr>
                            <a:rPr lang="en-US" altLang="ja-JP" sz="2000" b="0" i="1" smtClean="0">
                              <a:latin typeface="Cambria Math"/>
                            </a:rPr>
                          </m:ctrlPr>
                        </m:dPr>
                        <m:e>
                          <m:d>
                            <m:dPr>
                              <m:ctrlPr>
                                <a:rPr lang="en-US" altLang="ja-JP" sz="2000" i="1">
                                  <a:latin typeface="Cambria Math"/>
                                  <a:ea typeface="Cambria Math"/>
                                </a:rPr>
                              </m:ctrlPr>
                            </m:dPr>
                            <m:e>
                              <m:acc>
                                <m:accPr>
                                  <m:chr m:val="⃗"/>
                                  <m:ctrlPr>
                                    <a:rPr lang="en-US" altLang="ja-JP" sz="2000" i="1">
                                      <a:latin typeface="Cambria Math"/>
                                      <a:ea typeface="Cambria Math"/>
                                    </a:rPr>
                                  </m:ctrlPr>
                                </m:accPr>
                                <m:e>
                                  <m:r>
                                    <a:rPr lang="en-US" altLang="ja-JP" sz="2000" b="0" i="1" smtClean="0">
                                      <a:latin typeface="Cambria Math"/>
                                      <a:ea typeface="Cambria Math"/>
                                    </a:rPr>
                                    <m:t>𝑝</m:t>
                                  </m:r>
                                </m:e>
                              </m:acc>
                              <m:r>
                                <a:rPr lang="en-US" altLang="ja-JP" sz="2000" i="1">
                                  <a:latin typeface="Cambria Math"/>
                                </a:rPr>
                                <m:t>−</m:t>
                              </m:r>
                              <m:acc>
                                <m:accPr>
                                  <m:chr m:val="⃗"/>
                                  <m:ctrlPr>
                                    <a:rPr lang="en-US" altLang="ja-JP" sz="2000" i="1">
                                      <a:latin typeface="Cambria Math"/>
                                    </a:rPr>
                                  </m:ctrlPr>
                                </m:accPr>
                                <m:e>
                                  <m:r>
                                    <a:rPr lang="en-US" altLang="ja-JP" sz="2000" i="1">
                                      <a:latin typeface="Cambria Math"/>
                                    </a:rPr>
                                    <m:t>𝑜</m:t>
                                  </m:r>
                                </m:e>
                              </m:acc>
                            </m:e>
                          </m:d>
                          <m:r>
                            <a:rPr lang="en-US" altLang="ja-JP" sz="2000" i="1" smtClean="0">
                              <a:latin typeface="Cambria Math"/>
                              <a:ea typeface="Cambria Math"/>
                            </a:rPr>
                            <m:t>∙</m:t>
                          </m:r>
                          <m:d>
                            <m:dPr>
                              <m:ctrlPr>
                                <a:rPr lang="en-US" altLang="ja-JP" sz="2000" i="1">
                                  <a:latin typeface="Cambria Math"/>
                                  <a:ea typeface="Cambria Math"/>
                                </a:rPr>
                              </m:ctrlPr>
                            </m:dPr>
                            <m:e>
                              <m:acc>
                                <m:accPr>
                                  <m:chr m:val="⃗"/>
                                  <m:ctrlPr>
                                    <a:rPr lang="en-US" altLang="ja-JP" sz="2000" i="1">
                                      <a:latin typeface="Cambria Math"/>
                                      <a:ea typeface="Cambria Math"/>
                                    </a:rPr>
                                  </m:ctrlPr>
                                </m:accPr>
                                <m:e>
                                  <m:r>
                                    <a:rPr lang="en-US" altLang="ja-JP" sz="2000" b="0" i="1" smtClean="0">
                                      <a:latin typeface="Cambria Math"/>
                                      <a:ea typeface="Cambria Math"/>
                                    </a:rPr>
                                    <m:t>𝑝</m:t>
                                  </m:r>
                                </m:e>
                              </m:acc>
                              <m:r>
                                <a:rPr lang="en-US" altLang="ja-JP" sz="2000" i="1">
                                  <a:latin typeface="Cambria Math"/>
                                </a:rPr>
                                <m:t>−</m:t>
                              </m:r>
                              <m:acc>
                                <m:accPr>
                                  <m:chr m:val="⃗"/>
                                  <m:ctrlPr>
                                    <a:rPr lang="en-US" altLang="ja-JP" sz="2000" i="1">
                                      <a:latin typeface="Cambria Math"/>
                                    </a:rPr>
                                  </m:ctrlPr>
                                </m:accPr>
                                <m:e>
                                  <m:r>
                                    <a:rPr lang="en-US" altLang="ja-JP" sz="2000" i="1">
                                      <a:latin typeface="Cambria Math"/>
                                    </a:rPr>
                                    <m:t>𝑜</m:t>
                                  </m:r>
                                </m:e>
                              </m:acc>
                            </m:e>
                          </m:d>
                          <m:r>
                            <a:rPr lang="en-US" altLang="ja-JP" sz="2000" b="0" i="1" smtClean="0">
                              <a:latin typeface="Cambria Math"/>
                            </a:rPr>
                            <m:t>−</m:t>
                          </m:r>
                          <m:sSup>
                            <m:sSupPr>
                              <m:ctrlPr>
                                <a:rPr lang="en-US" altLang="ja-JP" sz="2000" b="0" i="1" smtClean="0">
                                  <a:latin typeface="Cambria Math"/>
                                </a:rPr>
                              </m:ctrlPr>
                            </m:sSupPr>
                            <m:e>
                              <m:r>
                                <a:rPr lang="en-US" altLang="ja-JP" sz="2000" b="0" i="1" smtClean="0">
                                  <a:latin typeface="Cambria Math"/>
                                </a:rPr>
                                <m:t>𝑟</m:t>
                              </m:r>
                            </m:e>
                            <m:sup>
                              <m:r>
                                <a:rPr lang="en-US" altLang="ja-JP" sz="2000" b="0" i="1" smtClean="0">
                                  <a:latin typeface="Cambria Math"/>
                                </a:rPr>
                                <m:t>2</m:t>
                              </m:r>
                            </m:sup>
                          </m:sSup>
                        </m:e>
                      </m:d>
                    </m:oMath>
                  </m:oMathPara>
                </a14:m>
                <a:endParaRPr kumimoji="1" lang="en-US" altLang="ja-JP" sz="2000" b="0" dirty="0" smtClean="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448344" y="2506926"/>
                <a:ext cx="7474097" cy="777136"/>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76492" y="3358201"/>
                <a:ext cx="8820472" cy="410305"/>
              </a:xfrm>
              <a:prstGeom prst="rect">
                <a:avLst/>
              </a:prstGeom>
              <a:noFill/>
            </p:spPr>
            <p:txBody>
              <a:bodyPr wrap="square" rtlCol="0">
                <a:spAutoFit/>
              </a:bodyPr>
              <a:lstStyle/>
              <a:p>
                <a:r>
                  <a:rPr lang="ja-JP" altLang="en-US" b="1" dirty="0" smtClean="0"/>
                  <a:t>ただし、</a:t>
                </a:r>
                <a:r>
                  <a:rPr lang="en-US" altLang="ja-JP" b="1" dirty="0"/>
                  <a:t>R</a:t>
                </a:r>
                <a:r>
                  <a:rPr lang="en-US" altLang="ja-JP" b="1" dirty="0" smtClean="0"/>
                  <a:t>ay</a:t>
                </a:r>
                <a:r>
                  <a:rPr lang="ja-JP" altLang="en-US" b="1" dirty="0" smtClean="0"/>
                  <a:t>構造体の向きの長さは</a:t>
                </a:r>
                <a:r>
                  <a:rPr lang="en-US" altLang="ja-JP" b="1" dirty="0" smtClean="0"/>
                  <a:t>1</a:t>
                </a:r>
                <a:r>
                  <a:rPr lang="ja-JP" altLang="en-US" b="1" dirty="0" smtClean="0"/>
                  <a:t>にするという約束があったので</a:t>
                </a:r>
                <a14:m>
                  <m:oMath xmlns:m="http://schemas.openxmlformats.org/officeDocument/2006/math">
                    <m:acc>
                      <m:accPr>
                        <m:chr m:val="⃗"/>
                        <m:ctrlPr>
                          <a:rPr lang="en-US" altLang="ja-JP" i="1">
                            <a:latin typeface="Cambria Math"/>
                          </a:rPr>
                        </m:ctrlPr>
                      </m:accPr>
                      <m:e>
                        <m:r>
                          <a:rPr lang="en-US" altLang="ja-JP" i="1">
                            <a:latin typeface="Cambria Math"/>
                          </a:rPr>
                          <m:t>𝑑</m:t>
                        </m:r>
                      </m:e>
                    </m:acc>
                    <m:r>
                      <a:rPr lang="en-US" altLang="ja-JP" i="1">
                        <a:latin typeface="Cambria Math"/>
                        <a:ea typeface="Cambria Math"/>
                      </a:rPr>
                      <m:t>∙</m:t>
                    </m:r>
                    <m:acc>
                      <m:accPr>
                        <m:chr m:val="⃗"/>
                        <m:ctrlPr>
                          <a:rPr lang="en-US" altLang="ja-JP" i="1">
                            <a:latin typeface="Cambria Math"/>
                          </a:rPr>
                        </m:ctrlPr>
                      </m:accPr>
                      <m:e>
                        <m:r>
                          <a:rPr lang="en-US" altLang="ja-JP" i="1">
                            <a:latin typeface="Cambria Math"/>
                          </a:rPr>
                          <m:t>𝑑</m:t>
                        </m:r>
                      </m:e>
                    </m:acc>
                    <m:r>
                      <a:rPr lang="en-US" altLang="ja-JP" b="0" i="1" smtClean="0">
                        <a:latin typeface="Cambria Math"/>
                      </a:rPr>
                      <m:t>=1</m:t>
                    </m:r>
                  </m:oMath>
                </a14:m>
                <a:r>
                  <a:rPr kumimoji="1" lang="ja-JP" altLang="en-US" b="1" dirty="0" smtClean="0"/>
                  <a:t>になる。</a:t>
                </a:r>
                <a:endParaRPr kumimoji="1" lang="ja-JP" altLang="en-US" b="1"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76492" y="3358201"/>
                <a:ext cx="8820472" cy="410305"/>
              </a:xfrm>
              <a:prstGeom prst="rect">
                <a:avLst/>
              </a:prstGeom>
              <a:blipFill rotWithShape="1">
                <a:blip r:embed="rId3"/>
                <a:stretch>
                  <a:fillRect l="-622" t="-25373" r="-3110" b="-26866"/>
                </a:stretch>
              </a:blipFill>
            </p:spPr>
            <p:txBody>
              <a:bodyPr/>
              <a:lstStyle/>
              <a:p>
                <a:r>
                  <a:rPr lang="ja-JP" altLang="en-US">
                    <a:noFill/>
                  </a:rPr>
                  <a:t> </a:t>
                </a:r>
              </a:p>
            </p:txBody>
          </p:sp>
        </mc:Fallback>
      </mc:AlternateContent>
      <p:sp>
        <p:nvSpPr>
          <p:cNvPr id="6" name="テキスト ボックス 5"/>
          <p:cNvSpPr txBox="1"/>
          <p:nvPr/>
        </p:nvSpPr>
        <p:spPr>
          <a:xfrm>
            <a:off x="107504" y="4869160"/>
            <a:ext cx="4722822" cy="830997"/>
          </a:xfrm>
          <a:prstGeom prst="rect">
            <a:avLst/>
          </a:prstGeom>
          <a:noFill/>
        </p:spPr>
        <p:txBody>
          <a:bodyPr wrap="square" rtlCol="0">
            <a:spAutoFit/>
          </a:bodyPr>
          <a:lstStyle/>
          <a:p>
            <a:pPr marL="0" lvl="1" algn="ctr"/>
            <a:r>
              <a:rPr lang="ja-JP" altLang="en-US" sz="2400" b="1" dirty="0" smtClean="0"/>
              <a:t>判別式が負で、解</a:t>
            </a:r>
            <a:r>
              <a:rPr lang="ja-JP" altLang="en-US" sz="2400" b="1" dirty="0"/>
              <a:t>がない場合は交差</a:t>
            </a:r>
            <a:r>
              <a:rPr lang="ja-JP" altLang="en-US" sz="2400" b="1" dirty="0" smtClean="0"/>
              <a:t>しないことを意味する</a:t>
            </a:r>
            <a:endParaRPr lang="en-US" altLang="ja-JP" sz="2400" b="1" dirty="0"/>
          </a:p>
        </p:txBody>
      </p:sp>
      <p:sp>
        <p:nvSpPr>
          <p:cNvPr id="10" name="正方形/長方形 9"/>
          <p:cNvSpPr/>
          <p:nvPr/>
        </p:nvSpPr>
        <p:spPr>
          <a:xfrm>
            <a:off x="323528" y="4837488"/>
            <a:ext cx="4333659" cy="8237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301" y="3804015"/>
            <a:ext cx="3744416" cy="28926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正方形/長方形 3"/>
          <p:cNvSpPr/>
          <p:nvPr/>
        </p:nvSpPr>
        <p:spPr>
          <a:xfrm>
            <a:off x="5241095" y="3910284"/>
            <a:ext cx="3370245" cy="76824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87255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229428" y="4156235"/>
            <a:ext cx="2880320" cy="1118787"/>
          </a:xfrm>
          <a:prstGeom prst="rect">
            <a:avLst/>
          </a:prstGeom>
          <a:solidFill>
            <a:schemeClr val="bg1">
              <a:lumMod val="95000"/>
            </a:schemeClr>
          </a:solidFill>
          <a:ln>
            <a:solidFill>
              <a:schemeClr val="tx1"/>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p:sp>
        <p:nvSpPr>
          <p:cNvPr id="3" name="コンテンツ プレースホルダー 2"/>
          <p:cNvSpPr>
            <a:spLocks noGrp="1"/>
          </p:cNvSpPr>
          <p:nvPr>
            <p:ph idx="1"/>
          </p:nvPr>
        </p:nvSpPr>
        <p:spPr>
          <a:xfrm>
            <a:off x="179512" y="1412776"/>
            <a:ext cx="8435280" cy="4713387"/>
          </a:xfrm>
        </p:spPr>
        <p:txBody>
          <a:bodyPr/>
          <a:lstStyle/>
          <a:p>
            <a:r>
              <a:rPr lang="ja-JP" altLang="en-US" b="1" dirty="0" smtClean="0"/>
              <a:t>判別式を使って解を計算する</a:t>
            </a:r>
            <a:endParaRPr lang="en-US" altLang="ja-JP" dirty="0" smtClean="0"/>
          </a:p>
          <a:p>
            <a:pPr lvl="1"/>
            <a:r>
              <a:rPr lang="ja-JP" altLang="en-US" dirty="0"/>
              <a:t>二次方程式</a:t>
            </a:r>
            <a:r>
              <a:rPr lang="ja-JP" altLang="en-US" dirty="0" smtClean="0"/>
              <a:t>の解の公式より</a:t>
            </a:r>
            <a:endParaRPr lang="en-US" altLang="ja-JP" dirty="0" smtClean="0"/>
          </a:p>
        </p:txBody>
      </p:sp>
      <mc:AlternateContent xmlns:mc="http://schemas.openxmlformats.org/markup-compatibility/2006" xmlns:a14="http://schemas.microsoft.com/office/drawing/2010/main">
        <mc:Choice Requires="a14">
          <p:sp>
            <p:nvSpPr>
              <p:cNvPr id="6" name="テキスト ボックス 5"/>
              <p:cNvSpPr txBox="1"/>
              <p:nvPr/>
            </p:nvSpPr>
            <p:spPr>
              <a:xfrm>
                <a:off x="251520" y="2708920"/>
                <a:ext cx="5472608" cy="104143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a:rPr>
                        <m:t>𝑡</m:t>
                      </m:r>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m:t>
                          </m:r>
                          <m:r>
                            <a:rPr kumimoji="1" lang="en-US" altLang="ja-JP" b="0" i="1" smtClean="0">
                              <a:latin typeface="Cambria Math"/>
                            </a:rPr>
                            <m:t>𝐵</m:t>
                          </m:r>
                          <m:r>
                            <a:rPr kumimoji="1" lang="en-US" altLang="ja-JP" b="0" i="1" smtClean="0">
                              <a:latin typeface="Cambria Math"/>
                            </a:rPr>
                            <m:t>±</m:t>
                          </m:r>
                          <m:rad>
                            <m:radPr>
                              <m:degHide m:val="on"/>
                              <m:ctrlPr>
                                <a:rPr kumimoji="1" lang="en-US" altLang="ja-JP" b="0" i="1" smtClean="0">
                                  <a:latin typeface="Cambria Math"/>
                                </a:rPr>
                              </m:ctrlPr>
                            </m:radPr>
                            <m:deg/>
                            <m:e>
                              <m:r>
                                <a:rPr kumimoji="1" lang="en-US" altLang="ja-JP" b="0" i="1" smtClean="0">
                                  <a:latin typeface="Cambria Math"/>
                                </a:rPr>
                                <m:t>𝐷</m:t>
                              </m:r>
                            </m:e>
                          </m:rad>
                        </m:num>
                        <m:den>
                          <m:r>
                            <a:rPr kumimoji="1" lang="en-US" altLang="ja-JP" b="0" i="1" smtClean="0">
                              <a:latin typeface="Cambria Math"/>
                            </a:rPr>
                            <m:t>2</m:t>
                          </m:r>
                          <m:r>
                            <a:rPr kumimoji="1" lang="en-US" altLang="ja-JP" b="0" i="1" smtClean="0">
                              <a:latin typeface="Cambria Math"/>
                            </a:rPr>
                            <m:t>𝐴</m:t>
                          </m:r>
                        </m:den>
                      </m:f>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𝐵</m:t>
                              </m:r>
                            </m:num>
                            <m:den>
                              <m:r>
                                <a:rPr kumimoji="1" lang="en-US" altLang="ja-JP" b="0" i="1" smtClean="0">
                                  <a:latin typeface="Cambria Math"/>
                                </a:rPr>
                                <m:t>2</m:t>
                              </m:r>
                            </m:den>
                          </m:f>
                          <m:r>
                            <a:rPr kumimoji="1" lang="en-US" altLang="ja-JP" b="0" i="1" smtClean="0">
                              <a:latin typeface="Cambria Math"/>
                            </a:rPr>
                            <m:t>±</m:t>
                          </m:r>
                          <m:rad>
                            <m:radPr>
                              <m:degHide m:val="on"/>
                              <m:ctrlPr>
                                <a:rPr kumimoji="1" lang="en-US" altLang="ja-JP" b="0" i="1" smtClean="0">
                                  <a:latin typeface="Cambria Math"/>
                                </a:rPr>
                              </m:ctrlPr>
                            </m:radPr>
                            <m:deg/>
                            <m:e>
                              <m:f>
                                <m:fPr>
                                  <m:ctrlPr>
                                    <a:rPr kumimoji="1" lang="en-US" altLang="ja-JP" b="0" i="1" smtClean="0">
                                      <a:latin typeface="Cambria Math"/>
                                    </a:rPr>
                                  </m:ctrlPr>
                                </m:fPr>
                                <m:num>
                                  <m:r>
                                    <a:rPr kumimoji="1" lang="en-US" altLang="ja-JP" b="0" i="1" smtClean="0">
                                      <a:latin typeface="Cambria Math"/>
                                    </a:rPr>
                                    <m:t>𝐷</m:t>
                                  </m:r>
                                </m:num>
                                <m:den>
                                  <m:r>
                                    <a:rPr kumimoji="1" lang="en-US" altLang="ja-JP" b="0" i="1" smtClean="0">
                                      <a:latin typeface="Cambria Math"/>
                                    </a:rPr>
                                    <m:t>4</m:t>
                                  </m:r>
                                </m:den>
                              </m:f>
                            </m:e>
                          </m:rad>
                        </m:num>
                        <m:den>
                          <m:r>
                            <a:rPr kumimoji="1" lang="en-US" altLang="ja-JP" b="0" i="1" smtClean="0">
                              <a:latin typeface="Cambria Math"/>
                            </a:rPr>
                            <m:t>𝐴</m:t>
                          </m:r>
                        </m:den>
                      </m:f>
                      <m:r>
                        <a:rPr kumimoji="1" lang="en-US" altLang="ja-JP" b="0" i="1" smtClean="0">
                          <a:latin typeface="Cambria Math"/>
                        </a:rPr>
                        <m:t>=</m:t>
                      </m:r>
                      <m:f>
                        <m:fPr>
                          <m:ctrlPr>
                            <a:rPr kumimoji="1" lang="en-US" altLang="ja-JP" b="0" i="1" smtClean="0">
                              <a:latin typeface="Cambria Math"/>
                            </a:rPr>
                          </m:ctrlPr>
                        </m:fPr>
                        <m:num>
                          <m:r>
                            <a:rPr kumimoji="1" lang="en-US" altLang="ja-JP" b="0" i="1" smtClean="0">
                              <a:latin typeface="Cambria Math"/>
                            </a:rPr>
                            <m:t>𝑏</m:t>
                          </m:r>
                          <m:r>
                            <a:rPr kumimoji="1" lang="en-US" altLang="ja-JP" b="0" i="1" smtClean="0">
                              <a:latin typeface="Cambria Math"/>
                            </a:rPr>
                            <m:t>±</m:t>
                          </m:r>
                          <m:rad>
                            <m:radPr>
                              <m:degHide m:val="on"/>
                              <m:ctrlPr>
                                <a:rPr kumimoji="1" lang="en-US" altLang="ja-JP" b="0" i="1" smtClean="0">
                                  <a:latin typeface="Cambria Math"/>
                                </a:rPr>
                              </m:ctrlPr>
                            </m:radPr>
                            <m:deg/>
                            <m:e>
                              <m:f>
                                <m:fPr>
                                  <m:ctrlPr>
                                    <a:rPr kumimoji="1" lang="en-US" altLang="ja-JP" b="0" i="1" smtClean="0">
                                      <a:latin typeface="Cambria Math"/>
                                    </a:rPr>
                                  </m:ctrlPr>
                                </m:fPr>
                                <m:num>
                                  <m:r>
                                    <a:rPr kumimoji="1" lang="en-US" altLang="ja-JP" b="0" i="1" smtClean="0">
                                      <a:latin typeface="Cambria Math"/>
                                    </a:rPr>
                                    <m:t>𝐷</m:t>
                                  </m:r>
                                </m:num>
                                <m:den>
                                  <m:r>
                                    <a:rPr kumimoji="1" lang="en-US" altLang="ja-JP" b="0" i="1" smtClean="0">
                                      <a:latin typeface="Cambria Math"/>
                                    </a:rPr>
                                    <m:t>4</m:t>
                                  </m:r>
                                </m:den>
                              </m:f>
                            </m:e>
                          </m:rad>
                        </m:num>
                        <m:den>
                          <m:r>
                            <a:rPr kumimoji="1" lang="en-US" altLang="ja-JP" b="0" i="1" smtClean="0">
                              <a:latin typeface="Cambria Math"/>
                            </a:rPr>
                            <m:t>𝐴</m:t>
                          </m:r>
                        </m:den>
                      </m:f>
                      <m:r>
                        <a:rPr kumimoji="1" lang="en-US" altLang="ja-JP" b="0" i="1" smtClean="0">
                          <a:latin typeface="Cambria Math"/>
                        </a:rPr>
                        <m:t>=</m:t>
                      </m:r>
                      <m:r>
                        <a:rPr kumimoji="1" lang="en-US" altLang="ja-JP" b="0" i="1" smtClean="0">
                          <a:latin typeface="Cambria Math"/>
                        </a:rPr>
                        <m:t>𝑏</m:t>
                      </m:r>
                      <m:r>
                        <a:rPr kumimoji="1" lang="en-US" altLang="ja-JP" b="0" i="1" smtClean="0">
                          <a:latin typeface="Cambria Math"/>
                        </a:rPr>
                        <m:t>±</m:t>
                      </m:r>
                      <m:rad>
                        <m:radPr>
                          <m:degHide m:val="on"/>
                          <m:ctrlPr>
                            <a:rPr kumimoji="1" lang="en-US" altLang="ja-JP" b="0" i="1" smtClean="0">
                              <a:latin typeface="Cambria Math"/>
                            </a:rPr>
                          </m:ctrlPr>
                        </m:radPr>
                        <m:deg/>
                        <m:e>
                          <m:f>
                            <m:fPr>
                              <m:ctrlPr>
                                <a:rPr kumimoji="1" lang="en-US" altLang="ja-JP" b="0" i="1" smtClean="0">
                                  <a:latin typeface="Cambria Math"/>
                                </a:rPr>
                              </m:ctrlPr>
                            </m:fPr>
                            <m:num>
                              <m:r>
                                <a:rPr kumimoji="1" lang="en-US" altLang="ja-JP" b="0" i="1" smtClean="0">
                                  <a:latin typeface="Cambria Math"/>
                                </a:rPr>
                                <m:t>𝐷</m:t>
                              </m:r>
                            </m:num>
                            <m:den>
                              <m:r>
                                <a:rPr kumimoji="1" lang="en-US" altLang="ja-JP" b="0" i="1" smtClean="0">
                                  <a:latin typeface="Cambria Math"/>
                                </a:rPr>
                                <m:t>4</m:t>
                              </m:r>
                            </m:den>
                          </m:f>
                        </m:e>
                      </m:rad>
                    </m:oMath>
                  </m:oMathPara>
                </a14:m>
                <a:endParaRPr kumimoji="1" lang="ja-JP" altLang="en-US"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51520" y="2708920"/>
                <a:ext cx="5472608" cy="1041439"/>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331640" y="4171302"/>
                <a:ext cx="2658933" cy="410305"/>
              </a:xfrm>
              <a:prstGeom prst="rect">
                <a:avLst/>
              </a:prstGeom>
              <a:noFill/>
            </p:spPr>
            <p:txBody>
              <a:bodyPr wrap="none" rtlCol="0">
                <a:spAutoFit/>
              </a:bodyPr>
              <a:lstStyle/>
              <a:p>
                <a14:m>
                  <m:oMath xmlns:m="http://schemas.openxmlformats.org/officeDocument/2006/math">
                    <m:r>
                      <a:rPr kumimoji="1" lang="en-US" altLang="ja-JP" b="0" i="1" smtClean="0">
                        <a:latin typeface="Cambria Math"/>
                      </a:rPr>
                      <m:t>𝐴</m:t>
                    </m:r>
                    <m:r>
                      <a:rPr kumimoji="1" lang="en-US" altLang="ja-JP" b="0" i="1" smtClean="0">
                        <a:latin typeface="Cambria Math"/>
                      </a:rPr>
                      <m:t>=</m:t>
                    </m:r>
                    <m:acc>
                      <m:accPr>
                        <m:chr m:val="⃗"/>
                        <m:ctrlPr>
                          <a:rPr lang="en-US" altLang="ja-JP" i="1">
                            <a:latin typeface="Cambria Math"/>
                          </a:rPr>
                        </m:ctrlPr>
                      </m:accPr>
                      <m:e>
                        <m:r>
                          <a:rPr lang="en-US" altLang="ja-JP" b="0" i="1">
                            <a:latin typeface="Cambria Math"/>
                          </a:rPr>
                          <m:t>𝑑</m:t>
                        </m:r>
                      </m:e>
                    </m:acc>
                    <m:r>
                      <a:rPr lang="en-US" altLang="ja-JP" b="0" i="1">
                        <a:latin typeface="Cambria Math"/>
                        <a:ea typeface="Cambria Math"/>
                      </a:rPr>
                      <m:t>∙</m:t>
                    </m:r>
                    <m:acc>
                      <m:accPr>
                        <m:chr m:val="⃗"/>
                        <m:ctrlPr>
                          <a:rPr lang="en-US" altLang="ja-JP" i="1">
                            <a:latin typeface="Cambria Math"/>
                          </a:rPr>
                        </m:ctrlPr>
                      </m:accPr>
                      <m:e>
                        <m:r>
                          <a:rPr lang="en-US" altLang="ja-JP" b="0" i="1">
                            <a:latin typeface="Cambria Math"/>
                          </a:rPr>
                          <m:t>𝑑</m:t>
                        </m:r>
                      </m:e>
                    </m:acc>
                    <m:r>
                      <a:rPr lang="en-US" altLang="ja-JP" b="0" i="1" smtClean="0">
                        <a:latin typeface="Cambria Math"/>
                      </a:rPr>
                      <m:t>=1</m:t>
                    </m:r>
                  </m:oMath>
                </a14:m>
                <a:r>
                  <a:rPr kumimoji="1" lang="ja-JP" altLang="en-US" b="1" dirty="0" smtClean="0"/>
                  <a:t>という約束</a:t>
                </a:r>
                <a:endParaRPr kumimoji="1" lang="ja-JP" altLang="en-US" b="1" dirty="0"/>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331640" y="4171302"/>
                <a:ext cx="2658933" cy="410305"/>
              </a:xfrm>
              <a:prstGeom prst="rect">
                <a:avLst/>
              </a:prstGeom>
              <a:blipFill rotWithShape="1">
                <a:blip r:embed="rId3"/>
                <a:stretch>
                  <a:fillRect t="-25000" r="-1373" b="-2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407365" y="4581607"/>
                <a:ext cx="2507481" cy="609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kumimoji="1" lang="en-US" altLang="ja-JP" b="0" i="1" smtClean="0">
                              <a:latin typeface="Cambria Math"/>
                            </a:rPr>
                          </m:ctrlPr>
                        </m:fPr>
                        <m:num>
                          <m:r>
                            <a:rPr kumimoji="1" lang="en-US" altLang="ja-JP" b="0" i="1" smtClean="0">
                              <a:latin typeface="Cambria Math"/>
                            </a:rPr>
                            <m:t>𝐵</m:t>
                          </m:r>
                        </m:num>
                        <m:den>
                          <m:r>
                            <a:rPr kumimoji="1" lang="en-US" altLang="ja-JP" b="0" i="1" smtClean="0">
                              <a:latin typeface="Cambria Math"/>
                            </a:rPr>
                            <m:t>2</m:t>
                          </m:r>
                        </m:den>
                      </m:f>
                      <m:r>
                        <a:rPr kumimoji="1" lang="en-US" altLang="ja-JP" b="0" i="1" smtClean="0">
                          <a:latin typeface="Cambria Math"/>
                        </a:rPr>
                        <m:t>=−</m:t>
                      </m:r>
                      <m:acc>
                        <m:accPr>
                          <m:chr m:val="⃗"/>
                          <m:ctrlPr>
                            <a:rPr lang="en-US" altLang="ja-JP" i="1">
                              <a:latin typeface="Cambria Math"/>
                            </a:rPr>
                          </m:ctrlPr>
                        </m:accPr>
                        <m:e>
                          <m:r>
                            <a:rPr lang="en-US" altLang="ja-JP" i="1">
                              <a:latin typeface="Cambria Math"/>
                            </a:rPr>
                            <m:t>𝑑</m:t>
                          </m:r>
                        </m:e>
                      </m:acc>
                      <m:r>
                        <a:rPr lang="en-US" altLang="ja-JP" i="1">
                          <a:latin typeface="Cambria Math"/>
                          <a:ea typeface="Cambria Math"/>
                        </a:rPr>
                        <m:t>∙</m:t>
                      </m:r>
                      <m:d>
                        <m:dPr>
                          <m:ctrlPr>
                            <a:rPr lang="en-US" altLang="ja-JP" i="1">
                              <a:latin typeface="Cambria Math"/>
                              <a:ea typeface="Cambria Math"/>
                            </a:rPr>
                          </m:ctrlPr>
                        </m:dPr>
                        <m:e>
                          <m:acc>
                            <m:accPr>
                              <m:chr m:val="⃗"/>
                              <m:ctrlPr>
                                <a:rPr lang="en-US" altLang="ja-JP" i="1">
                                  <a:latin typeface="Cambria Math"/>
                                  <a:ea typeface="Cambria Math"/>
                                </a:rPr>
                              </m:ctrlPr>
                            </m:accPr>
                            <m:e>
                              <m:r>
                                <a:rPr lang="en-US" altLang="ja-JP" b="0" i="1" smtClean="0">
                                  <a:latin typeface="Cambria Math"/>
                                  <a:ea typeface="Cambria Math"/>
                                </a:rPr>
                                <m:t>𝑝</m:t>
                              </m:r>
                            </m:e>
                          </m:acc>
                          <m:r>
                            <a:rPr lang="en-US" altLang="ja-JP" i="1">
                              <a:latin typeface="Cambria Math"/>
                            </a:rPr>
                            <m:t>−</m:t>
                          </m:r>
                          <m:acc>
                            <m:accPr>
                              <m:chr m:val="⃗"/>
                              <m:ctrlPr>
                                <a:rPr lang="en-US" altLang="ja-JP" i="1">
                                  <a:latin typeface="Cambria Math"/>
                                </a:rPr>
                              </m:ctrlPr>
                            </m:accPr>
                            <m:e>
                              <m:r>
                                <a:rPr lang="en-US" altLang="ja-JP" i="1">
                                  <a:latin typeface="Cambria Math"/>
                                </a:rPr>
                                <m:t>𝑜</m:t>
                              </m:r>
                            </m:e>
                          </m:acc>
                        </m:e>
                      </m:d>
                      <m:r>
                        <a:rPr kumimoji="1" lang="en-US" altLang="ja-JP" b="0" i="1" smtClean="0">
                          <a:latin typeface="Cambria Math"/>
                        </a:rPr>
                        <m:t>=−</m:t>
                      </m:r>
                      <m:r>
                        <a:rPr kumimoji="1" lang="en-US" altLang="ja-JP" b="0" i="1" smtClean="0">
                          <a:latin typeface="Cambria Math"/>
                        </a:rPr>
                        <m:t>𝑏</m:t>
                      </m:r>
                    </m:oMath>
                  </m:oMathPara>
                </a14:m>
                <a:endParaRPr kumimoji="1" lang="ja-JP" altLang="en-US"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407365" y="4581607"/>
                <a:ext cx="2507481" cy="609077"/>
              </a:xfrm>
              <a:prstGeom prst="rect">
                <a:avLst/>
              </a:prstGeom>
              <a:blipFill rotWithShape="1">
                <a:blip r:embed="rId4"/>
                <a:stretch>
                  <a:fillRect/>
                </a:stretch>
              </a:blipFill>
            </p:spPr>
            <p:txBody>
              <a:bodyPr/>
              <a:lstStyle/>
              <a:p>
                <a:r>
                  <a:rPr lang="ja-JP" altLang="en-US">
                    <a:noFill/>
                  </a:rPr>
                  <a:t> </a:t>
                </a:r>
              </a:p>
            </p:txBody>
          </p:sp>
        </mc:Fallback>
      </mc:AlternateContent>
      <p:pic>
        <p:nvPicPr>
          <p:cNvPr id="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301" y="3804015"/>
            <a:ext cx="3744416" cy="28926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正方形/長方形 12"/>
          <p:cNvSpPr/>
          <p:nvPr/>
        </p:nvSpPr>
        <p:spPr>
          <a:xfrm>
            <a:off x="5232217" y="4709275"/>
            <a:ext cx="2881973" cy="34211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05679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p:sp>
        <p:nvSpPr>
          <p:cNvPr id="4" name="コンテンツ プレースホルダー 3"/>
          <p:cNvSpPr>
            <a:spLocks noGrp="1"/>
          </p:cNvSpPr>
          <p:nvPr>
            <p:ph idx="1"/>
          </p:nvPr>
        </p:nvSpPr>
        <p:spPr>
          <a:xfrm>
            <a:off x="251520" y="1412777"/>
            <a:ext cx="8435280" cy="1944216"/>
          </a:xfrm>
        </p:spPr>
        <p:txBody>
          <a:bodyPr>
            <a:normAutofit/>
          </a:bodyPr>
          <a:lstStyle/>
          <a:p>
            <a:r>
              <a:rPr kumimoji="1" lang="ja-JP" altLang="en-US" sz="2800" b="1" dirty="0" smtClean="0"/>
              <a:t>得られた解について、</a:t>
            </a:r>
            <a:r>
              <a:rPr kumimoji="1" lang="en-US" altLang="ja-JP" sz="2800" b="1" dirty="0" smtClean="0"/>
              <a:t>0.0</a:t>
            </a:r>
            <a:r>
              <a:rPr lang="ja-JP" altLang="en-US" sz="2800" b="1" dirty="0"/>
              <a:t>以下ならレイの向いている側で交差して</a:t>
            </a:r>
            <a:r>
              <a:rPr lang="ja-JP" altLang="en-US" sz="2800" b="1" dirty="0" smtClean="0"/>
              <a:t>いない</a:t>
            </a:r>
            <a:endParaRPr kumimoji="1" lang="ja-JP" altLang="en-US" sz="2800" b="1" dirty="0"/>
          </a:p>
        </p:txBody>
      </p:sp>
      <p:sp>
        <p:nvSpPr>
          <p:cNvPr id="13" name="円/楕円 12"/>
          <p:cNvSpPr/>
          <p:nvPr/>
        </p:nvSpPr>
        <p:spPr>
          <a:xfrm>
            <a:off x="3563888" y="3547811"/>
            <a:ext cx="2016224" cy="2016224"/>
          </a:xfrm>
          <a:prstGeom prst="ellipse">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499992" y="4483915"/>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5" name="正方形/長方形 14"/>
              <p:cNvSpPr/>
              <p:nvPr/>
            </p:nvSpPr>
            <p:spPr>
              <a:xfrm>
                <a:off x="4346522" y="4555923"/>
                <a:ext cx="4791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smtClean="0">
                              <a:latin typeface="Cambria Math"/>
                            </a:rPr>
                          </m:ctrlPr>
                        </m:accPr>
                        <m:e>
                          <m:r>
                            <a:rPr lang="en-US" altLang="ja-JP" sz="2800" b="0" i="1" smtClean="0">
                              <a:latin typeface="Cambria Math"/>
                            </a:rPr>
                            <m:t>𝑝</m:t>
                          </m:r>
                        </m:e>
                      </m:acc>
                    </m:oMath>
                  </m:oMathPara>
                </a14:m>
                <a:endParaRPr lang="ja-JP" altLang="en-US" sz="2800" dirty="0"/>
              </a:p>
            </p:txBody>
          </p:sp>
        </mc:Choice>
        <mc:Fallback xmlns="">
          <p:sp>
            <p:nvSpPr>
              <p:cNvPr id="15" name="正方形/長方形 14"/>
              <p:cNvSpPr>
                <a:spLocks noRot="1" noChangeAspect="1" noMove="1" noResize="1" noEditPoints="1" noAdjustHandles="1" noChangeArrowheads="1" noChangeShapeType="1" noTextEdit="1"/>
              </p:cNvSpPr>
              <p:nvPr/>
            </p:nvSpPr>
            <p:spPr>
              <a:xfrm>
                <a:off x="4346522" y="4555923"/>
                <a:ext cx="479169" cy="523220"/>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6" name="直線矢印コネクタ 15"/>
          <p:cNvCxnSpPr/>
          <p:nvPr/>
        </p:nvCxnSpPr>
        <p:spPr>
          <a:xfrm flipH="1" flipV="1">
            <a:off x="2084340" y="3286926"/>
            <a:ext cx="1190794" cy="450079"/>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3275856" y="3738326"/>
            <a:ext cx="2920048" cy="1101274"/>
          </a:xfrm>
          <a:prstGeom prst="straightConnector1">
            <a:avLst/>
          </a:prstGeom>
          <a:ln w="38100">
            <a:solidFill>
              <a:srgbClr val="FFC00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円/楕円 17"/>
          <p:cNvSpPr/>
          <p:nvPr/>
        </p:nvSpPr>
        <p:spPr>
          <a:xfrm>
            <a:off x="3203848" y="3666318"/>
            <a:ext cx="144016" cy="14401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9" name="正方形/長方形 18"/>
              <p:cNvSpPr/>
              <p:nvPr/>
            </p:nvSpPr>
            <p:spPr>
              <a:xfrm>
                <a:off x="3039317" y="3174326"/>
                <a:ext cx="4730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𝑜</m:t>
                          </m:r>
                        </m:e>
                      </m:acc>
                    </m:oMath>
                  </m:oMathPara>
                </a14:m>
                <a:endParaRPr lang="ja-JP" altLang="en-US" sz="28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3039317" y="3174326"/>
                <a:ext cx="473078" cy="523220"/>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p:cNvSpPr/>
              <p:nvPr/>
            </p:nvSpPr>
            <p:spPr>
              <a:xfrm>
                <a:off x="2185499" y="2866070"/>
                <a:ext cx="494238" cy="5868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𝑑</m:t>
                          </m:r>
                        </m:e>
                      </m:acc>
                    </m:oMath>
                  </m:oMathPara>
                </a14:m>
                <a:endParaRPr lang="ja-JP" altLang="en-US" sz="2800" dirty="0"/>
              </a:p>
            </p:txBody>
          </p:sp>
        </mc:Choice>
        <mc:Fallback xmlns="">
          <p:sp>
            <p:nvSpPr>
              <p:cNvPr id="20" name="正方形/長方形 19"/>
              <p:cNvSpPr>
                <a:spLocks noRot="1" noChangeAspect="1" noMove="1" noResize="1" noEditPoints="1" noAdjustHandles="1" noChangeArrowheads="1" noChangeShapeType="1" noTextEdit="1"/>
              </p:cNvSpPr>
              <p:nvPr/>
            </p:nvSpPr>
            <p:spPr>
              <a:xfrm>
                <a:off x="2185499" y="2866070"/>
                <a:ext cx="494238" cy="586892"/>
              </a:xfrm>
              <a:prstGeom prst="rect">
                <a:avLst/>
              </a:prstGeom>
              <a:blipFill rotWithShape="1">
                <a:blip r:embed="rId4"/>
                <a:stretch>
                  <a:fillRect/>
                </a:stretch>
              </a:blipFill>
            </p:spPr>
            <p:txBody>
              <a:bodyPr/>
              <a:lstStyle/>
              <a:p>
                <a:r>
                  <a:rPr lang="ja-JP" altLang="en-US">
                    <a:noFill/>
                  </a:rPr>
                  <a:t> </a:t>
                </a:r>
              </a:p>
            </p:txBody>
          </p:sp>
        </mc:Fallback>
      </mc:AlternateContent>
      <p:sp>
        <p:nvSpPr>
          <p:cNvPr id="21" name="円/楕円 20"/>
          <p:cNvSpPr/>
          <p:nvPr/>
        </p:nvSpPr>
        <p:spPr>
          <a:xfrm>
            <a:off x="3707904" y="3874041"/>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5503124" y="4537886"/>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3" name="正方形/長方形 22"/>
              <p:cNvSpPr/>
              <p:nvPr/>
            </p:nvSpPr>
            <p:spPr>
              <a:xfrm>
                <a:off x="3318498" y="3169332"/>
                <a:ext cx="109876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1</m:t>
                              </m:r>
                            </m:sub>
                          </m:sSub>
                        </m:e>
                      </m:d>
                    </m:oMath>
                  </m:oMathPara>
                </a14:m>
                <a:endParaRPr lang="ja-JP" altLang="en-US" sz="28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3318498" y="3169332"/>
                <a:ext cx="1098762" cy="523220"/>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p:cNvSpPr/>
              <p:nvPr/>
            </p:nvSpPr>
            <p:spPr>
              <a:xfrm>
                <a:off x="5647140" y="4104711"/>
                <a:ext cx="110703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2</m:t>
                              </m:r>
                            </m:sub>
                          </m:sSub>
                        </m:e>
                      </m:d>
                    </m:oMath>
                  </m:oMathPara>
                </a14:m>
                <a:endParaRPr lang="ja-JP" altLang="en-US" sz="2800" dirty="0"/>
              </a:p>
            </p:txBody>
          </p:sp>
        </mc:Choice>
        <mc:Fallback xmlns="">
          <p:sp>
            <p:nvSpPr>
              <p:cNvPr id="24" name="正方形/長方形 23"/>
              <p:cNvSpPr>
                <a:spLocks noRot="1" noChangeAspect="1" noMove="1" noResize="1" noEditPoints="1" noAdjustHandles="1" noChangeArrowheads="1" noChangeShapeType="1" noTextEdit="1"/>
              </p:cNvSpPr>
              <p:nvPr/>
            </p:nvSpPr>
            <p:spPr>
              <a:xfrm>
                <a:off x="5647140" y="4104711"/>
                <a:ext cx="1107033" cy="523220"/>
              </a:xfrm>
              <a:prstGeom prst="rect">
                <a:avLst/>
              </a:prstGeom>
              <a:blipFill rotWithShape="1">
                <a:blip r:embed="rId6"/>
                <a:stretch>
                  <a:fillRect/>
                </a:stretch>
              </a:blipFill>
            </p:spPr>
            <p:txBody>
              <a:bodyPr/>
              <a:lstStyle/>
              <a:p>
                <a:r>
                  <a:rPr lang="ja-JP" altLang="en-US">
                    <a:noFill/>
                  </a:rPr>
                  <a:t> </a:t>
                </a:r>
              </a:p>
            </p:txBody>
          </p:sp>
        </mc:Fallback>
      </mc:AlternateContent>
      <p:sp>
        <p:nvSpPr>
          <p:cNvPr id="27" name="テキスト ボックス 26"/>
          <p:cNvSpPr txBox="1"/>
          <p:nvPr/>
        </p:nvSpPr>
        <p:spPr>
          <a:xfrm>
            <a:off x="3686810" y="5697482"/>
            <a:ext cx="1800493" cy="369332"/>
          </a:xfrm>
          <a:prstGeom prst="rect">
            <a:avLst/>
          </a:prstGeom>
          <a:noFill/>
        </p:spPr>
        <p:txBody>
          <a:bodyPr wrap="none" rtlCol="0">
            <a:spAutoFit/>
          </a:bodyPr>
          <a:lstStyle/>
          <a:p>
            <a:r>
              <a:rPr lang="ja-JP" altLang="en-US" dirty="0" smtClean="0"/>
              <a:t>解が負のケース</a:t>
            </a:r>
            <a:endParaRPr kumimoji="1" lang="ja-JP" altLang="en-US" dirty="0"/>
          </a:p>
        </p:txBody>
      </p:sp>
    </p:spTree>
    <p:extLst>
      <p:ext uri="{BB962C8B-B14F-4D97-AF65-F5344CB8AC3E}">
        <p14:creationId xmlns:p14="http://schemas.microsoft.com/office/powerpoint/2010/main" val="35630739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p:sp>
        <p:nvSpPr>
          <p:cNvPr id="3" name="コンテンツ プレースホルダー 2"/>
          <p:cNvSpPr>
            <a:spLocks noGrp="1"/>
          </p:cNvSpPr>
          <p:nvPr>
            <p:ph idx="1"/>
          </p:nvPr>
        </p:nvSpPr>
        <p:spPr>
          <a:xfrm>
            <a:off x="251520" y="1412776"/>
            <a:ext cx="8691364" cy="4713387"/>
          </a:xfrm>
        </p:spPr>
        <p:txBody>
          <a:bodyPr>
            <a:normAutofit/>
          </a:bodyPr>
          <a:lstStyle/>
          <a:p>
            <a:r>
              <a:rPr kumimoji="1" lang="ja-JP" altLang="en-US" sz="2400" b="1" dirty="0" smtClean="0"/>
              <a:t>得られた解について、</a:t>
            </a:r>
            <a:r>
              <a:rPr kumimoji="1" lang="en-US" altLang="ja-JP" sz="2400" b="1" dirty="0" err="1" smtClean="0"/>
              <a:t>kEPS</a:t>
            </a:r>
            <a:r>
              <a:rPr kumimoji="1" lang="ja-JP" altLang="en-US" sz="2400" b="1" dirty="0" smtClean="0"/>
              <a:t>未満なら</a:t>
            </a:r>
            <a:endParaRPr kumimoji="1" lang="en-US" altLang="ja-JP" sz="2400" b="1" dirty="0" smtClean="0"/>
          </a:p>
          <a:p>
            <a:pPr lvl="1"/>
            <a:r>
              <a:rPr kumimoji="1" lang="ja-JP" altLang="en-US" sz="2000" dirty="0" smtClean="0"/>
              <a:t>レイの始点が</a:t>
            </a:r>
            <a:r>
              <a:rPr lang="ja-JP" altLang="en-US" sz="2000" dirty="0" smtClean="0"/>
              <a:t>、相手の</a:t>
            </a:r>
            <a:r>
              <a:rPr kumimoji="1" lang="ja-JP" altLang="en-US" sz="2000" dirty="0" smtClean="0"/>
              <a:t>球の表面と非常に近い場所に存在している。</a:t>
            </a:r>
            <a:endParaRPr kumimoji="1" lang="en-US" altLang="ja-JP" sz="2000" dirty="0" smtClean="0"/>
          </a:p>
          <a:p>
            <a:pPr lvl="1"/>
            <a:r>
              <a:rPr kumimoji="1" lang="ja-JP" altLang="en-US" sz="2000" dirty="0" smtClean="0"/>
              <a:t>この場合は球の表面から離れていく方向にレイが発射されていると考え、この交差を無視する。</a:t>
            </a:r>
            <a:endParaRPr kumimoji="1" lang="en-US" altLang="ja-JP" sz="2000" dirty="0" smtClean="0"/>
          </a:p>
          <a:p>
            <a:pPr lvl="1"/>
            <a:r>
              <a:rPr kumimoji="1" lang="ja-JP" altLang="en-US" sz="2000" b="1" dirty="0" smtClean="0"/>
              <a:t>レイトレではレイと物体の交差点を始点にして次のレイを追跡する、ということを行うためこのようなことが</a:t>
            </a:r>
            <a:r>
              <a:rPr lang="ja-JP" altLang="en-US" sz="2000" b="1" dirty="0" smtClean="0"/>
              <a:t>起きる。</a:t>
            </a:r>
            <a:endParaRPr kumimoji="1" lang="ja-JP" altLang="en-US" sz="2000" b="1" dirty="0"/>
          </a:p>
        </p:txBody>
      </p:sp>
      <p:sp>
        <p:nvSpPr>
          <p:cNvPr id="7" name="円/楕円 6"/>
          <p:cNvSpPr/>
          <p:nvPr/>
        </p:nvSpPr>
        <p:spPr>
          <a:xfrm>
            <a:off x="3653600" y="4229313"/>
            <a:ext cx="2016224" cy="2016224"/>
          </a:xfrm>
          <a:prstGeom prst="ellipse">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589704" y="5165417"/>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9" name="正方形/長方形 8"/>
              <p:cNvSpPr/>
              <p:nvPr/>
            </p:nvSpPr>
            <p:spPr>
              <a:xfrm>
                <a:off x="4436234" y="5237425"/>
                <a:ext cx="4791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smtClean="0">
                              <a:latin typeface="Cambria Math"/>
                            </a:rPr>
                          </m:ctrlPr>
                        </m:accPr>
                        <m:e>
                          <m:r>
                            <a:rPr lang="en-US" altLang="ja-JP" sz="2800" b="0" i="1" smtClean="0">
                              <a:latin typeface="Cambria Math"/>
                            </a:rPr>
                            <m:t>𝑝</m:t>
                          </m:r>
                        </m:e>
                      </m:acc>
                    </m:oMath>
                  </m:oMathPara>
                </a14:m>
                <a:endParaRPr lang="ja-JP" altLang="en-US" sz="2800" dirty="0"/>
              </a:p>
            </p:txBody>
          </p:sp>
        </mc:Choice>
        <mc:Fallback xmlns="">
          <p:sp>
            <p:nvSpPr>
              <p:cNvPr id="9" name="正方形/長方形 8"/>
              <p:cNvSpPr>
                <a:spLocks noRot="1" noChangeAspect="1" noMove="1" noResize="1" noEditPoints="1" noAdjustHandles="1" noChangeArrowheads="1" noChangeShapeType="1" noTextEdit="1"/>
              </p:cNvSpPr>
              <p:nvPr/>
            </p:nvSpPr>
            <p:spPr>
              <a:xfrm>
                <a:off x="4436234" y="5237425"/>
                <a:ext cx="479169" cy="523220"/>
              </a:xfrm>
              <a:prstGeom prst="rect">
                <a:avLst/>
              </a:prstGeom>
              <a:blipFill rotWithShape="1">
                <a:blip r:embed="rId3"/>
                <a:stretch>
                  <a:fillRect/>
                </a:stretch>
              </a:blipFill>
            </p:spPr>
            <p:txBody>
              <a:bodyPr/>
              <a:lstStyle/>
              <a:p>
                <a:r>
                  <a:rPr lang="ja-JP" altLang="en-US">
                    <a:noFill/>
                  </a:rPr>
                  <a:t> </a:t>
                </a:r>
              </a:p>
            </p:txBody>
          </p:sp>
        </mc:Fallback>
      </mc:AlternateContent>
      <p:cxnSp>
        <p:nvCxnSpPr>
          <p:cNvPr id="10" name="直線矢印コネクタ 9"/>
          <p:cNvCxnSpPr/>
          <p:nvPr/>
        </p:nvCxnSpPr>
        <p:spPr>
          <a:xfrm flipH="1" flipV="1">
            <a:off x="2606822" y="4154008"/>
            <a:ext cx="1190794" cy="450079"/>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3725608" y="4533886"/>
            <a:ext cx="144016" cy="14401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3" name="正方形/長方形 12"/>
              <p:cNvSpPr/>
              <p:nvPr/>
            </p:nvSpPr>
            <p:spPr>
              <a:xfrm>
                <a:off x="3296074" y="4437949"/>
                <a:ext cx="4730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𝑜</m:t>
                          </m:r>
                        </m:e>
                      </m:acc>
                    </m:oMath>
                  </m:oMathPara>
                </a14:m>
                <a:endParaRPr lang="ja-JP" altLang="en-US" sz="2800" dirty="0"/>
              </a:p>
            </p:txBody>
          </p:sp>
        </mc:Choice>
        <mc:Fallback xmlns="">
          <p:sp>
            <p:nvSpPr>
              <p:cNvPr id="13" name="正方形/長方形 12"/>
              <p:cNvSpPr>
                <a:spLocks noRot="1" noChangeAspect="1" noMove="1" noResize="1" noEditPoints="1" noAdjustHandles="1" noChangeArrowheads="1" noChangeShapeType="1" noTextEdit="1"/>
              </p:cNvSpPr>
              <p:nvPr/>
            </p:nvSpPr>
            <p:spPr>
              <a:xfrm>
                <a:off x="3296074" y="4437949"/>
                <a:ext cx="473078" cy="523220"/>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2555776" y="3632464"/>
                <a:ext cx="494238" cy="5868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a:latin typeface="Cambria Math"/>
                            </a:rPr>
                          </m:ctrlPr>
                        </m:accPr>
                        <m:e>
                          <m:r>
                            <a:rPr lang="en-US" altLang="ja-JP" sz="2800" i="1">
                              <a:latin typeface="Cambria Math"/>
                            </a:rPr>
                            <m:t>𝑑</m:t>
                          </m:r>
                        </m:e>
                      </m:acc>
                    </m:oMath>
                  </m:oMathPara>
                </a14:m>
                <a:endParaRPr lang="ja-JP" altLang="en-US" sz="2800" dirty="0"/>
              </a:p>
            </p:txBody>
          </p:sp>
        </mc:Choice>
        <mc:Fallback xmlns="">
          <p:sp>
            <p:nvSpPr>
              <p:cNvPr id="14" name="正方形/長方形 13"/>
              <p:cNvSpPr>
                <a:spLocks noRot="1" noChangeAspect="1" noMove="1" noResize="1" noEditPoints="1" noAdjustHandles="1" noChangeArrowheads="1" noChangeShapeType="1" noTextEdit="1"/>
              </p:cNvSpPr>
              <p:nvPr/>
            </p:nvSpPr>
            <p:spPr>
              <a:xfrm>
                <a:off x="2555776" y="3632464"/>
                <a:ext cx="494238" cy="586892"/>
              </a:xfrm>
              <a:prstGeom prst="rect">
                <a:avLst/>
              </a:prstGeom>
              <a:blipFill rotWithShape="1">
                <a:blip r:embed="rId5"/>
                <a:stretch>
                  <a:fillRect/>
                </a:stretch>
              </a:blipFill>
            </p:spPr>
            <p:txBody>
              <a:bodyPr/>
              <a:lstStyle/>
              <a:p>
                <a:r>
                  <a:rPr lang="ja-JP" altLang="en-US">
                    <a:noFill/>
                  </a:rPr>
                  <a:t> </a:t>
                </a:r>
              </a:p>
            </p:txBody>
          </p:sp>
        </mc:Fallback>
      </mc:AlternateContent>
      <p:sp>
        <p:nvSpPr>
          <p:cNvPr id="15" name="円/楕円 14"/>
          <p:cNvSpPr/>
          <p:nvPr/>
        </p:nvSpPr>
        <p:spPr>
          <a:xfrm>
            <a:off x="3797616" y="4555543"/>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592836" y="5219388"/>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7" name="正方形/長方形 16"/>
              <p:cNvSpPr/>
              <p:nvPr/>
            </p:nvSpPr>
            <p:spPr>
              <a:xfrm>
                <a:off x="3392251" y="3855827"/>
                <a:ext cx="109876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1</m:t>
                              </m:r>
                            </m:sub>
                          </m:sSub>
                        </m:e>
                      </m:d>
                    </m:oMath>
                  </m:oMathPara>
                </a14:m>
                <a:endParaRPr lang="ja-JP" altLang="en-US" sz="2800" dirty="0"/>
              </a:p>
            </p:txBody>
          </p:sp>
        </mc:Choice>
        <mc:Fallback xmlns="">
          <p:sp>
            <p:nvSpPr>
              <p:cNvPr id="17" name="正方形/長方形 16"/>
              <p:cNvSpPr>
                <a:spLocks noRot="1" noChangeAspect="1" noMove="1" noResize="1" noEditPoints="1" noAdjustHandles="1" noChangeArrowheads="1" noChangeShapeType="1" noTextEdit="1"/>
              </p:cNvSpPr>
              <p:nvPr/>
            </p:nvSpPr>
            <p:spPr>
              <a:xfrm>
                <a:off x="3392251" y="3855827"/>
                <a:ext cx="1098762" cy="523220"/>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5736852" y="4786213"/>
                <a:ext cx="110703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i="1" smtClean="0">
                          <a:latin typeface="Cambria Math"/>
                        </a:rPr>
                        <m:t>𝑃</m:t>
                      </m:r>
                      <m:d>
                        <m:dPr>
                          <m:ctrlPr>
                            <a:rPr lang="en-US" altLang="ja-JP" sz="2800" i="1">
                              <a:latin typeface="Cambria Math"/>
                            </a:rPr>
                          </m:ctrlPr>
                        </m:dPr>
                        <m:e>
                          <m:sSub>
                            <m:sSubPr>
                              <m:ctrlPr>
                                <a:rPr lang="en-US" altLang="ja-JP" sz="2800" b="0" i="1" smtClean="0">
                                  <a:latin typeface="Cambria Math"/>
                                </a:rPr>
                              </m:ctrlPr>
                            </m:sSubPr>
                            <m:e>
                              <m:r>
                                <a:rPr lang="en-US" altLang="ja-JP" sz="2800" i="1">
                                  <a:latin typeface="Cambria Math"/>
                                </a:rPr>
                                <m:t>𝑡</m:t>
                              </m:r>
                            </m:e>
                            <m:sub>
                              <m:r>
                                <a:rPr lang="en-US" altLang="ja-JP" sz="2800" b="0" i="1" smtClean="0">
                                  <a:latin typeface="Cambria Math"/>
                                </a:rPr>
                                <m:t>2</m:t>
                              </m:r>
                            </m:sub>
                          </m:sSub>
                        </m:e>
                      </m:d>
                    </m:oMath>
                  </m:oMathPara>
                </a14:m>
                <a:endParaRPr lang="ja-JP" altLang="en-US" sz="28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5736852" y="4786213"/>
                <a:ext cx="1107033" cy="523220"/>
              </a:xfrm>
              <a:prstGeom prst="rect">
                <a:avLst/>
              </a:prstGeom>
              <a:blipFill rotWithShape="1">
                <a:blip r:embed="rId7"/>
                <a:stretch>
                  <a:fillRect/>
                </a:stretch>
              </a:blipFill>
            </p:spPr>
            <p:txBody>
              <a:bodyPr/>
              <a:lstStyle/>
              <a:p>
                <a:r>
                  <a:rPr lang="ja-JP" altLang="en-US">
                    <a:noFill/>
                  </a:rPr>
                  <a:t> </a:t>
                </a:r>
              </a:p>
            </p:txBody>
          </p:sp>
        </mc:Fallback>
      </mc:AlternateContent>
      <p:sp>
        <p:nvSpPr>
          <p:cNvPr id="19" name="テキスト ボックス 18"/>
          <p:cNvSpPr txBox="1"/>
          <p:nvPr/>
        </p:nvSpPr>
        <p:spPr>
          <a:xfrm>
            <a:off x="3501779" y="6378984"/>
            <a:ext cx="2319866" cy="369332"/>
          </a:xfrm>
          <a:prstGeom prst="rect">
            <a:avLst/>
          </a:prstGeom>
          <a:noFill/>
        </p:spPr>
        <p:txBody>
          <a:bodyPr wrap="none" rtlCol="0">
            <a:spAutoFit/>
          </a:bodyPr>
          <a:lstStyle/>
          <a:p>
            <a:r>
              <a:rPr lang="ja-JP" altLang="en-US" dirty="0" smtClean="0"/>
              <a:t>解が</a:t>
            </a:r>
            <a:r>
              <a:rPr lang="en-US" altLang="ja-JP" dirty="0" smtClean="0"/>
              <a:t>0.0</a:t>
            </a:r>
            <a:r>
              <a:rPr lang="ja-JP" altLang="en-US" dirty="0" smtClean="0"/>
              <a:t>に近いケース</a:t>
            </a:r>
            <a:endParaRPr kumimoji="1" lang="ja-JP" altLang="en-US" dirty="0"/>
          </a:p>
        </p:txBody>
      </p:sp>
    </p:spTree>
    <p:extLst>
      <p:ext uri="{BB962C8B-B14F-4D97-AF65-F5344CB8AC3E}">
        <p14:creationId xmlns:p14="http://schemas.microsoft.com/office/powerpoint/2010/main" val="17117067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得られた二つの解</a:t>
            </a:r>
            <a:r>
              <a:rPr lang="ja-JP" altLang="en-US" b="1" dirty="0"/>
              <a:t>に</a:t>
            </a:r>
            <a:r>
              <a:rPr lang="ja-JP" altLang="en-US" b="1" dirty="0" smtClean="0"/>
              <a:t>ついて</a:t>
            </a:r>
            <a:endParaRPr lang="en-US" altLang="ja-JP" b="1" dirty="0" smtClean="0"/>
          </a:p>
          <a:p>
            <a:pPr lvl="1"/>
            <a:r>
              <a:rPr kumimoji="1" lang="ja-JP" altLang="en-US" dirty="0" smtClean="0"/>
              <a:t>両方とも</a:t>
            </a:r>
            <a:r>
              <a:rPr kumimoji="1" lang="en-US" altLang="ja-JP" dirty="0" err="1" smtClean="0"/>
              <a:t>kEPS</a:t>
            </a:r>
            <a:r>
              <a:rPr kumimoji="1" lang="ja-JP" altLang="en-US" dirty="0" smtClean="0"/>
              <a:t>未満なら交差点は一つもない。</a:t>
            </a:r>
            <a:endParaRPr kumimoji="1" lang="en-US" altLang="ja-JP" dirty="0" smtClean="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301" y="3804015"/>
            <a:ext cx="3744416" cy="28926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5232217" y="5064382"/>
            <a:ext cx="1665733" cy="34211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1271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このスライドは</a:t>
            </a:r>
            <a:endParaRPr kumimoji="1" lang="ja-JP" altLang="en-US" dirty="0"/>
          </a:p>
        </p:txBody>
      </p:sp>
      <p:sp>
        <p:nvSpPr>
          <p:cNvPr id="3" name="コンテンツ プレースホルダー 2"/>
          <p:cNvSpPr>
            <a:spLocks noGrp="1"/>
          </p:cNvSpPr>
          <p:nvPr>
            <p:ph idx="1"/>
          </p:nvPr>
        </p:nvSpPr>
        <p:spPr>
          <a:xfrm>
            <a:off x="251520" y="2132856"/>
            <a:ext cx="8435280" cy="4065315"/>
          </a:xfrm>
        </p:spPr>
        <p:txBody>
          <a:bodyPr/>
          <a:lstStyle/>
          <a:p>
            <a:pPr marL="0" indent="0" algn="ctr">
              <a:buNone/>
            </a:pPr>
            <a:r>
              <a:rPr lang="en-US" altLang="ja-JP" b="1" dirty="0" err="1" smtClean="0">
                <a:solidFill>
                  <a:srgbClr val="FF0000"/>
                </a:solidFill>
              </a:rPr>
              <a:t>edupt</a:t>
            </a:r>
            <a:r>
              <a:rPr lang="ja-JP" altLang="en-US" dirty="0" smtClean="0"/>
              <a:t>のコード解説</a:t>
            </a:r>
            <a:endParaRPr lang="en-US" altLang="ja-JP" dirty="0" smtClean="0"/>
          </a:p>
          <a:p>
            <a:pPr marL="0" indent="0" algn="ctr">
              <a:buNone/>
            </a:pPr>
            <a:r>
              <a:rPr kumimoji="1" lang="ja-JP" altLang="en-US" dirty="0" smtClean="0"/>
              <a:t>＋</a:t>
            </a:r>
            <a:endParaRPr kumimoji="1" lang="en-US" altLang="ja-JP" dirty="0" smtClean="0"/>
          </a:p>
          <a:p>
            <a:pPr marL="0" indent="0" algn="ctr">
              <a:buNone/>
            </a:pPr>
            <a:r>
              <a:rPr lang="ja-JP" altLang="en-US" dirty="0" smtClean="0"/>
              <a:t>基礎的な</a:t>
            </a:r>
            <a:r>
              <a:rPr lang="ja-JP" altLang="en-US" b="1" dirty="0" smtClean="0">
                <a:solidFill>
                  <a:srgbClr val="FF0000"/>
                </a:solidFill>
              </a:rPr>
              <a:t>物理ベース</a:t>
            </a:r>
            <a:r>
              <a:rPr lang="en-US" altLang="ja-JP" b="1" dirty="0" smtClean="0">
                <a:solidFill>
                  <a:srgbClr val="FF0000"/>
                </a:solidFill>
              </a:rPr>
              <a:t>CG</a:t>
            </a:r>
            <a:r>
              <a:rPr lang="ja-JP" altLang="en-US" dirty="0" smtClean="0"/>
              <a:t>の解説</a:t>
            </a:r>
            <a:r>
              <a:rPr lang="en-US" altLang="ja-JP" dirty="0" smtClean="0"/>
              <a:t/>
            </a:r>
            <a:br>
              <a:rPr lang="en-US" altLang="ja-JP" dirty="0" smtClean="0"/>
            </a:br>
            <a:r>
              <a:rPr lang="ja-JP" altLang="en-US" dirty="0" smtClean="0"/>
              <a:t>＋</a:t>
            </a:r>
            <a:endParaRPr lang="en-US" altLang="ja-JP" dirty="0" smtClean="0"/>
          </a:p>
          <a:p>
            <a:pPr marL="0" indent="0" algn="ctr">
              <a:buNone/>
            </a:pPr>
            <a:r>
              <a:rPr kumimoji="1" lang="ja-JP" altLang="en-US" dirty="0" smtClean="0"/>
              <a:t>基礎的な</a:t>
            </a:r>
            <a:r>
              <a:rPr lang="ja-JP" altLang="en-US" b="1" dirty="0">
                <a:solidFill>
                  <a:srgbClr val="FF0000"/>
                </a:solidFill>
              </a:rPr>
              <a:t>パス</a:t>
            </a:r>
            <a:r>
              <a:rPr kumimoji="1" lang="ja-JP" altLang="en-US" b="1" dirty="0" smtClean="0">
                <a:solidFill>
                  <a:srgbClr val="FF0000"/>
                </a:solidFill>
              </a:rPr>
              <a:t>トレーシング</a:t>
            </a:r>
            <a:r>
              <a:rPr kumimoji="1" lang="ja-JP" altLang="en-US" dirty="0" smtClean="0"/>
              <a:t>の解説</a:t>
            </a:r>
            <a:endParaRPr kumimoji="1" lang="ja-JP" altLang="en-US" dirty="0"/>
          </a:p>
        </p:txBody>
      </p:sp>
    </p:spTree>
    <p:extLst>
      <p:ext uri="{BB962C8B-B14F-4D97-AF65-F5344CB8AC3E}">
        <p14:creationId xmlns:p14="http://schemas.microsoft.com/office/powerpoint/2010/main" val="26828807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0" y="1196752"/>
                <a:ext cx="5069207" cy="5436621"/>
              </a:xfrm>
            </p:spPr>
            <p:txBody>
              <a:bodyPr>
                <a:normAutofit/>
              </a:bodyPr>
              <a:lstStyle/>
              <a:p>
                <a:r>
                  <a:rPr lang="ja-JP" altLang="en-US" sz="2800" b="1" dirty="0" smtClean="0"/>
                  <a:t>得られた二つの解</a:t>
                </a:r>
                <a:r>
                  <a:rPr lang="ja-JP" altLang="en-US" sz="2800" b="1" dirty="0"/>
                  <a:t>に</a:t>
                </a:r>
                <a:r>
                  <a:rPr lang="ja-JP" altLang="en-US" sz="2800" b="1" dirty="0" smtClean="0"/>
                  <a:t>ついて</a:t>
                </a:r>
                <a:endParaRPr lang="en-US" altLang="ja-JP" sz="2800" b="1" dirty="0"/>
              </a:p>
              <a:p>
                <a:pPr lvl="1"/>
                <a14:m>
                  <m:oMath xmlns:m="http://schemas.openxmlformats.org/officeDocument/2006/math">
                    <m:sSub>
                      <m:sSubPr>
                        <m:ctrlPr>
                          <a:rPr lang="en-US" altLang="ja-JP" sz="2400" b="1" i="1">
                            <a:latin typeface="Cambria Math"/>
                          </a:rPr>
                        </m:ctrlPr>
                      </m:sSubPr>
                      <m:e>
                        <m:r>
                          <a:rPr lang="en-US" altLang="ja-JP" sz="2400" b="1" i="1">
                            <a:latin typeface="Cambria Math"/>
                          </a:rPr>
                          <m:t>𝒕</m:t>
                        </m:r>
                      </m:e>
                      <m:sub>
                        <m:r>
                          <a:rPr lang="en-US" altLang="ja-JP" sz="2400" b="1" i="1">
                            <a:latin typeface="Cambria Math"/>
                          </a:rPr>
                          <m:t>𝟏</m:t>
                        </m:r>
                      </m:sub>
                    </m:sSub>
                  </m:oMath>
                </a14:m>
                <a:r>
                  <a:rPr lang="ja-JP" altLang="en-US" sz="2400" b="1" dirty="0" smtClean="0"/>
                  <a:t>が</a:t>
                </a:r>
                <a:r>
                  <a:rPr lang="en-US" altLang="ja-JP" sz="2400" b="1" dirty="0" err="1" smtClean="0"/>
                  <a:t>kEPS</a:t>
                </a:r>
                <a:r>
                  <a:rPr lang="ja-JP" altLang="en-US" sz="2400" b="1" dirty="0" smtClean="0"/>
                  <a:t>より大きいとき</a:t>
                </a:r>
                <a:endParaRPr lang="en-US" altLang="ja-JP" sz="2400" b="1" dirty="0" smtClean="0"/>
              </a:p>
              <a:p>
                <a:pPr lvl="2"/>
                <a14:m>
                  <m:oMath xmlns:m="http://schemas.openxmlformats.org/officeDocument/2006/math">
                    <m:sSub>
                      <m:sSubPr>
                        <m:ctrlPr>
                          <a:rPr lang="en-US" altLang="ja-JP" sz="2000" i="1">
                            <a:latin typeface="Cambria Math"/>
                          </a:rPr>
                        </m:ctrlPr>
                      </m:sSubPr>
                      <m:e>
                        <m:r>
                          <a:rPr lang="en-US" altLang="ja-JP" sz="2000" i="1">
                            <a:latin typeface="Cambria Math"/>
                          </a:rPr>
                          <m:t>𝑡</m:t>
                        </m:r>
                      </m:e>
                      <m:sub>
                        <m:r>
                          <a:rPr lang="en-US" altLang="ja-JP" sz="2000" i="1">
                            <a:latin typeface="Cambria Math"/>
                          </a:rPr>
                          <m:t>1</m:t>
                        </m:r>
                      </m:sub>
                    </m:sSub>
                    <m:r>
                      <a:rPr lang="en-US" altLang="ja-JP" sz="2000" b="0" i="1" smtClean="0">
                        <a:latin typeface="Cambria Math"/>
                      </a:rPr>
                      <m:t>&lt;</m:t>
                    </m:r>
                    <m:sSub>
                      <m:sSubPr>
                        <m:ctrlPr>
                          <a:rPr lang="en-US" altLang="ja-JP" sz="2000" b="0" i="1" smtClean="0">
                            <a:latin typeface="Cambria Math"/>
                          </a:rPr>
                        </m:ctrlPr>
                      </m:sSubPr>
                      <m:e>
                        <m:r>
                          <a:rPr lang="en-US" altLang="ja-JP" sz="2000" b="0" i="1" smtClean="0">
                            <a:latin typeface="Cambria Math"/>
                          </a:rPr>
                          <m:t>𝑡</m:t>
                        </m:r>
                      </m:e>
                      <m:sub>
                        <m:r>
                          <a:rPr lang="en-US" altLang="ja-JP" sz="2000" b="0" i="1" smtClean="0">
                            <a:latin typeface="Cambria Math"/>
                          </a:rPr>
                          <m:t>2</m:t>
                        </m:r>
                      </m:sub>
                    </m:sSub>
                    <m:r>
                      <a:rPr lang="ja-JP" altLang="en-US" sz="2000" i="1">
                        <a:latin typeface="Cambria Math"/>
                      </a:rPr>
                      <m:t>なので</m:t>
                    </m:r>
                    <m:sSub>
                      <m:sSubPr>
                        <m:ctrlPr>
                          <a:rPr lang="en-US" altLang="ja-JP" sz="2000" i="1">
                            <a:latin typeface="Cambria Math"/>
                          </a:rPr>
                        </m:ctrlPr>
                      </m:sSubPr>
                      <m:e>
                        <m:r>
                          <a:rPr lang="en-US" altLang="ja-JP" sz="2000" i="1">
                            <a:latin typeface="Cambria Math"/>
                          </a:rPr>
                          <m:t>𝑡</m:t>
                        </m:r>
                      </m:e>
                      <m:sub>
                        <m:r>
                          <a:rPr lang="en-US" altLang="ja-JP" sz="2000" b="0" i="1" smtClean="0">
                            <a:latin typeface="Cambria Math"/>
                          </a:rPr>
                          <m:t>2</m:t>
                        </m:r>
                      </m:sub>
                    </m:sSub>
                  </m:oMath>
                </a14:m>
                <a:r>
                  <a:rPr lang="ja-JP" altLang="en-US" sz="2000" dirty="0" smtClean="0"/>
                  <a:t>も</a:t>
                </a:r>
                <a:r>
                  <a:rPr lang="en-US" altLang="ja-JP" sz="2000" dirty="0" err="1" smtClean="0"/>
                  <a:t>kEPS</a:t>
                </a:r>
                <a:r>
                  <a:rPr lang="ja-JP" altLang="en-US" sz="2000" dirty="0" smtClean="0"/>
                  <a:t>より大。</a:t>
                </a:r>
                <a:endParaRPr lang="en-US" altLang="ja-JP" sz="2000" dirty="0" smtClean="0"/>
              </a:p>
              <a:p>
                <a:pPr lvl="2"/>
                <a:r>
                  <a:rPr lang="ja-JP" altLang="en-US" sz="2000" dirty="0" smtClean="0"/>
                  <a:t>レイと球の交差点は幾何的には二点ある。</a:t>
                </a:r>
                <a:endParaRPr lang="en-US" altLang="ja-JP" sz="2000" dirty="0" smtClean="0"/>
              </a:p>
              <a:p>
                <a:pPr lvl="2"/>
                <a:r>
                  <a:rPr lang="ja-JP" altLang="en-US" sz="2000" dirty="0"/>
                  <a:t>物理的</a:t>
                </a:r>
                <a:r>
                  <a:rPr lang="ja-JP" altLang="en-US" sz="2000" dirty="0" smtClean="0"/>
                  <a:t>には始点から発射されたレイは最初にぶつかった点で反射するので、始点に近いほうの交差点、すなわち</a:t>
                </a:r>
                <a14:m>
                  <m:oMath xmlns:m="http://schemas.openxmlformats.org/officeDocument/2006/math">
                    <m:sSub>
                      <m:sSubPr>
                        <m:ctrlPr>
                          <a:rPr lang="en-US" altLang="ja-JP" sz="2000" i="1">
                            <a:latin typeface="Cambria Math"/>
                          </a:rPr>
                        </m:ctrlPr>
                      </m:sSubPr>
                      <m:e>
                        <m:r>
                          <a:rPr lang="en-US" altLang="ja-JP" sz="2000" i="1">
                            <a:latin typeface="Cambria Math"/>
                          </a:rPr>
                          <m:t>𝑡</m:t>
                        </m:r>
                      </m:e>
                      <m:sub>
                        <m:r>
                          <a:rPr lang="en-US" altLang="ja-JP" sz="2000" i="1">
                            <a:latin typeface="Cambria Math"/>
                          </a:rPr>
                          <m:t>1</m:t>
                        </m:r>
                      </m:sub>
                    </m:sSub>
                  </m:oMath>
                </a14:m>
                <a:r>
                  <a:rPr lang="ja-JP" altLang="en-US" sz="2000" dirty="0" smtClean="0"/>
                  <a:t>が交差点になる。</a:t>
                </a:r>
                <a:endParaRPr lang="en-US" altLang="ja-JP" sz="2000" dirty="0" smtClean="0"/>
              </a:p>
              <a:p>
                <a:pPr lvl="1"/>
                <a14:m>
                  <m:oMath xmlns:m="http://schemas.openxmlformats.org/officeDocument/2006/math">
                    <m:sSub>
                      <m:sSubPr>
                        <m:ctrlPr>
                          <a:rPr lang="en-US" altLang="ja-JP" sz="2400" b="1" i="1">
                            <a:latin typeface="Cambria Math"/>
                          </a:rPr>
                        </m:ctrlPr>
                      </m:sSubPr>
                      <m:e>
                        <m:r>
                          <a:rPr lang="en-US" altLang="ja-JP" sz="2400" b="1" i="1">
                            <a:latin typeface="Cambria Math"/>
                          </a:rPr>
                          <m:t>𝒕</m:t>
                        </m:r>
                      </m:e>
                      <m:sub>
                        <m:r>
                          <a:rPr lang="en-US" altLang="ja-JP" sz="2400" b="1" i="1">
                            <a:latin typeface="Cambria Math"/>
                          </a:rPr>
                          <m:t>𝟏</m:t>
                        </m:r>
                      </m:sub>
                    </m:sSub>
                  </m:oMath>
                </a14:m>
                <a:r>
                  <a:rPr lang="ja-JP" altLang="en-US" sz="2400" b="1" dirty="0" smtClean="0"/>
                  <a:t>が</a:t>
                </a:r>
                <a:r>
                  <a:rPr lang="en-US" altLang="ja-JP" sz="2400" b="1" dirty="0" err="1" smtClean="0"/>
                  <a:t>kEPS</a:t>
                </a:r>
                <a:r>
                  <a:rPr lang="ja-JP" altLang="en-US" sz="2400" b="1" dirty="0" smtClean="0"/>
                  <a:t>より</a:t>
                </a:r>
                <a:r>
                  <a:rPr lang="ja-JP" altLang="en-US" sz="2400" b="1" dirty="0"/>
                  <a:t>小さい</a:t>
                </a:r>
                <a:r>
                  <a:rPr lang="ja-JP" altLang="en-US" sz="2400" b="1" dirty="0" smtClean="0"/>
                  <a:t>とき</a:t>
                </a:r>
                <a:endParaRPr lang="en-US" altLang="ja-JP" sz="2400" b="1" dirty="0" smtClean="0"/>
              </a:p>
              <a:p>
                <a:pPr lvl="2"/>
                <a:r>
                  <a:rPr lang="en-US" altLang="ja-JP" sz="2000" dirty="0"/>
                  <a:t>1</a:t>
                </a:r>
                <a:r>
                  <a:rPr lang="ja-JP" altLang="en-US" sz="2000" dirty="0" smtClean="0"/>
                  <a:t>つ</a:t>
                </a:r>
                <a:r>
                  <a:rPr lang="ja-JP" altLang="en-US" sz="2000" dirty="0"/>
                  <a:t>前</a:t>
                </a:r>
                <a:r>
                  <a:rPr lang="ja-JP" altLang="en-US" sz="2000" dirty="0" smtClean="0"/>
                  <a:t>の</a:t>
                </a:r>
                <a:r>
                  <a:rPr lang="en-US" altLang="ja-JP" sz="2000" dirty="0" smtClean="0"/>
                  <a:t>if</a:t>
                </a:r>
                <a:r>
                  <a:rPr lang="ja-JP" altLang="en-US" sz="2000" dirty="0" smtClean="0"/>
                  <a:t>文を通過しているので</a:t>
                </a:r>
                <a14:m>
                  <m:oMath xmlns:m="http://schemas.openxmlformats.org/officeDocument/2006/math">
                    <m:sSub>
                      <m:sSubPr>
                        <m:ctrlPr>
                          <a:rPr lang="en-US" altLang="ja-JP" sz="2000" i="1">
                            <a:latin typeface="Cambria Math"/>
                          </a:rPr>
                        </m:ctrlPr>
                      </m:sSubPr>
                      <m:e>
                        <m:r>
                          <a:rPr lang="en-US" altLang="ja-JP" sz="2000" i="1">
                            <a:latin typeface="Cambria Math"/>
                          </a:rPr>
                          <m:t>𝑡</m:t>
                        </m:r>
                      </m:e>
                      <m:sub>
                        <m:r>
                          <a:rPr lang="en-US" altLang="ja-JP" sz="2000" b="0" i="1" smtClean="0">
                            <a:latin typeface="Cambria Math"/>
                          </a:rPr>
                          <m:t>2</m:t>
                        </m:r>
                      </m:sub>
                    </m:sSub>
                  </m:oMath>
                </a14:m>
                <a:r>
                  <a:rPr lang="ja-JP" altLang="en-US" sz="2000" dirty="0" smtClean="0"/>
                  <a:t>は</a:t>
                </a:r>
                <a:r>
                  <a:rPr lang="en-US" altLang="ja-JP" sz="2000" dirty="0" err="1" smtClean="0"/>
                  <a:t>kEPS</a:t>
                </a:r>
                <a:r>
                  <a:rPr lang="ja-JP" altLang="en-US" sz="2000" dirty="0" smtClean="0"/>
                  <a:t>より大きい。</a:t>
                </a:r>
                <a:endParaRPr lang="en-US" altLang="ja-JP" sz="2000" dirty="0" smtClean="0"/>
              </a:p>
              <a:p>
                <a:pPr lvl="2"/>
                <a:r>
                  <a:rPr lang="ja-JP" altLang="en-US" sz="2000" dirty="0"/>
                  <a:t>よって</a:t>
                </a:r>
                <a14:m>
                  <m:oMath xmlns:m="http://schemas.openxmlformats.org/officeDocument/2006/math">
                    <m:sSub>
                      <m:sSubPr>
                        <m:ctrlPr>
                          <a:rPr lang="en-US" altLang="ja-JP" sz="2000" i="1">
                            <a:latin typeface="Cambria Math"/>
                          </a:rPr>
                        </m:ctrlPr>
                      </m:sSubPr>
                      <m:e>
                        <m:r>
                          <a:rPr lang="en-US" altLang="ja-JP" sz="2000" i="1">
                            <a:latin typeface="Cambria Math"/>
                          </a:rPr>
                          <m:t>𝑡</m:t>
                        </m:r>
                      </m:e>
                      <m:sub>
                        <m:r>
                          <a:rPr lang="en-US" altLang="ja-JP" sz="2000" b="0" i="1" smtClean="0">
                            <a:latin typeface="Cambria Math"/>
                          </a:rPr>
                          <m:t>2</m:t>
                        </m:r>
                      </m:sub>
                    </m:sSub>
                  </m:oMath>
                </a14:m>
                <a:r>
                  <a:rPr lang="ja-JP" altLang="en-US" sz="2000" dirty="0" smtClean="0"/>
                  <a:t>が交差点。</a:t>
                </a:r>
                <a:endParaRPr lang="en-US" altLang="ja-JP" sz="20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0" y="1196752"/>
                <a:ext cx="5069207" cy="5436621"/>
              </a:xfrm>
              <a:blipFill rotWithShape="1">
                <a:blip r:embed="rId2"/>
                <a:stretch>
                  <a:fillRect l="-2043" t="-1121"/>
                </a:stretch>
              </a:blipFill>
            </p:spPr>
            <p:txBody>
              <a:bodyPr/>
              <a:lstStyle/>
              <a:p>
                <a:r>
                  <a:rPr lang="ja-JP" altLang="en-US">
                    <a:noFill/>
                  </a:rPr>
                  <a:t> </a:t>
                </a:r>
              </a:p>
            </p:txBody>
          </p:sp>
        </mc:Fallback>
      </mc:AlternateContent>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301" y="3804015"/>
            <a:ext cx="3744416" cy="28926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正方形/長方形 6"/>
          <p:cNvSpPr/>
          <p:nvPr/>
        </p:nvSpPr>
        <p:spPr>
          <a:xfrm>
            <a:off x="5232217" y="5446121"/>
            <a:ext cx="1763387" cy="67059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60432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i</a:t>
            </a:r>
            <a:r>
              <a:rPr lang="en-US" altLang="ja-JP" dirty="0" err="1" smtClean="0"/>
              <a:t>ntersection.h</a:t>
            </a:r>
            <a:endParaRPr kumimoji="1" lang="ja-JP" alt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268760"/>
            <a:ext cx="5351175" cy="525658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44611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err="1" smtClean="0"/>
              <a:t>Hitpoint</a:t>
            </a:r>
            <a:r>
              <a:rPr kumimoji="1" lang="ja-JP" altLang="en-US" dirty="0" smtClean="0"/>
              <a:t>構造体</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b="1" dirty="0" smtClean="0"/>
              <a:t>レイ</a:t>
            </a:r>
            <a:r>
              <a:rPr lang="ja-JP" altLang="en-US" sz="2800" b="1" dirty="0" smtClean="0"/>
              <a:t>と物体の交差点の幾何学的情報を格納する</a:t>
            </a:r>
            <a:endParaRPr lang="en-US" altLang="ja-JP" sz="2800" b="1" dirty="0" smtClean="0"/>
          </a:p>
          <a:p>
            <a:pPr lvl="1"/>
            <a:r>
              <a:rPr lang="ja-JP" altLang="en-US" sz="2400" dirty="0" smtClean="0"/>
              <a:t>レイの始点から交差点までの距離 </a:t>
            </a:r>
            <a:r>
              <a:rPr lang="en-US" altLang="ja-JP" sz="2400" dirty="0" smtClean="0"/>
              <a:t>distance</a:t>
            </a:r>
            <a:endParaRPr lang="en-US" altLang="ja-JP" sz="2400" dirty="0" smtClean="0"/>
          </a:p>
          <a:p>
            <a:pPr lvl="1"/>
            <a:r>
              <a:rPr lang="ja-JP" altLang="en-US" sz="2400" dirty="0" smtClean="0"/>
              <a:t>交差点における物体法線 </a:t>
            </a:r>
            <a:r>
              <a:rPr lang="en-US" altLang="ja-JP" sz="2400" dirty="0" smtClean="0"/>
              <a:t>normal</a:t>
            </a:r>
            <a:endParaRPr lang="en-US" altLang="ja-JP" sz="2400" dirty="0" smtClean="0"/>
          </a:p>
          <a:p>
            <a:pPr lvl="1"/>
            <a:r>
              <a:rPr lang="ja-JP" altLang="en-US" sz="2400" dirty="0" smtClean="0"/>
              <a:t>交差点のワールド座標系での位置 </a:t>
            </a:r>
            <a:r>
              <a:rPr lang="en-US" altLang="ja-JP" sz="2400" dirty="0" smtClean="0"/>
              <a:t>position</a:t>
            </a:r>
            <a:endParaRPr lang="en-US" altLang="ja-JP" sz="2400" dirty="0" smtClean="0"/>
          </a:p>
          <a:p>
            <a:pPr lvl="1"/>
            <a:endParaRPr lang="en-US" altLang="ja-JP" sz="2400" dirty="0" smtClean="0"/>
          </a:p>
          <a:p>
            <a:pPr lvl="1"/>
            <a:endParaRPr kumimoji="1" lang="ja-JP" altLang="en-US" sz="2400" b="1" dirty="0"/>
          </a:p>
        </p:txBody>
      </p:sp>
      <p:cxnSp>
        <p:nvCxnSpPr>
          <p:cNvPr id="5" name="直線コネクタ 4"/>
          <p:cNvCxnSpPr/>
          <p:nvPr/>
        </p:nvCxnSpPr>
        <p:spPr>
          <a:xfrm flipV="1">
            <a:off x="2717674" y="4941168"/>
            <a:ext cx="6120680" cy="1368152"/>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4896036" y="5792228"/>
            <a:ext cx="928459" cy="369332"/>
          </a:xfrm>
          <a:prstGeom prst="rect">
            <a:avLst/>
          </a:prstGeom>
          <a:noFill/>
        </p:spPr>
        <p:txBody>
          <a:bodyPr wrap="none" rtlCol="0">
            <a:spAutoFit/>
          </a:bodyPr>
          <a:lstStyle/>
          <a:p>
            <a:r>
              <a:rPr lang="en-US" altLang="ja-JP" dirty="0" smtClean="0"/>
              <a:t>p</a:t>
            </a:r>
            <a:r>
              <a:rPr kumimoji="1" lang="en-US" altLang="ja-JP" dirty="0" smtClean="0"/>
              <a:t>osition</a:t>
            </a:r>
            <a:endParaRPr kumimoji="1" lang="ja-JP" altLang="en-US" dirty="0"/>
          </a:p>
        </p:txBody>
      </p:sp>
      <p:cxnSp>
        <p:nvCxnSpPr>
          <p:cNvPr id="9" name="直線矢印コネクタ 8"/>
          <p:cNvCxnSpPr/>
          <p:nvPr/>
        </p:nvCxnSpPr>
        <p:spPr>
          <a:xfrm flipH="1" flipV="1">
            <a:off x="5005117" y="4556502"/>
            <a:ext cx="320413" cy="1158753"/>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5165323" y="4582908"/>
            <a:ext cx="838691" cy="369332"/>
          </a:xfrm>
          <a:prstGeom prst="rect">
            <a:avLst/>
          </a:prstGeom>
          <a:noFill/>
        </p:spPr>
        <p:txBody>
          <a:bodyPr wrap="none" rtlCol="0">
            <a:spAutoFit/>
          </a:bodyPr>
          <a:lstStyle/>
          <a:p>
            <a:r>
              <a:rPr lang="en-US" altLang="ja-JP" dirty="0" smtClean="0"/>
              <a:t>normal</a:t>
            </a:r>
            <a:endParaRPr kumimoji="1" lang="ja-JP" altLang="en-US" dirty="0"/>
          </a:p>
        </p:txBody>
      </p:sp>
      <p:cxnSp>
        <p:nvCxnSpPr>
          <p:cNvPr id="15" name="直線矢印コネクタ 14"/>
          <p:cNvCxnSpPr/>
          <p:nvPr/>
        </p:nvCxnSpPr>
        <p:spPr>
          <a:xfrm>
            <a:off x="2213618" y="4310208"/>
            <a:ext cx="3101466" cy="1400917"/>
          </a:xfrm>
          <a:prstGeom prst="straightConnector1">
            <a:avLst/>
          </a:prstGeom>
          <a:ln w="38100">
            <a:solidFill>
              <a:srgbClr val="FFC00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円/楕円 5"/>
          <p:cNvSpPr/>
          <p:nvPr/>
        </p:nvSpPr>
        <p:spPr>
          <a:xfrm>
            <a:off x="5237954" y="5625244"/>
            <a:ext cx="180020" cy="18002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p:nvPr/>
        </p:nvCxnSpPr>
        <p:spPr>
          <a:xfrm>
            <a:off x="1028802" y="3774395"/>
            <a:ext cx="1186228" cy="53581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017911" y="4800600"/>
            <a:ext cx="941283" cy="369332"/>
          </a:xfrm>
          <a:prstGeom prst="rect">
            <a:avLst/>
          </a:prstGeom>
          <a:noFill/>
        </p:spPr>
        <p:txBody>
          <a:bodyPr wrap="none" rtlCol="0">
            <a:spAutoFit/>
          </a:bodyPr>
          <a:lstStyle/>
          <a:p>
            <a:r>
              <a:rPr lang="en-US" altLang="ja-JP" dirty="0" smtClean="0"/>
              <a:t>distance</a:t>
            </a:r>
            <a:endParaRPr kumimoji="1" lang="ja-JP" altLang="en-US" dirty="0"/>
          </a:p>
        </p:txBody>
      </p:sp>
      <p:cxnSp>
        <p:nvCxnSpPr>
          <p:cNvPr id="24" name="直線コネクタ 23"/>
          <p:cNvCxnSpPr/>
          <p:nvPr/>
        </p:nvCxnSpPr>
        <p:spPr>
          <a:xfrm>
            <a:off x="983308" y="3890075"/>
            <a:ext cx="4110630" cy="1821050"/>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7164288" y="4800600"/>
            <a:ext cx="1107996" cy="369332"/>
          </a:xfrm>
          <a:prstGeom prst="rect">
            <a:avLst/>
          </a:prstGeom>
          <a:noFill/>
        </p:spPr>
        <p:txBody>
          <a:bodyPr wrap="none" rtlCol="0">
            <a:spAutoFit/>
          </a:bodyPr>
          <a:lstStyle/>
          <a:p>
            <a:r>
              <a:rPr lang="ja-JP" altLang="en-US" dirty="0"/>
              <a:t>物体表面</a:t>
            </a:r>
            <a:endParaRPr kumimoji="1" lang="ja-JP" altLang="en-US" dirty="0"/>
          </a:p>
        </p:txBody>
      </p:sp>
      <p:sp>
        <p:nvSpPr>
          <p:cNvPr id="28" name="テキスト ボックス 27"/>
          <p:cNvSpPr txBox="1"/>
          <p:nvPr/>
        </p:nvSpPr>
        <p:spPr>
          <a:xfrm>
            <a:off x="1534584" y="3705409"/>
            <a:ext cx="646331" cy="369332"/>
          </a:xfrm>
          <a:prstGeom prst="rect">
            <a:avLst/>
          </a:prstGeom>
          <a:noFill/>
        </p:spPr>
        <p:txBody>
          <a:bodyPr wrap="none" rtlCol="0">
            <a:spAutoFit/>
          </a:bodyPr>
          <a:lstStyle/>
          <a:p>
            <a:r>
              <a:rPr lang="ja-JP" altLang="en-US" dirty="0"/>
              <a:t>レイ</a:t>
            </a:r>
            <a:endParaRPr kumimoji="1" lang="ja-JP" altLang="en-US" dirty="0"/>
          </a:p>
        </p:txBody>
      </p:sp>
    </p:spTree>
    <p:extLst>
      <p:ext uri="{BB962C8B-B14F-4D97-AF65-F5344CB8AC3E}">
        <p14:creationId xmlns:p14="http://schemas.microsoft.com/office/powerpoint/2010/main" val="1751470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Intersection</a:t>
            </a:r>
            <a:r>
              <a:rPr kumimoji="1" lang="ja-JP" altLang="en-US" dirty="0" smtClean="0"/>
              <a:t>構造体</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幾何学的情報（</a:t>
            </a:r>
            <a:r>
              <a:rPr kumimoji="1" lang="en-US" altLang="ja-JP" b="1" dirty="0" err="1" smtClean="0"/>
              <a:t>Hitpoint</a:t>
            </a:r>
            <a:r>
              <a:rPr kumimoji="1" lang="ja-JP" altLang="en-US" b="1" dirty="0" smtClean="0"/>
              <a:t>構造体）に加え、物体の</a:t>
            </a:r>
            <a:r>
              <a:rPr kumimoji="1" lang="en-US" altLang="ja-JP" b="1" dirty="0" smtClean="0"/>
              <a:t>ID</a:t>
            </a:r>
            <a:r>
              <a:rPr kumimoji="1" lang="ja-JP" altLang="en-US" b="1" dirty="0" smtClean="0"/>
              <a:t>も格納する</a:t>
            </a:r>
            <a:endParaRPr kumimoji="1" lang="ja-JP" altLang="en-US" b="1"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068960"/>
            <a:ext cx="4918325" cy="179352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90207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intersect()</a:t>
            </a:r>
            <a:endParaRPr kumimoji="1" lang="ja-JP" altLang="en-US" dirty="0"/>
          </a:p>
        </p:txBody>
      </p:sp>
      <p:sp>
        <p:nvSpPr>
          <p:cNvPr id="3" name="コンテンツ プレースホルダー 2"/>
          <p:cNvSpPr>
            <a:spLocks noGrp="1"/>
          </p:cNvSpPr>
          <p:nvPr>
            <p:ph idx="1"/>
          </p:nvPr>
        </p:nvSpPr>
        <p:spPr>
          <a:xfrm>
            <a:off x="107504" y="1196753"/>
            <a:ext cx="8928992" cy="2520280"/>
          </a:xfrm>
        </p:spPr>
        <p:txBody>
          <a:bodyPr>
            <a:normAutofit/>
          </a:bodyPr>
          <a:lstStyle/>
          <a:p>
            <a:r>
              <a:rPr lang="ja-JP" altLang="en-US" sz="2800" b="1" dirty="0" smtClean="0"/>
              <a:t>交差点までの距離や交差点の位置、交差点における法線を</a:t>
            </a:r>
            <a:r>
              <a:rPr lang="en-US" altLang="ja-JP" sz="2800" b="1" dirty="0" err="1" smtClean="0"/>
              <a:t>Hitpoint</a:t>
            </a:r>
            <a:r>
              <a:rPr lang="ja-JP" altLang="en-US" sz="2800" b="1" dirty="0" smtClean="0"/>
              <a:t>構造体に格納する</a:t>
            </a:r>
            <a:endParaRPr lang="en-US" altLang="ja-JP" sz="2800" b="1" dirty="0" smtClean="0"/>
          </a:p>
          <a:p>
            <a:pPr lvl="1"/>
            <a:r>
              <a:rPr lang="ja-JP" altLang="en-US" sz="2400" dirty="0" smtClean="0"/>
              <a:t>球の表面において、</a:t>
            </a:r>
            <a:r>
              <a:rPr lang="ja-JP" altLang="en-US" sz="2400" dirty="0"/>
              <a:t>交差点における</a:t>
            </a:r>
            <a:r>
              <a:rPr lang="ja-JP" altLang="en-US" sz="2400" dirty="0" smtClean="0"/>
              <a:t>法線は球の中心から交差点</a:t>
            </a:r>
            <a:r>
              <a:rPr lang="ja-JP" altLang="en-US" sz="2400" dirty="0"/>
              <a:t>へ</a:t>
            </a:r>
            <a:r>
              <a:rPr lang="ja-JP" altLang="en-US" sz="2400" dirty="0" smtClean="0"/>
              <a:t>のベクトルを正規化したものになる。</a:t>
            </a:r>
            <a:endParaRPr lang="en-US" altLang="ja-JP" sz="2400" dirty="0" smtClean="0"/>
          </a:p>
        </p:txBody>
      </p:sp>
      <p:sp>
        <p:nvSpPr>
          <p:cNvPr id="9" name="円/楕円 8"/>
          <p:cNvSpPr/>
          <p:nvPr/>
        </p:nvSpPr>
        <p:spPr>
          <a:xfrm>
            <a:off x="1547664" y="4157305"/>
            <a:ext cx="2016224" cy="2016224"/>
          </a:xfrm>
          <a:prstGeom prst="ellipse">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483768" y="5093409"/>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1" name="正方形/長方形 10"/>
              <p:cNvSpPr/>
              <p:nvPr/>
            </p:nvSpPr>
            <p:spPr>
              <a:xfrm>
                <a:off x="2330298" y="5165417"/>
                <a:ext cx="47916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i="1" smtClean="0">
                              <a:latin typeface="Cambria Math"/>
                            </a:rPr>
                          </m:ctrlPr>
                        </m:accPr>
                        <m:e>
                          <m:r>
                            <a:rPr lang="en-US" altLang="ja-JP" sz="2800" b="0" i="1" smtClean="0">
                              <a:latin typeface="Cambria Math"/>
                            </a:rPr>
                            <m:t>𝑝</m:t>
                          </m:r>
                        </m:e>
                      </m:acc>
                    </m:oMath>
                  </m:oMathPara>
                </a14:m>
                <a:endParaRPr lang="ja-JP" altLang="en-US" sz="2800" dirty="0"/>
              </a:p>
            </p:txBody>
          </p:sp>
        </mc:Choice>
        <mc:Fallback xmlns="">
          <p:sp>
            <p:nvSpPr>
              <p:cNvPr id="11" name="正方形/長方形 10"/>
              <p:cNvSpPr>
                <a:spLocks noRot="1" noChangeAspect="1" noMove="1" noResize="1" noEditPoints="1" noAdjustHandles="1" noChangeArrowheads="1" noChangeShapeType="1" noTextEdit="1"/>
              </p:cNvSpPr>
              <p:nvPr/>
            </p:nvSpPr>
            <p:spPr>
              <a:xfrm>
                <a:off x="2330298" y="5165417"/>
                <a:ext cx="479169" cy="523220"/>
              </a:xfrm>
              <a:prstGeom prst="rect">
                <a:avLst/>
              </a:prstGeom>
              <a:blipFill rotWithShape="1">
                <a:blip r:embed="rId3"/>
                <a:stretch>
                  <a:fillRect/>
                </a:stretch>
              </a:blipFill>
            </p:spPr>
            <p:txBody>
              <a:bodyPr/>
              <a:lstStyle/>
              <a:p>
                <a:r>
                  <a:rPr lang="ja-JP" altLang="en-US">
                    <a:noFill/>
                  </a:rPr>
                  <a:t> </a:t>
                </a:r>
              </a:p>
            </p:txBody>
          </p:sp>
        </mc:Fallback>
      </mc:AlternateContent>
      <p:cxnSp>
        <p:nvCxnSpPr>
          <p:cNvPr id="13" name="直線矢印コネクタ 12"/>
          <p:cNvCxnSpPr/>
          <p:nvPr/>
        </p:nvCxnSpPr>
        <p:spPr>
          <a:xfrm flipV="1">
            <a:off x="2548027" y="4331776"/>
            <a:ext cx="450895" cy="814992"/>
          </a:xfrm>
          <a:prstGeom prst="straightConnector1">
            <a:avLst/>
          </a:prstGeom>
          <a:ln w="38100">
            <a:solidFill>
              <a:srgbClr val="FF000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2998922" y="3789040"/>
            <a:ext cx="300269" cy="542736"/>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2946134" y="4222920"/>
            <a:ext cx="144016" cy="14401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3299191" y="3573016"/>
            <a:ext cx="646331" cy="369332"/>
          </a:xfrm>
          <a:prstGeom prst="rect">
            <a:avLst/>
          </a:prstGeom>
          <a:noFill/>
        </p:spPr>
        <p:txBody>
          <a:bodyPr wrap="none" rtlCol="0">
            <a:spAutoFit/>
          </a:bodyPr>
          <a:lstStyle/>
          <a:p>
            <a:r>
              <a:rPr lang="ja-JP" altLang="en-US" dirty="0"/>
              <a:t>法線</a:t>
            </a:r>
            <a:endParaRPr kumimoji="1" lang="ja-JP" altLang="en-US" dirty="0"/>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301" y="3804015"/>
            <a:ext cx="3744416" cy="289268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5" name="正方形/長方形 14"/>
          <p:cNvSpPr/>
          <p:nvPr/>
        </p:nvSpPr>
        <p:spPr>
          <a:xfrm>
            <a:off x="5258850" y="6129702"/>
            <a:ext cx="3547799" cy="33324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590548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3.3 </a:t>
            </a:r>
            <a:r>
              <a:rPr kumimoji="1" lang="ja-JP" altLang="en-US" dirty="0" smtClean="0"/>
              <a:t>シーンデータ</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a:t>s</a:t>
            </a:r>
            <a:r>
              <a:rPr kumimoji="1" lang="en-US" altLang="ja-JP" dirty="0" err="1" smtClean="0"/>
              <a:t>cene.h</a:t>
            </a:r>
            <a:endParaRPr kumimoji="1" lang="ja-JP"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052733"/>
            <a:ext cx="6408712" cy="5625251"/>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876173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シーンデータ</a:t>
            </a:r>
            <a:endParaRPr kumimoji="1" lang="ja-JP" altLang="en-US" dirty="0"/>
          </a:p>
        </p:txBody>
      </p:sp>
      <p:sp>
        <p:nvSpPr>
          <p:cNvPr id="3" name="コンテンツ プレースホルダー 2"/>
          <p:cNvSpPr>
            <a:spLocks noGrp="1"/>
          </p:cNvSpPr>
          <p:nvPr>
            <p:ph idx="1"/>
          </p:nvPr>
        </p:nvSpPr>
        <p:spPr/>
        <p:txBody>
          <a:bodyPr/>
          <a:lstStyle/>
          <a:p>
            <a:r>
              <a:rPr lang="ja-JP" altLang="en-US" b="1" dirty="0" smtClean="0"/>
              <a:t>レンダリングするシーンのデータ</a:t>
            </a:r>
            <a:endParaRPr lang="en-US" altLang="ja-JP" b="1" dirty="0" smtClean="0"/>
          </a:p>
          <a:p>
            <a:pPr lvl="1"/>
            <a:r>
              <a:rPr lang="en-US" altLang="ja-JP" dirty="0" smtClean="0"/>
              <a:t>Sphere</a:t>
            </a:r>
            <a:r>
              <a:rPr lang="ja-JP" altLang="en-US" dirty="0" smtClean="0"/>
              <a:t>構造体の配列</a:t>
            </a:r>
            <a:endParaRPr lang="en-US" altLang="ja-JP" dirty="0" smtClean="0"/>
          </a:p>
          <a:p>
            <a:pPr lvl="1"/>
            <a:r>
              <a:rPr kumimoji="1" lang="ja-JP" altLang="en-US" dirty="0"/>
              <a:t>ヘッダ</a:t>
            </a:r>
            <a:r>
              <a:rPr kumimoji="1" lang="ja-JP" altLang="en-US" dirty="0" smtClean="0"/>
              <a:t>に直接記述</a:t>
            </a:r>
            <a:endParaRPr kumimoji="1" lang="ja-JP"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65" y="3501008"/>
            <a:ext cx="7829550" cy="200025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14005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シーンデータ</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球のみでコーネルボックスを表現</a:t>
            </a:r>
            <a:endParaRPr kumimoji="1" lang="ja-JP" altLang="en-US" dirty="0"/>
          </a:p>
        </p:txBody>
      </p:sp>
      <p:cxnSp>
        <p:nvCxnSpPr>
          <p:cNvPr id="4" name="直線矢印コネクタ 3"/>
          <p:cNvCxnSpPr/>
          <p:nvPr/>
        </p:nvCxnSpPr>
        <p:spPr>
          <a:xfrm flipV="1">
            <a:off x="4282007" y="2060848"/>
            <a:ext cx="0" cy="4637167"/>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線矢印コネクタ 4"/>
          <p:cNvCxnSpPr/>
          <p:nvPr/>
        </p:nvCxnSpPr>
        <p:spPr>
          <a:xfrm>
            <a:off x="1350213" y="4371375"/>
            <a:ext cx="5904656" cy="0"/>
          </a:xfrm>
          <a:prstGeom prst="straightConnector1">
            <a:avLst/>
          </a:prstGeom>
          <a:ln w="38100">
            <a:solidFill>
              <a:schemeClr val="tx1">
                <a:lumMod val="65000"/>
                <a:lumOff val="35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047120" y="4010099"/>
            <a:ext cx="415498" cy="369332"/>
          </a:xfrm>
          <a:prstGeom prst="rect">
            <a:avLst/>
          </a:prstGeom>
          <a:noFill/>
        </p:spPr>
        <p:txBody>
          <a:bodyPr wrap="none" rtlCol="0">
            <a:spAutoFit/>
          </a:bodyPr>
          <a:lstStyle/>
          <a:p>
            <a:r>
              <a:rPr lang="ja-JP" altLang="en-US" b="1" dirty="0"/>
              <a:t>ｘ</a:t>
            </a:r>
            <a:endParaRPr kumimoji="1" lang="ja-JP" altLang="en-US" b="1" dirty="0"/>
          </a:p>
        </p:txBody>
      </p:sp>
      <p:sp>
        <p:nvSpPr>
          <p:cNvPr id="7" name="テキスト ボックス 6"/>
          <p:cNvSpPr txBox="1"/>
          <p:nvPr/>
        </p:nvSpPr>
        <p:spPr>
          <a:xfrm>
            <a:off x="4302541" y="1876182"/>
            <a:ext cx="415498" cy="369332"/>
          </a:xfrm>
          <a:prstGeom prst="rect">
            <a:avLst/>
          </a:prstGeom>
          <a:noFill/>
        </p:spPr>
        <p:txBody>
          <a:bodyPr wrap="none" rtlCol="0">
            <a:spAutoFit/>
          </a:bodyPr>
          <a:lstStyle/>
          <a:p>
            <a:r>
              <a:rPr lang="ja-JP" altLang="en-US" b="1" dirty="0"/>
              <a:t>ｙ</a:t>
            </a:r>
            <a:endParaRPr kumimoji="1" lang="ja-JP" altLang="en-US" b="1" dirty="0"/>
          </a:p>
        </p:txBody>
      </p:sp>
      <p:sp>
        <p:nvSpPr>
          <p:cNvPr id="12" name="円/楕円 11"/>
          <p:cNvSpPr/>
          <p:nvPr/>
        </p:nvSpPr>
        <p:spPr>
          <a:xfrm>
            <a:off x="-188540" y="2014682"/>
            <a:ext cx="4714329" cy="471432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4282007" y="2022266"/>
            <a:ext cx="4714329" cy="47143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048828" y="-333214"/>
            <a:ext cx="4714329" cy="4714329"/>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2048827" y="4149080"/>
            <a:ext cx="4714329" cy="4714329"/>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p:cNvCxnSpPr/>
          <p:nvPr/>
        </p:nvCxnSpPr>
        <p:spPr>
          <a:xfrm flipV="1">
            <a:off x="2168624" y="4277532"/>
            <a:ext cx="2217396" cy="87966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607845" y="5171573"/>
            <a:ext cx="2723823" cy="646331"/>
          </a:xfrm>
          <a:prstGeom prst="rect">
            <a:avLst/>
          </a:prstGeom>
          <a:noFill/>
        </p:spPr>
        <p:txBody>
          <a:bodyPr wrap="none" rtlCol="0">
            <a:spAutoFit/>
          </a:bodyPr>
          <a:lstStyle/>
          <a:p>
            <a:pPr algn="ctr"/>
            <a:r>
              <a:rPr lang="ja-JP" altLang="en-US" b="1" dirty="0" smtClean="0"/>
              <a:t>球で囲まれたこの部分が</a:t>
            </a:r>
            <a:endParaRPr lang="en-US" altLang="ja-JP" b="1" dirty="0" smtClean="0"/>
          </a:p>
          <a:p>
            <a:pPr algn="ctr"/>
            <a:r>
              <a:rPr lang="ja-JP" altLang="en-US" b="1" dirty="0" smtClean="0"/>
              <a:t>コーネルボックス</a:t>
            </a:r>
            <a:endParaRPr kumimoji="1" lang="ja-JP" altLang="en-US" b="1" dirty="0"/>
          </a:p>
        </p:txBody>
      </p:sp>
    </p:spTree>
    <p:extLst>
      <p:ext uri="{BB962C8B-B14F-4D97-AF65-F5344CB8AC3E}">
        <p14:creationId xmlns:p14="http://schemas.microsoft.com/office/powerpoint/2010/main" val="23228634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err="1" smtClean="0"/>
              <a:t>i</a:t>
            </a:r>
            <a:r>
              <a:rPr kumimoji="1" lang="en-US" altLang="ja-JP" dirty="0" err="1" smtClean="0"/>
              <a:t>ntersect_scene</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b="1" dirty="0" smtClean="0"/>
              <a:t>シーンに存在する各物体とレイとの交差判定関数</a:t>
            </a:r>
            <a:endParaRPr kumimoji="1" lang="en-US" altLang="ja-JP" sz="2800" b="1" dirty="0" smtClean="0"/>
          </a:p>
          <a:p>
            <a:pPr lvl="1"/>
            <a:r>
              <a:rPr kumimoji="1" lang="ja-JP" altLang="en-US" sz="2400" dirty="0" smtClean="0"/>
              <a:t>各交差点の内、一番レイの始点に近いものを求める。（一番近い点で反射するから）</a:t>
            </a:r>
            <a:endParaRPr kumimoji="1" lang="en-US" altLang="ja-JP" sz="2400" dirty="0" smtClean="0"/>
          </a:p>
          <a:p>
            <a:pPr lvl="1"/>
            <a:r>
              <a:rPr kumimoji="1" lang="ja-JP" altLang="en-US" sz="2400" dirty="0" smtClean="0"/>
              <a:t>交差判定はすべての物体に対して行う。（全探索）</a:t>
            </a:r>
            <a:endParaRPr kumimoji="1" lang="en-US" altLang="ja-JP" sz="2400" dirty="0" smtClean="0"/>
          </a:p>
          <a:p>
            <a:pPr lvl="2"/>
            <a:r>
              <a:rPr lang="ja-JP" altLang="en-US" sz="2000" dirty="0"/>
              <a:t>計算量</a:t>
            </a:r>
            <a:r>
              <a:rPr lang="ja-JP" altLang="en-US" sz="2000" dirty="0" smtClean="0"/>
              <a:t>は</a:t>
            </a:r>
            <a:r>
              <a:rPr lang="en-US" altLang="ja-JP" sz="2000" dirty="0" smtClean="0"/>
              <a:t>O(N) (N</a:t>
            </a:r>
            <a:r>
              <a:rPr lang="ja-JP" altLang="en-US" sz="2000" dirty="0" smtClean="0"/>
              <a:t>は物体の数</a:t>
            </a:r>
            <a:r>
              <a:rPr lang="en-US" altLang="ja-JP" sz="2000" dirty="0" smtClean="0"/>
              <a:t>)</a:t>
            </a:r>
            <a:endParaRPr kumimoji="1" lang="ja-JP" altLang="en-US" sz="2000" dirty="0"/>
          </a:p>
        </p:txBody>
      </p:sp>
      <p:sp>
        <p:nvSpPr>
          <p:cNvPr id="4" name="正方形/長方形 3"/>
          <p:cNvSpPr/>
          <p:nvPr/>
        </p:nvSpPr>
        <p:spPr>
          <a:xfrm>
            <a:off x="107504" y="3717032"/>
            <a:ext cx="4032448" cy="2976488"/>
          </a:xfrm>
          <a:prstGeom prst="rect">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79512" y="3804892"/>
            <a:ext cx="3960440" cy="2800767"/>
          </a:xfrm>
          <a:prstGeom prst="rect">
            <a:avLst/>
          </a:prstGeom>
          <a:noFill/>
        </p:spPr>
        <p:txBody>
          <a:bodyPr wrap="square" rtlCol="0">
            <a:spAutoFit/>
          </a:bodyPr>
          <a:lstStyle/>
          <a:p>
            <a:r>
              <a:rPr lang="ja-JP" altLang="en-US" sz="1600" dirty="0" smtClean="0"/>
              <a:t>レンダリングにおいて最も重い部分の一つはレイトレによる交差判定、すなわちこの関数である。</a:t>
            </a:r>
            <a:endParaRPr lang="en-US" altLang="ja-JP" sz="1600" dirty="0" smtClean="0"/>
          </a:p>
          <a:p>
            <a:r>
              <a:rPr lang="en-US" altLang="ja-JP" sz="1600" dirty="0" err="1" smtClean="0"/>
              <a:t>edupt</a:t>
            </a:r>
            <a:r>
              <a:rPr lang="ja-JP" altLang="en-US" sz="1600" dirty="0" smtClean="0"/>
              <a:t>のシーンデータはかなり単純なので全探索しても問題になりにくいが、交差判定をする対象が何百万個ものポリゴンになったりすると線形の全探索ではもちろんどうにもならない。</a:t>
            </a:r>
            <a:endParaRPr lang="en-US" altLang="ja-JP" sz="1600" dirty="0" smtClean="0"/>
          </a:p>
          <a:p>
            <a:r>
              <a:rPr lang="ja-JP" altLang="en-US" sz="1600" dirty="0" smtClean="0"/>
              <a:t>こういった場合は</a:t>
            </a:r>
            <a:r>
              <a:rPr lang="en-US" altLang="ja-JP" sz="1600" dirty="0" err="1" smtClean="0"/>
              <a:t>kd</a:t>
            </a:r>
            <a:r>
              <a:rPr lang="en-US" altLang="ja-JP" sz="1600" dirty="0" smtClean="0"/>
              <a:t>-tree</a:t>
            </a:r>
            <a:r>
              <a:rPr lang="ja-JP" altLang="en-US" sz="1600" dirty="0" err="1" smtClean="0"/>
              <a:t>、</a:t>
            </a:r>
            <a:r>
              <a:rPr lang="en-US" altLang="ja-JP" sz="1600" dirty="0" smtClean="0"/>
              <a:t>BVH</a:t>
            </a:r>
            <a:r>
              <a:rPr lang="ja-JP" altLang="en-US" sz="1600" dirty="0" err="1" smtClean="0"/>
              <a:t>、</a:t>
            </a:r>
            <a:r>
              <a:rPr lang="en-US" altLang="ja-JP" sz="1600" dirty="0" err="1" smtClean="0"/>
              <a:t>Octree</a:t>
            </a:r>
            <a:r>
              <a:rPr lang="ja-JP" altLang="en-US" sz="1600" dirty="0" smtClean="0"/>
              <a:t>などの空間分割木を使って計算量を</a:t>
            </a:r>
            <a:r>
              <a:rPr lang="en-US" altLang="ja-JP" sz="1600" dirty="0" smtClean="0"/>
              <a:t>O(</a:t>
            </a:r>
            <a:r>
              <a:rPr lang="en-US" altLang="ja-JP" sz="1600" dirty="0" err="1" smtClean="0"/>
              <a:t>logN</a:t>
            </a:r>
            <a:r>
              <a:rPr lang="en-US" altLang="ja-JP" sz="1600" dirty="0" smtClean="0"/>
              <a:t>)</a:t>
            </a:r>
            <a:r>
              <a:rPr lang="ja-JP" altLang="en-US" sz="1600" dirty="0" smtClean="0"/>
              <a:t>にするのが定石。</a:t>
            </a:r>
            <a:endParaRPr kumimoji="1" lang="ja-JP" altLang="en-US"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698925"/>
            <a:ext cx="4594274" cy="280878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81377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目次</a:t>
            </a:r>
            <a:endParaRPr kumimoji="1" lang="ja-JP" altLang="en-US" dirty="0"/>
          </a:p>
        </p:txBody>
      </p:sp>
      <p:sp>
        <p:nvSpPr>
          <p:cNvPr id="3" name="コンテンツ プレースホルダー 2"/>
          <p:cNvSpPr>
            <a:spLocks noGrp="1"/>
          </p:cNvSpPr>
          <p:nvPr>
            <p:ph idx="1"/>
          </p:nvPr>
        </p:nvSpPr>
        <p:spPr>
          <a:xfrm>
            <a:off x="251520" y="1196752"/>
            <a:ext cx="8435280" cy="5544616"/>
          </a:xfrm>
        </p:spPr>
        <p:txBody>
          <a:bodyPr>
            <a:normAutofit fontScale="55000" lnSpcReduction="20000"/>
          </a:bodyPr>
          <a:lstStyle/>
          <a:p>
            <a:pPr marL="514350" indent="-514350">
              <a:buFont typeface="+mj-lt"/>
              <a:buAutoNum type="arabicPeriod"/>
            </a:pPr>
            <a:r>
              <a:rPr kumimoji="1" lang="ja-JP" altLang="en-US" b="1" dirty="0" smtClean="0"/>
              <a:t>物理ベースコンピュータグラフィックス</a:t>
            </a:r>
            <a:endParaRPr kumimoji="1" lang="en-US" altLang="ja-JP" b="1" dirty="0" smtClean="0"/>
          </a:p>
          <a:p>
            <a:pPr marL="514350" indent="-514350">
              <a:buFont typeface="+mj-lt"/>
              <a:buAutoNum type="arabicPeriod"/>
            </a:pPr>
            <a:r>
              <a:rPr kumimoji="1" lang="en-US" altLang="ja-JP" b="1" dirty="0" err="1" smtClean="0"/>
              <a:t>edupt</a:t>
            </a:r>
            <a:r>
              <a:rPr kumimoji="1" lang="ja-JP" altLang="en-US" b="1" dirty="0" smtClean="0"/>
              <a:t>コード解説（ユーティリティ編）</a:t>
            </a:r>
            <a:endParaRPr kumimoji="1" lang="en-US" altLang="ja-JP" b="1" dirty="0" smtClean="0"/>
          </a:p>
          <a:p>
            <a:pPr marL="914400" lvl="1" indent="-514350">
              <a:buFont typeface="+mj-lt"/>
              <a:buAutoNum type="arabicPeriod"/>
            </a:pPr>
            <a:r>
              <a:rPr lang="ja-JP" altLang="en-US" dirty="0" smtClean="0"/>
              <a:t>各種定数</a:t>
            </a:r>
            <a:endParaRPr lang="en-US" altLang="ja-JP" dirty="0" smtClean="0"/>
          </a:p>
          <a:p>
            <a:pPr marL="914400" lvl="1" indent="-514350">
              <a:buFont typeface="+mj-lt"/>
              <a:buAutoNum type="arabicPeriod"/>
            </a:pPr>
            <a:r>
              <a:rPr kumimoji="1" lang="ja-JP" altLang="en-US" dirty="0" smtClean="0"/>
              <a:t>画像出力</a:t>
            </a:r>
            <a:endParaRPr kumimoji="1" lang="en-US" altLang="ja-JP" dirty="0" smtClean="0"/>
          </a:p>
          <a:p>
            <a:pPr marL="914400" lvl="1" indent="-514350">
              <a:buFont typeface="+mj-lt"/>
              <a:buAutoNum type="arabicPeriod"/>
            </a:pPr>
            <a:r>
              <a:rPr lang="ja-JP" altLang="en-US" dirty="0"/>
              <a:t>乱数</a:t>
            </a:r>
            <a:endParaRPr kumimoji="1" lang="en-US" altLang="ja-JP" dirty="0" smtClean="0"/>
          </a:p>
          <a:p>
            <a:pPr marL="514350" indent="-514350">
              <a:buFont typeface="+mj-lt"/>
              <a:buAutoNum type="arabicPeriod"/>
            </a:pPr>
            <a:r>
              <a:rPr lang="en-US" altLang="ja-JP" b="1" dirty="0" err="1" smtClean="0"/>
              <a:t>edupt</a:t>
            </a:r>
            <a:r>
              <a:rPr lang="ja-JP" altLang="en-US" b="1" dirty="0" smtClean="0"/>
              <a:t>コード解説（幾何編）</a:t>
            </a:r>
            <a:endParaRPr lang="en-US" altLang="ja-JP" b="1" dirty="0" smtClean="0"/>
          </a:p>
          <a:p>
            <a:pPr marL="914400" lvl="1" indent="-514350">
              <a:buFont typeface="+mj-lt"/>
              <a:buAutoNum type="arabicPeriod"/>
            </a:pPr>
            <a:r>
              <a:rPr lang="ja-JP" altLang="en-US" dirty="0" smtClean="0"/>
              <a:t>ベクトル</a:t>
            </a:r>
            <a:endParaRPr lang="en-US" altLang="ja-JP" dirty="0" smtClean="0"/>
          </a:p>
          <a:p>
            <a:pPr marL="914400" lvl="1" indent="-514350">
              <a:buFont typeface="+mj-lt"/>
              <a:buAutoNum type="arabicPeriod"/>
            </a:pPr>
            <a:r>
              <a:rPr lang="ja-JP" altLang="en-US" dirty="0" smtClean="0"/>
              <a:t>球</a:t>
            </a:r>
            <a:endParaRPr lang="en-US" altLang="ja-JP" dirty="0" smtClean="0"/>
          </a:p>
          <a:p>
            <a:pPr marL="914400" lvl="1" indent="-514350">
              <a:buFont typeface="+mj-lt"/>
              <a:buAutoNum type="arabicPeriod"/>
            </a:pPr>
            <a:r>
              <a:rPr lang="ja-JP" altLang="en-US" dirty="0" smtClean="0"/>
              <a:t>シーンデータ</a:t>
            </a:r>
            <a:endParaRPr lang="en-US" altLang="ja-JP" dirty="0" smtClean="0"/>
          </a:p>
          <a:p>
            <a:pPr marL="514350" indent="-514350">
              <a:buFont typeface="+mj-lt"/>
              <a:buAutoNum type="arabicPeriod"/>
            </a:pPr>
            <a:r>
              <a:rPr lang="ja-JP" altLang="en-US" b="1" dirty="0" smtClean="0"/>
              <a:t>パストレーシング</a:t>
            </a:r>
            <a:endParaRPr lang="en-US" altLang="ja-JP" b="1" dirty="0" smtClean="0"/>
          </a:p>
          <a:p>
            <a:pPr marL="914400" lvl="1" indent="-514350">
              <a:buFont typeface="+mj-lt"/>
              <a:buAutoNum type="arabicPeriod"/>
            </a:pPr>
            <a:r>
              <a:rPr lang="ja-JP" altLang="en-US" dirty="0" smtClean="0"/>
              <a:t>光の物理量</a:t>
            </a:r>
            <a:endParaRPr lang="en-US" altLang="ja-JP" dirty="0" smtClean="0"/>
          </a:p>
          <a:p>
            <a:pPr marL="914400" lvl="1" indent="-514350">
              <a:buFont typeface="+mj-lt"/>
              <a:buAutoNum type="arabicPeriod"/>
            </a:pPr>
            <a:r>
              <a:rPr lang="ja-JP" altLang="en-US" dirty="0"/>
              <a:t>レンダリング</a:t>
            </a:r>
            <a:r>
              <a:rPr lang="ja-JP" altLang="en-US" dirty="0" smtClean="0"/>
              <a:t>方程式</a:t>
            </a:r>
            <a:endParaRPr lang="en-US" altLang="ja-JP" dirty="0" smtClean="0"/>
          </a:p>
          <a:p>
            <a:pPr marL="914400" lvl="1" indent="-514350">
              <a:buFont typeface="+mj-lt"/>
              <a:buAutoNum type="arabicPeriod"/>
            </a:pPr>
            <a:r>
              <a:rPr lang="ja-JP" altLang="en-US" dirty="0"/>
              <a:t>モンテカルロ</a:t>
            </a:r>
            <a:r>
              <a:rPr lang="ja-JP" altLang="en-US" dirty="0" smtClean="0"/>
              <a:t>積分</a:t>
            </a:r>
            <a:endParaRPr lang="en-US" altLang="ja-JP" dirty="0" smtClean="0"/>
          </a:p>
          <a:p>
            <a:pPr marL="914400" lvl="1" indent="-514350">
              <a:buFont typeface="+mj-lt"/>
              <a:buAutoNum type="arabicPeriod"/>
            </a:pPr>
            <a:r>
              <a:rPr lang="ja-JP" altLang="en-US" dirty="0" smtClean="0"/>
              <a:t>パストレーシング</a:t>
            </a:r>
            <a:endParaRPr lang="en-US" altLang="ja-JP" dirty="0" smtClean="0"/>
          </a:p>
          <a:p>
            <a:pPr marL="914400" lvl="1" indent="-514350">
              <a:buFont typeface="+mj-lt"/>
              <a:buAutoNum type="arabicPeriod"/>
            </a:pPr>
            <a:r>
              <a:rPr lang="ja-JP" altLang="en-US" dirty="0"/>
              <a:t>ロシアンルーレット</a:t>
            </a:r>
            <a:endParaRPr lang="en-US" altLang="ja-JP" dirty="0" smtClean="0"/>
          </a:p>
          <a:p>
            <a:pPr marL="514350" indent="-514350">
              <a:buFont typeface="+mj-lt"/>
              <a:buAutoNum type="arabicPeriod"/>
            </a:pPr>
            <a:r>
              <a:rPr lang="en-US" altLang="ja-JP" b="1" dirty="0" err="1"/>
              <a:t>e</a:t>
            </a:r>
            <a:r>
              <a:rPr lang="en-US" altLang="ja-JP" b="1" dirty="0" err="1" smtClean="0"/>
              <a:t>dupt</a:t>
            </a:r>
            <a:r>
              <a:rPr lang="ja-JP" altLang="en-US" b="1" dirty="0" smtClean="0"/>
              <a:t>コード解説（レンダリング編）</a:t>
            </a:r>
            <a:endParaRPr lang="en-US" altLang="ja-JP" b="1" dirty="0"/>
          </a:p>
          <a:p>
            <a:pPr marL="914400" lvl="1" indent="-514350">
              <a:buFont typeface="+mj-lt"/>
              <a:buAutoNum type="arabicPeriod"/>
            </a:pPr>
            <a:r>
              <a:rPr lang="ja-JP" altLang="en-US" dirty="0"/>
              <a:t>カメラ</a:t>
            </a:r>
            <a:r>
              <a:rPr lang="ja-JP" altLang="en-US" dirty="0" smtClean="0"/>
              <a:t>設定</a:t>
            </a:r>
            <a:endParaRPr lang="en-US" altLang="ja-JP" dirty="0" smtClean="0"/>
          </a:p>
          <a:p>
            <a:pPr marL="914400" lvl="1" indent="-514350">
              <a:buFont typeface="+mj-lt"/>
              <a:buAutoNum type="arabicPeriod"/>
            </a:pPr>
            <a:r>
              <a:rPr kumimoji="1" lang="ja-JP" altLang="en-US" dirty="0"/>
              <a:t>画像</a:t>
            </a:r>
            <a:r>
              <a:rPr kumimoji="1" lang="ja-JP" altLang="en-US" dirty="0" smtClean="0"/>
              <a:t>生成</a:t>
            </a:r>
            <a:endParaRPr kumimoji="1" lang="en-US" altLang="ja-JP" dirty="0" smtClean="0"/>
          </a:p>
          <a:p>
            <a:pPr marL="914400" lvl="1" indent="-514350">
              <a:buFont typeface="+mj-lt"/>
              <a:buAutoNum type="arabicPeriod"/>
            </a:pPr>
            <a:r>
              <a:rPr lang="en-US" altLang="ja-JP" dirty="0" smtClean="0"/>
              <a:t>radiance()</a:t>
            </a:r>
          </a:p>
          <a:p>
            <a:pPr marL="914400" lvl="1" indent="-514350">
              <a:buFont typeface="+mj-lt"/>
              <a:buAutoNum type="arabicPeriod"/>
            </a:pPr>
            <a:r>
              <a:rPr kumimoji="1" lang="ja-JP" altLang="en-US" dirty="0" smtClean="0"/>
              <a:t>完全拡散面</a:t>
            </a:r>
            <a:endParaRPr kumimoji="1" lang="en-US" altLang="ja-JP" dirty="0" smtClean="0"/>
          </a:p>
          <a:p>
            <a:pPr marL="914400" lvl="1" indent="-514350">
              <a:buFont typeface="+mj-lt"/>
              <a:buAutoNum type="arabicPeriod"/>
            </a:pPr>
            <a:r>
              <a:rPr lang="ja-JP" altLang="en-US" dirty="0"/>
              <a:t>完全</a:t>
            </a:r>
            <a:r>
              <a:rPr lang="ja-JP" altLang="en-US" dirty="0" smtClean="0"/>
              <a:t>鏡面</a:t>
            </a:r>
            <a:r>
              <a:rPr lang="ja-JP" altLang="en-US" dirty="0"/>
              <a:t>・</a:t>
            </a:r>
            <a:r>
              <a:rPr kumimoji="1" lang="ja-JP" altLang="en-US" dirty="0" smtClean="0"/>
              <a:t>ガラス面</a:t>
            </a:r>
            <a:endParaRPr kumimoji="1" lang="ja-JP" altLang="en-US" dirty="0"/>
          </a:p>
        </p:txBody>
      </p:sp>
    </p:spTree>
    <p:extLst>
      <p:ext uri="{BB962C8B-B14F-4D97-AF65-F5344CB8AC3E}">
        <p14:creationId xmlns:p14="http://schemas.microsoft.com/office/powerpoint/2010/main" val="5886061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4</a:t>
            </a:r>
            <a:r>
              <a:rPr kumimoji="1" lang="en-US" altLang="ja-JP" dirty="0" smtClean="0"/>
              <a:t>.</a:t>
            </a:r>
            <a:r>
              <a:rPr lang="ja-JP" altLang="en-US" cap="none" dirty="0"/>
              <a:t>パストレーシング</a:t>
            </a:r>
            <a:endParaRPr kumimoji="1" lang="ja-JP" altLang="en-US" dirty="0"/>
          </a:p>
        </p:txBody>
      </p:sp>
    </p:spTree>
    <p:extLst>
      <p:ext uri="{BB962C8B-B14F-4D97-AF65-F5344CB8AC3E}">
        <p14:creationId xmlns:p14="http://schemas.microsoft.com/office/powerpoint/2010/main" val="17408445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2564904"/>
            <a:ext cx="8568952" cy="3633267"/>
          </a:xfrm>
        </p:spPr>
        <p:txBody>
          <a:bodyPr>
            <a:normAutofit/>
          </a:bodyPr>
          <a:lstStyle/>
          <a:p>
            <a:r>
              <a:rPr kumimoji="1" lang="ja-JP" altLang="en-US" sz="2400" b="1" dirty="0" smtClean="0"/>
              <a:t>まえおき</a:t>
            </a:r>
            <a:endParaRPr kumimoji="1" lang="en-US" altLang="ja-JP" sz="2400" b="1" dirty="0" smtClean="0"/>
          </a:p>
          <a:p>
            <a:pPr lvl="1"/>
            <a:r>
              <a:rPr kumimoji="1" lang="en-US" altLang="ja-JP" sz="2000" dirty="0" err="1" smtClean="0"/>
              <a:t>edupt</a:t>
            </a:r>
            <a:r>
              <a:rPr kumimoji="1" lang="ja-JP" altLang="en-US" sz="2000" dirty="0" smtClean="0"/>
              <a:t>のメインのレンダリング部分の説明の前に</a:t>
            </a:r>
            <a:r>
              <a:rPr lang="ja-JP" altLang="en-US" sz="2000" dirty="0"/>
              <a:t>光の</a:t>
            </a:r>
            <a:r>
              <a:rPr lang="ja-JP" altLang="en-US" sz="2000" dirty="0" smtClean="0"/>
              <a:t>物理量、</a:t>
            </a:r>
            <a:r>
              <a:rPr kumimoji="1" lang="ja-JP" altLang="en-US" sz="2000" dirty="0" smtClean="0"/>
              <a:t>レンダリング方程式、そしてレンダリング方程式を解くアルゴリズムの一つ</a:t>
            </a:r>
            <a:r>
              <a:rPr lang="ja-JP" altLang="en-US" sz="2000" dirty="0" smtClean="0"/>
              <a:t>パストレーシング</a:t>
            </a:r>
            <a:r>
              <a:rPr kumimoji="1" lang="ja-JP" altLang="en-US" sz="2000" dirty="0" smtClean="0"/>
              <a:t>についてより一般的な説明をします。</a:t>
            </a:r>
            <a:endParaRPr kumimoji="1" lang="ja-JP" altLang="en-US" sz="1800" dirty="0"/>
          </a:p>
        </p:txBody>
      </p:sp>
    </p:spTree>
    <p:extLst>
      <p:ext uri="{BB962C8B-B14F-4D97-AF65-F5344CB8AC3E}">
        <p14:creationId xmlns:p14="http://schemas.microsoft.com/office/powerpoint/2010/main" val="32132213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パストレーシング</a:t>
            </a:r>
            <a:endParaRPr kumimoji="1" lang="ja-JP" altLang="en-US" dirty="0"/>
          </a:p>
        </p:txBody>
      </p:sp>
      <p:sp>
        <p:nvSpPr>
          <p:cNvPr id="3" name="コンテンツ プレースホルダー 2"/>
          <p:cNvSpPr>
            <a:spLocks noGrp="1"/>
          </p:cNvSpPr>
          <p:nvPr>
            <p:ph idx="1"/>
          </p:nvPr>
        </p:nvSpPr>
        <p:spPr>
          <a:xfrm>
            <a:off x="251520" y="1412776"/>
            <a:ext cx="8928992" cy="4713387"/>
          </a:xfrm>
        </p:spPr>
        <p:txBody>
          <a:bodyPr>
            <a:normAutofit/>
          </a:bodyPr>
          <a:lstStyle/>
          <a:p>
            <a:r>
              <a:rPr kumimoji="1" lang="ja-JP" altLang="en-US" sz="2800" b="1" dirty="0" smtClean="0"/>
              <a:t>レンダリング方程式に基づいて光の挙動をシミュレーションするアルゴリズムの一つ</a:t>
            </a:r>
            <a:endParaRPr kumimoji="1" lang="en-US" altLang="ja-JP" sz="2800" b="1" dirty="0" smtClean="0"/>
          </a:p>
          <a:p>
            <a:pPr lvl="1"/>
            <a:r>
              <a:rPr kumimoji="1" lang="ja-JP" altLang="en-US" sz="2400" dirty="0" smtClean="0"/>
              <a:t>レンダリング方程式は光の伝達のモデル。</a:t>
            </a:r>
            <a:endParaRPr kumimoji="1" lang="en-US" altLang="ja-JP" sz="2400" dirty="0" smtClean="0"/>
          </a:p>
          <a:p>
            <a:pPr lvl="1"/>
            <a:r>
              <a:rPr lang="ja-JP" altLang="en-US" sz="2400" dirty="0" smtClean="0"/>
              <a:t>パストレーシングを使うと写実的な</a:t>
            </a:r>
            <a:r>
              <a:rPr lang="en-US" altLang="ja-JP" sz="2400" dirty="0" smtClean="0"/>
              <a:t>CG</a:t>
            </a:r>
            <a:r>
              <a:rPr lang="ja-JP" altLang="en-US" sz="2400" dirty="0" smtClean="0"/>
              <a:t>を作れる。</a:t>
            </a:r>
            <a:endParaRPr lang="en-US" altLang="ja-JP" sz="2400" dirty="0" smtClean="0"/>
          </a:p>
          <a:p>
            <a:pPr lvl="2"/>
            <a:r>
              <a:rPr kumimoji="1" lang="ja-JP" altLang="en-US" sz="2000" dirty="0" smtClean="0"/>
              <a:t>グローバルイルミネーション（光の相互反射）</a:t>
            </a:r>
            <a:endParaRPr kumimoji="1" lang="en-US" altLang="ja-JP" sz="2000" dirty="0" smtClean="0"/>
          </a:p>
          <a:p>
            <a:r>
              <a:rPr lang="ja-JP" altLang="en-US" sz="2800" b="1" dirty="0" smtClean="0"/>
              <a:t>光伝達</a:t>
            </a:r>
            <a:r>
              <a:rPr lang="ja-JP" altLang="en-US" sz="2800" b="1" dirty="0"/>
              <a:t>の</a:t>
            </a:r>
            <a:r>
              <a:rPr lang="ja-JP" altLang="en-US" sz="2800" b="1" dirty="0" smtClean="0"/>
              <a:t>物理モデルであるレンダリング方程式</a:t>
            </a:r>
            <a:endParaRPr lang="en-US" altLang="ja-JP" sz="2800" b="1" dirty="0" smtClean="0"/>
          </a:p>
          <a:p>
            <a:pPr lvl="1"/>
            <a:r>
              <a:rPr kumimoji="1" lang="ja-JP" altLang="en-US" sz="2400" dirty="0" smtClean="0"/>
              <a:t>光の物理量について知らなければならない。</a:t>
            </a:r>
            <a:endParaRPr kumimoji="1" lang="ja-JP" alt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43808" y="4567627"/>
            <a:ext cx="3624064" cy="20385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612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4</a:t>
            </a:r>
            <a:r>
              <a:rPr kumimoji="1" lang="en-US" altLang="ja-JP" dirty="0" smtClean="0"/>
              <a:t>.1 </a:t>
            </a:r>
            <a:r>
              <a:rPr kumimoji="1" lang="ja-JP" altLang="en-US" dirty="0" smtClean="0"/>
              <a:t>光の物理量</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光の物理量</a:t>
            </a:r>
            <a:endParaRPr kumimoji="1" lang="ja-JP" altLang="en-US" dirty="0"/>
          </a:p>
        </p:txBody>
      </p:sp>
      <p:sp>
        <p:nvSpPr>
          <p:cNvPr id="3" name="コンテンツ プレースホルダー 2"/>
          <p:cNvSpPr>
            <a:spLocks noGrp="1"/>
          </p:cNvSpPr>
          <p:nvPr>
            <p:ph idx="1"/>
          </p:nvPr>
        </p:nvSpPr>
        <p:spPr/>
        <p:txBody>
          <a:bodyPr/>
          <a:lstStyle/>
          <a:p>
            <a:r>
              <a:rPr kumimoji="1" lang="ja-JP" altLang="en-US" b="1" dirty="0" smtClean="0"/>
              <a:t>物理モデルに従った光の挙動を計算</a:t>
            </a:r>
            <a:endParaRPr kumimoji="1" lang="en-US" altLang="ja-JP" b="1" dirty="0" smtClean="0"/>
          </a:p>
          <a:p>
            <a:pPr lvl="1"/>
            <a:r>
              <a:rPr lang="ja-JP" altLang="en-US" dirty="0"/>
              <a:t>光</a:t>
            </a:r>
            <a:r>
              <a:rPr lang="ja-JP" altLang="en-US" dirty="0" smtClean="0"/>
              <a:t>の物理量を把握する必要がある。</a:t>
            </a:r>
            <a:endParaRPr lang="en-US" altLang="ja-JP" dirty="0" smtClean="0"/>
          </a:p>
          <a:p>
            <a:r>
              <a:rPr kumimoji="1" lang="ja-JP" altLang="en-US" b="1" dirty="0" smtClean="0"/>
              <a:t>放射分析学（</a:t>
            </a:r>
            <a:r>
              <a:rPr kumimoji="1" lang="en-US" altLang="ja-JP" b="1" dirty="0" smtClean="0"/>
              <a:t>Radiometry</a:t>
            </a:r>
            <a:r>
              <a:rPr kumimoji="1" lang="ja-JP" altLang="en-US" b="1" dirty="0" smtClean="0"/>
              <a:t>）</a:t>
            </a:r>
            <a:endParaRPr kumimoji="1" lang="en-US" altLang="ja-JP" b="1" dirty="0" smtClean="0"/>
          </a:p>
          <a:p>
            <a:pPr lvl="1"/>
            <a:r>
              <a:rPr lang="ja-JP" altLang="en-US" dirty="0" smtClean="0"/>
              <a:t>測光学（</a:t>
            </a:r>
            <a:r>
              <a:rPr lang="en-US" altLang="ja-JP" dirty="0" smtClean="0"/>
              <a:t>Photometry</a:t>
            </a:r>
            <a:r>
              <a:rPr lang="ja-JP" altLang="en-US" dirty="0" smtClean="0"/>
              <a:t>）</a:t>
            </a:r>
            <a:endParaRPr kumimoji="1" lang="ja-JP" altLang="en-US" dirty="0"/>
          </a:p>
        </p:txBody>
      </p:sp>
    </p:spTree>
    <p:extLst>
      <p:ext uri="{BB962C8B-B14F-4D97-AF65-F5344CB8AC3E}">
        <p14:creationId xmlns:p14="http://schemas.microsoft.com/office/powerpoint/2010/main" val="4044597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放射束</a:t>
            </a:r>
            <a:r>
              <a:rPr lang="en-US" altLang="ja-JP" dirty="0" smtClean="0"/>
              <a:t>(Flux)</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a:t>単位</a:t>
            </a:r>
            <a:r>
              <a:rPr kumimoji="1" lang="ja-JP" altLang="en-US" sz="2800" b="1" dirty="0" smtClean="0"/>
              <a:t>時間あたり、ある領域を通過するフォトン数（エネルギー）</a:t>
            </a:r>
            <a:endParaRPr kumimoji="1" lang="ja-JP" altLang="en-US" sz="2800"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971600" y="3553560"/>
                <a:ext cx="2715680" cy="10275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200" b="0" i="0" smtClean="0">
                          <a:latin typeface="Cambria Math"/>
                        </a:rPr>
                        <m:t>Φ</m:t>
                      </m:r>
                      <m:d>
                        <m:dPr>
                          <m:begChr m:val="["/>
                          <m:endChr m:val="]"/>
                          <m:ctrlPr>
                            <a:rPr kumimoji="1" lang="en-US" altLang="ja-JP" sz="3200" b="0" i="1" smtClean="0">
                              <a:latin typeface="Cambria Math"/>
                            </a:rPr>
                          </m:ctrlPr>
                        </m:dPr>
                        <m:e>
                          <m:f>
                            <m:fPr>
                              <m:ctrlPr>
                                <a:rPr kumimoji="1" lang="en-US" altLang="ja-JP" sz="3200" i="1" smtClean="0">
                                  <a:latin typeface="Cambria Math"/>
                                </a:rPr>
                              </m:ctrlPr>
                            </m:fPr>
                            <m:num>
                              <m:r>
                                <m:rPr>
                                  <m:sty m:val="p"/>
                                </m:rPr>
                                <a:rPr kumimoji="1" lang="en-US" altLang="ja-JP" sz="3200" b="0" i="0" smtClean="0">
                                  <a:latin typeface="Cambria Math"/>
                                </a:rPr>
                                <m:t>J</m:t>
                              </m:r>
                            </m:num>
                            <m:den>
                              <m:r>
                                <m:rPr>
                                  <m:sty m:val="p"/>
                                </m:rPr>
                                <a:rPr kumimoji="1" lang="en-US" altLang="ja-JP" sz="3200" b="0" i="0" smtClean="0">
                                  <a:latin typeface="Cambria Math"/>
                                </a:rPr>
                                <m:t>s</m:t>
                              </m:r>
                            </m:den>
                          </m:f>
                        </m:e>
                      </m:d>
                      <m:r>
                        <a:rPr kumimoji="1" lang="en-US" altLang="ja-JP" sz="3200" b="0" i="1" smtClean="0">
                          <a:latin typeface="Cambria Math"/>
                        </a:rPr>
                        <m:t>=</m:t>
                      </m:r>
                      <m:r>
                        <m:rPr>
                          <m:sty m:val="p"/>
                        </m:rPr>
                        <a:rPr kumimoji="1" lang="en-US" altLang="ja-JP" sz="3200" b="0" i="0" smtClean="0">
                          <a:latin typeface="Cambria Math"/>
                        </a:rPr>
                        <m:t>Φ</m:t>
                      </m:r>
                      <m:r>
                        <a:rPr kumimoji="1" lang="en-US" altLang="ja-JP" sz="3200" b="0" i="1" smtClean="0">
                          <a:latin typeface="Cambria Math"/>
                        </a:rPr>
                        <m:t>[</m:t>
                      </m:r>
                      <m:r>
                        <m:rPr>
                          <m:sty m:val="p"/>
                        </m:rPr>
                        <a:rPr kumimoji="1" lang="en-US" altLang="ja-JP" sz="3200" b="0" i="0" smtClean="0">
                          <a:latin typeface="Cambria Math"/>
                        </a:rPr>
                        <m:t>W</m:t>
                      </m:r>
                      <m:r>
                        <a:rPr kumimoji="1" lang="en-US" altLang="ja-JP" sz="3200" b="0" i="1" smtClean="0">
                          <a:latin typeface="Cambria Math"/>
                        </a:rPr>
                        <m:t>]</m:t>
                      </m:r>
                    </m:oMath>
                  </m:oMathPara>
                </a14:m>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971600" y="3553560"/>
                <a:ext cx="2715680" cy="1027589"/>
              </a:xfrm>
              <a:prstGeom prst="rect">
                <a:avLst/>
              </a:prstGeom>
              <a:blipFill rotWithShape="1">
                <a:blip r:embed="rId2"/>
                <a:stretch>
                  <a:fillRect/>
                </a:stretch>
              </a:blipFill>
            </p:spPr>
            <p:txBody>
              <a:bodyPr/>
              <a:lstStyle/>
              <a:p>
                <a:r>
                  <a:rPr lang="ja-JP" altLang="en-US">
                    <a:noFill/>
                  </a:rPr>
                  <a:t> </a:t>
                </a:r>
              </a:p>
            </p:txBody>
          </p:sp>
        </mc:Fallback>
      </mc:AlternateContent>
      <p:sp>
        <p:nvSpPr>
          <p:cNvPr id="5" name="正方形/長方形 4"/>
          <p:cNvSpPr/>
          <p:nvPr/>
        </p:nvSpPr>
        <p:spPr>
          <a:xfrm>
            <a:off x="4617726" y="3068960"/>
            <a:ext cx="2880320" cy="2240249"/>
          </a:xfrm>
          <a:prstGeom prst="rect">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perspectiveRelaxed">
              <a:rot lat="18546622" lon="19791311" rev="177362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6446113" y="4869160"/>
            <a:ext cx="620377" cy="864096"/>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5049774" y="2924944"/>
            <a:ext cx="1008112" cy="1404156"/>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6048323" y="4293139"/>
            <a:ext cx="397790" cy="576021"/>
          </a:xfrm>
          <a:prstGeom prst="straightConnector1">
            <a:avLst/>
          </a:prstGeom>
          <a:ln w="28575">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6446113" y="2285873"/>
            <a:ext cx="577925" cy="1566174"/>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H="1">
            <a:off x="6129894" y="3852047"/>
            <a:ext cx="316219" cy="1017113"/>
          </a:xfrm>
          <a:prstGeom prst="straightConnector1">
            <a:avLst/>
          </a:prstGeom>
          <a:ln w="28575">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flipH="1">
            <a:off x="5841862" y="4877161"/>
            <a:ext cx="272836" cy="1000111"/>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633950" y="2708920"/>
            <a:ext cx="390089" cy="1651683"/>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7024038" y="4360603"/>
            <a:ext cx="92133" cy="369598"/>
          </a:xfrm>
          <a:prstGeom prst="straightConnector1">
            <a:avLst/>
          </a:prstGeom>
          <a:ln w="28575">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116171" y="4757284"/>
            <a:ext cx="165851" cy="68794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4977766" y="3356992"/>
            <a:ext cx="174066" cy="1095871"/>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a:off x="5150241" y="4428111"/>
            <a:ext cx="82886" cy="550063"/>
          </a:xfrm>
          <a:prstGeom prst="straightConnector1">
            <a:avLst/>
          </a:prstGeom>
          <a:ln w="28575">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5233127" y="4965239"/>
            <a:ext cx="82925" cy="68794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H="1">
            <a:off x="4651033" y="3183722"/>
            <a:ext cx="504056" cy="702078"/>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H="1">
            <a:off x="4545718" y="3883388"/>
            <a:ext cx="105315" cy="121676"/>
          </a:xfrm>
          <a:prstGeom prst="straightConnector1">
            <a:avLst/>
          </a:prstGeom>
          <a:ln w="28575">
            <a:solidFill>
              <a:srgbClr val="FFC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4113670" y="4018088"/>
            <a:ext cx="405766" cy="563061"/>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6297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放射照度</a:t>
            </a:r>
            <a:r>
              <a:rPr lang="en-US" altLang="ja-JP" dirty="0" smtClean="0"/>
              <a:t>(Irradiance)</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smtClean="0"/>
              <a:t>放射束の面積密度（単位面積あたりの放射束）</a:t>
            </a:r>
            <a:endParaRPr kumimoji="1" lang="ja-JP" altLang="en-US" sz="2800"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467544" y="3412257"/>
                <a:ext cx="3113866" cy="1040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3200" smtClean="0">
                          <a:latin typeface="Cambria Math"/>
                        </a:rPr>
                        <m:t>B</m:t>
                      </m:r>
                      <m:r>
                        <a:rPr lang="en-US" altLang="ja-JP" sz="3200" b="0" i="1" smtClean="0">
                          <a:latin typeface="Cambria Math"/>
                        </a:rPr>
                        <m:t>(</m:t>
                      </m:r>
                      <m:r>
                        <a:rPr lang="en-US" altLang="ja-JP" sz="3200" b="0" i="1" smtClean="0">
                          <a:latin typeface="Cambria Math"/>
                        </a:rPr>
                        <m:t>𝑥</m:t>
                      </m:r>
                      <m:r>
                        <a:rPr lang="en-US" altLang="ja-JP" sz="3200" b="0" i="1" smtClean="0">
                          <a:latin typeface="Cambria Math"/>
                        </a:rPr>
                        <m:t>)</m:t>
                      </m:r>
                      <m:d>
                        <m:dPr>
                          <m:begChr m:val="["/>
                          <m:endChr m:val="]"/>
                          <m:ctrlPr>
                            <a:rPr kumimoji="1" lang="en-US" altLang="ja-JP" sz="3200" b="0" i="1" smtClean="0">
                              <a:latin typeface="Cambria Math"/>
                            </a:rPr>
                          </m:ctrlPr>
                        </m:dPr>
                        <m:e>
                          <m:f>
                            <m:fPr>
                              <m:ctrlPr>
                                <a:rPr kumimoji="1" lang="en-US" altLang="ja-JP" sz="3200" i="1" smtClean="0">
                                  <a:latin typeface="Cambria Math"/>
                                </a:rPr>
                              </m:ctrlPr>
                            </m:fPr>
                            <m:num>
                              <m:r>
                                <m:rPr>
                                  <m:sty m:val="p"/>
                                </m:rPr>
                                <a:rPr kumimoji="1" lang="en-US" altLang="ja-JP" sz="3200" b="0" i="0" smtClean="0">
                                  <a:latin typeface="Cambria Math"/>
                                </a:rPr>
                                <m:t>W</m:t>
                              </m:r>
                            </m:num>
                            <m:den>
                              <m:sSup>
                                <m:sSupPr>
                                  <m:ctrlPr>
                                    <a:rPr kumimoji="1" lang="en-US" altLang="ja-JP" sz="3200" b="0" i="1" smtClean="0">
                                      <a:latin typeface="Cambria Math"/>
                                      <a:ea typeface="Cambria Math"/>
                                    </a:rPr>
                                  </m:ctrlPr>
                                </m:sSupPr>
                                <m:e>
                                  <m:r>
                                    <m:rPr>
                                      <m:sty m:val="p"/>
                                    </m:rPr>
                                    <a:rPr kumimoji="1" lang="en-US" altLang="ja-JP" sz="3200" b="0" i="0" smtClean="0">
                                      <a:latin typeface="Cambria Math"/>
                                      <a:ea typeface="Cambria Math"/>
                                    </a:rPr>
                                    <m:t>m</m:t>
                                  </m:r>
                                </m:e>
                                <m:sup>
                                  <m:r>
                                    <a:rPr kumimoji="1" lang="en-US" altLang="ja-JP" sz="3200" b="0" i="0" smtClean="0">
                                      <a:latin typeface="Cambria Math"/>
                                      <a:ea typeface="Cambria Math"/>
                                    </a:rPr>
                                    <m:t>2</m:t>
                                  </m:r>
                                </m:sup>
                              </m:sSup>
                            </m:den>
                          </m:f>
                        </m:e>
                      </m:d>
                      <m:r>
                        <a:rPr kumimoji="1" lang="en-US" altLang="ja-JP" sz="3200" b="0" i="1" smtClean="0">
                          <a:latin typeface="Cambria Math"/>
                        </a:rPr>
                        <m:t>=</m:t>
                      </m:r>
                      <m:f>
                        <m:fPr>
                          <m:ctrlPr>
                            <a:rPr kumimoji="1" lang="en-US" altLang="ja-JP" sz="3200" b="0" i="1" smtClean="0">
                              <a:latin typeface="Cambria Math"/>
                            </a:rPr>
                          </m:ctrlPr>
                        </m:fPr>
                        <m:num>
                          <m:r>
                            <a:rPr kumimoji="1" lang="en-US" altLang="ja-JP" sz="3200" b="0" i="1" smtClean="0">
                              <a:latin typeface="Cambria Math"/>
                            </a:rPr>
                            <m:t>𝑑</m:t>
                          </m:r>
                          <m:r>
                            <m:rPr>
                              <m:sty m:val="p"/>
                            </m:rPr>
                            <a:rPr kumimoji="1" lang="en-US" altLang="ja-JP" sz="3200" b="0" i="0" smtClean="0">
                              <a:latin typeface="Cambria Math"/>
                            </a:rPr>
                            <m:t>Φ</m:t>
                          </m:r>
                        </m:num>
                        <m:den>
                          <m:r>
                            <a:rPr kumimoji="1" lang="en-US" altLang="ja-JP" sz="3200" b="0" i="1" smtClean="0">
                              <a:latin typeface="Cambria Math"/>
                            </a:rPr>
                            <m:t>𝑑𝐴</m:t>
                          </m:r>
                        </m:den>
                      </m:f>
                    </m:oMath>
                  </m:oMathPara>
                </a14:m>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67544" y="3412257"/>
                <a:ext cx="3113866" cy="1040606"/>
              </a:xfrm>
              <a:prstGeom prst="rect">
                <a:avLst/>
              </a:prstGeom>
              <a:blipFill rotWithShape="1">
                <a:blip r:embed="rId2"/>
                <a:stretch>
                  <a:fillRect/>
                </a:stretch>
              </a:blipFill>
            </p:spPr>
            <p:txBody>
              <a:bodyPr/>
              <a:lstStyle/>
              <a:p>
                <a:r>
                  <a:rPr lang="ja-JP" altLang="en-US">
                    <a:noFill/>
                  </a:rPr>
                  <a:t> </a:t>
                </a:r>
              </a:p>
            </p:txBody>
          </p:sp>
        </mc:Fallback>
      </mc:AlternateContent>
      <p:sp>
        <p:nvSpPr>
          <p:cNvPr id="5" name="正方形/長方形 4"/>
          <p:cNvSpPr/>
          <p:nvPr/>
        </p:nvSpPr>
        <p:spPr>
          <a:xfrm>
            <a:off x="4617726" y="3068960"/>
            <a:ext cx="2880320" cy="2240249"/>
          </a:xfrm>
          <a:prstGeom prst="rect">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perspectiveRelaxed">
              <a:rot lat="18546622" lon="19791311" rev="177362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5004048" y="3932560"/>
            <a:ext cx="2088232" cy="520303"/>
          </a:xfrm>
          <a:prstGeom prst="ellipse">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947132" y="4105868"/>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000294" y="3125722"/>
            <a:ext cx="2100537" cy="1071628"/>
          </a:xfrm>
          <a:custGeom>
            <a:avLst/>
            <a:gdLst>
              <a:gd name="connsiteX0" fmla="*/ 331 w 2100537"/>
              <a:gd name="connsiteY0" fmla="*/ 1071628 h 1071628"/>
              <a:gd name="connsiteX1" fmla="*/ 16206 w 2100537"/>
              <a:gd name="connsiteY1" fmla="*/ 862078 h 1071628"/>
              <a:gd name="connsiteX2" fmla="*/ 105106 w 2100537"/>
              <a:gd name="connsiteY2" fmla="*/ 601728 h 1071628"/>
              <a:gd name="connsiteX3" fmla="*/ 241631 w 2100537"/>
              <a:gd name="connsiteY3" fmla="*/ 382653 h 1071628"/>
              <a:gd name="connsiteX4" fmla="*/ 463881 w 2100537"/>
              <a:gd name="connsiteY4" fmla="*/ 179453 h 1071628"/>
              <a:gd name="connsiteX5" fmla="*/ 708356 w 2100537"/>
              <a:gd name="connsiteY5" fmla="*/ 58803 h 1071628"/>
              <a:gd name="connsiteX6" fmla="*/ 971881 w 2100537"/>
              <a:gd name="connsiteY6" fmla="*/ 1653 h 1071628"/>
              <a:gd name="connsiteX7" fmla="*/ 1270331 w 2100537"/>
              <a:gd name="connsiteY7" fmla="*/ 23878 h 1071628"/>
              <a:gd name="connsiteX8" fmla="*/ 1511631 w 2100537"/>
              <a:gd name="connsiteY8" fmla="*/ 109603 h 1071628"/>
              <a:gd name="connsiteX9" fmla="*/ 1727531 w 2100537"/>
              <a:gd name="connsiteY9" fmla="*/ 242953 h 1071628"/>
              <a:gd name="connsiteX10" fmla="*/ 1911681 w 2100537"/>
              <a:gd name="connsiteY10" fmla="*/ 446153 h 1071628"/>
              <a:gd name="connsiteX11" fmla="*/ 2032331 w 2100537"/>
              <a:gd name="connsiteY11" fmla="*/ 668403 h 1071628"/>
              <a:gd name="connsiteX12" fmla="*/ 2095831 w 2100537"/>
              <a:gd name="connsiteY12" fmla="*/ 928753 h 1071628"/>
              <a:gd name="connsiteX13" fmla="*/ 2099006 w 2100537"/>
              <a:gd name="connsiteY13" fmla="*/ 1065278 h 10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537" h="1071628">
                <a:moveTo>
                  <a:pt x="331" y="1071628"/>
                </a:moveTo>
                <a:cubicBezTo>
                  <a:pt x="-463" y="1006011"/>
                  <a:pt x="-1256" y="940395"/>
                  <a:pt x="16206" y="862078"/>
                </a:cubicBezTo>
                <a:cubicBezTo>
                  <a:pt x="33668" y="783761"/>
                  <a:pt x="67535" y="681632"/>
                  <a:pt x="105106" y="601728"/>
                </a:cubicBezTo>
                <a:cubicBezTo>
                  <a:pt x="142677" y="521824"/>
                  <a:pt x="181835" y="453032"/>
                  <a:pt x="241631" y="382653"/>
                </a:cubicBezTo>
                <a:cubicBezTo>
                  <a:pt x="301427" y="312274"/>
                  <a:pt x="386094" y="233428"/>
                  <a:pt x="463881" y="179453"/>
                </a:cubicBezTo>
                <a:cubicBezTo>
                  <a:pt x="541668" y="125478"/>
                  <a:pt x="623689" y="88436"/>
                  <a:pt x="708356" y="58803"/>
                </a:cubicBezTo>
                <a:cubicBezTo>
                  <a:pt x="793023" y="29170"/>
                  <a:pt x="878219" y="7474"/>
                  <a:pt x="971881" y="1653"/>
                </a:cubicBezTo>
                <a:cubicBezTo>
                  <a:pt x="1065543" y="-4168"/>
                  <a:pt x="1180373" y="5886"/>
                  <a:pt x="1270331" y="23878"/>
                </a:cubicBezTo>
                <a:cubicBezTo>
                  <a:pt x="1360289" y="41870"/>
                  <a:pt x="1435431" y="73090"/>
                  <a:pt x="1511631" y="109603"/>
                </a:cubicBezTo>
                <a:cubicBezTo>
                  <a:pt x="1587831" y="146116"/>
                  <a:pt x="1660856" y="186861"/>
                  <a:pt x="1727531" y="242953"/>
                </a:cubicBezTo>
                <a:cubicBezTo>
                  <a:pt x="1794206" y="299045"/>
                  <a:pt x="1860881" y="375245"/>
                  <a:pt x="1911681" y="446153"/>
                </a:cubicBezTo>
                <a:cubicBezTo>
                  <a:pt x="1962481" y="517061"/>
                  <a:pt x="2001639" y="587970"/>
                  <a:pt x="2032331" y="668403"/>
                </a:cubicBezTo>
                <a:cubicBezTo>
                  <a:pt x="2063023" y="748836"/>
                  <a:pt x="2084718" y="862607"/>
                  <a:pt x="2095831" y="928753"/>
                </a:cubicBezTo>
                <a:cubicBezTo>
                  <a:pt x="2106944" y="994899"/>
                  <a:pt x="2094244" y="1030882"/>
                  <a:pt x="2099006" y="1065278"/>
                </a:cubicBezTo>
              </a:path>
            </a:pathLst>
          </a:cu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矢印コネクタ 50"/>
          <p:cNvCxnSpPr/>
          <p:nvPr/>
        </p:nvCxnSpPr>
        <p:spPr>
          <a:xfrm>
            <a:off x="5346915" y="3502617"/>
            <a:ext cx="563315" cy="611718"/>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5662872" y="3263820"/>
            <a:ext cx="284260" cy="795432"/>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flipH="1">
            <a:off x="6019140" y="3160998"/>
            <a:ext cx="12408" cy="898254"/>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6082489" y="3268542"/>
            <a:ext cx="338251" cy="820884"/>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p:nvPr/>
        </p:nvCxnSpPr>
        <p:spPr>
          <a:xfrm>
            <a:off x="5168685" y="3789336"/>
            <a:ext cx="684570" cy="326061"/>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5087987" y="4072504"/>
            <a:ext cx="822243" cy="136514"/>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a:off x="6128200" y="3812583"/>
            <a:ext cx="807292" cy="300004"/>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flipH="1">
            <a:off x="6143698" y="4105868"/>
            <a:ext cx="876574" cy="10315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a:off x="6165697" y="3510366"/>
            <a:ext cx="552818" cy="562138"/>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正方形/長方形 90"/>
              <p:cNvSpPr/>
              <p:nvPr/>
            </p:nvSpPr>
            <p:spPr>
              <a:xfrm>
                <a:off x="5882258" y="4038718"/>
                <a:ext cx="48122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800" b="0" i="1">
                          <a:latin typeface="Cambria Math"/>
                        </a:rPr>
                        <m:t>𝑥</m:t>
                      </m:r>
                    </m:oMath>
                  </m:oMathPara>
                </a14:m>
                <a:endParaRPr lang="ja-JP" altLang="en-US" sz="2800" dirty="0"/>
              </a:p>
            </p:txBody>
          </p:sp>
        </mc:Choice>
        <mc:Fallback xmlns="">
          <p:sp>
            <p:nvSpPr>
              <p:cNvPr id="91" name="正方形/長方形 90"/>
              <p:cNvSpPr>
                <a:spLocks noRot="1" noChangeAspect="1" noMove="1" noResize="1" noEditPoints="1" noAdjustHandles="1" noChangeArrowheads="1" noChangeShapeType="1" noTextEdit="1"/>
              </p:cNvSpPr>
              <p:nvPr/>
            </p:nvSpPr>
            <p:spPr>
              <a:xfrm>
                <a:off x="5882258" y="4038718"/>
                <a:ext cx="481221" cy="523220"/>
              </a:xfrm>
              <a:prstGeom prst="rect">
                <a:avLst/>
              </a:prstGeom>
              <a:blipFill rotWithShape="1">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574344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円弧 9"/>
          <p:cNvSpPr/>
          <p:nvPr/>
        </p:nvSpPr>
        <p:spPr>
          <a:xfrm rot="1714817">
            <a:off x="3161554" y="5382813"/>
            <a:ext cx="504056" cy="57606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ja-JP" altLang="en-US" dirty="0"/>
              <a:t>平面</a:t>
            </a:r>
            <a:r>
              <a:rPr lang="ja-JP" altLang="en-US" dirty="0" smtClean="0"/>
              <a:t>角</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b="1" dirty="0" smtClean="0"/>
              <a:t>平面角（平面における角）</a:t>
            </a:r>
            <a:endParaRPr kumimoji="1" lang="en-US" altLang="ja-JP" sz="2800" b="1" dirty="0" smtClean="0"/>
          </a:p>
          <a:p>
            <a:pPr lvl="1"/>
            <a:r>
              <a:rPr lang="ja-JP" altLang="en-US" sz="2400" dirty="0" smtClean="0"/>
              <a:t>二つの半直線の間の領域。</a:t>
            </a:r>
            <a:endParaRPr lang="en-US" altLang="ja-JP" sz="2400" dirty="0" smtClean="0"/>
          </a:p>
          <a:p>
            <a:pPr lvl="1"/>
            <a:r>
              <a:rPr lang="ja-JP" altLang="en-US" sz="2400" dirty="0" smtClean="0"/>
              <a:t>弧の長さと半径の比が角度</a:t>
            </a:r>
            <a:r>
              <a:rPr lang="en-US" altLang="ja-JP" sz="2400" dirty="0" smtClean="0"/>
              <a:t>(radian)</a:t>
            </a:r>
            <a:r>
              <a:rPr lang="ja-JP" altLang="en-US" sz="2400" dirty="0" err="1" smtClean="0"/>
              <a:t>。</a:t>
            </a:r>
            <a:endParaRPr lang="en-US" altLang="ja-JP" sz="2400" dirty="0" smtClean="0"/>
          </a:p>
          <a:p>
            <a:pPr lvl="1"/>
            <a:r>
              <a:rPr lang="ja-JP" altLang="en-US" sz="2400" dirty="0" smtClean="0"/>
              <a:t>円は</a:t>
            </a:r>
            <a:r>
              <a:rPr lang="en-US" altLang="ja-JP" sz="2400" dirty="0" smtClean="0"/>
              <a:t>2π(rad)</a:t>
            </a:r>
            <a:r>
              <a:rPr lang="ja-JP" altLang="en-US" sz="2400" dirty="0" smtClean="0"/>
              <a:t>の平面角を持つ。</a:t>
            </a:r>
            <a:endParaRPr kumimoji="1" lang="ja-JP" altLang="en-US" sz="2400" dirty="0"/>
          </a:p>
        </p:txBody>
      </p:sp>
      <p:cxnSp>
        <p:nvCxnSpPr>
          <p:cNvPr id="5" name="直線コネクタ 4"/>
          <p:cNvCxnSpPr/>
          <p:nvPr/>
        </p:nvCxnSpPr>
        <p:spPr>
          <a:xfrm flipV="1">
            <a:off x="2533845" y="4804475"/>
            <a:ext cx="3434089" cy="888585"/>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2540412" y="5693060"/>
            <a:ext cx="3672408" cy="279648"/>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p:cNvSpPr txBox="1"/>
              <p:nvPr/>
            </p:nvSpPr>
            <p:spPr>
              <a:xfrm>
                <a:off x="3671788" y="53593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3671788" y="5359335"/>
                <a:ext cx="443775" cy="461665"/>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3995936" y="3212976"/>
                <a:ext cx="1268937" cy="10241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𝜃</m:t>
                      </m:r>
                      <m:r>
                        <a:rPr kumimoji="1" lang="en-US" altLang="ja-JP" sz="3200" b="0" i="1" smtClean="0">
                          <a:latin typeface="Cambria Math"/>
                        </a:rPr>
                        <m:t>=</m:t>
                      </m:r>
                      <m:f>
                        <m:fPr>
                          <m:ctrlPr>
                            <a:rPr kumimoji="1" lang="en-US" altLang="ja-JP" sz="3200" b="0" i="1" smtClean="0">
                              <a:latin typeface="Cambria Math"/>
                            </a:rPr>
                          </m:ctrlPr>
                        </m:fPr>
                        <m:num>
                          <m:r>
                            <a:rPr kumimoji="1" lang="en-US" altLang="ja-JP" sz="3200" b="0" i="1" smtClean="0">
                              <a:latin typeface="Cambria Math"/>
                            </a:rPr>
                            <m:t>𝑙</m:t>
                          </m:r>
                        </m:num>
                        <m:den>
                          <m:r>
                            <a:rPr kumimoji="1" lang="en-US" altLang="ja-JP" sz="3200" b="0" i="1" smtClean="0">
                              <a:latin typeface="Cambria Math"/>
                            </a:rPr>
                            <m:t>𝑟</m:t>
                          </m:r>
                        </m:den>
                      </m:f>
                    </m:oMath>
                  </m:oMathPara>
                </a14:m>
                <a:endParaRPr kumimoji="1" lang="ja-JP" altLang="en-US" sz="32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995936" y="3212976"/>
                <a:ext cx="1268937" cy="1024127"/>
              </a:xfrm>
              <a:prstGeom prst="rect">
                <a:avLst/>
              </a:prstGeom>
              <a:blipFill rotWithShape="1">
                <a:blip r:embed="rId3"/>
                <a:stretch>
                  <a:fillRect/>
                </a:stretch>
              </a:blipFill>
            </p:spPr>
            <p:txBody>
              <a:bodyPr/>
              <a:lstStyle/>
              <a:p>
                <a:r>
                  <a:rPr lang="ja-JP" altLang="en-US">
                    <a:noFill/>
                  </a:rPr>
                  <a:t> </a:t>
                </a:r>
              </a:p>
            </p:txBody>
          </p:sp>
        </mc:Fallback>
      </mc:AlternateContent>
      <p:sp>
        <p:nvSpPr>
          <p:cNvPr id="16" name="円弧 15"/>
          <p:cNvSpPr/>
          <p:nvPr/>
        </p:nvSpPr>
        <p:spPr>
          <a:xfrm rot="1786746">
            <a:off x="4696013" y="4678653"/>
            <a:ext cx="1616840" cy="1847818"/>
          </a:xfrm>
          <a:prstGeom prst="arc">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テキスト ボックス 17"/>
              <p:cNvSpPr txBox="1"/>
              <p:nvPr/>
            </p:nvSpPr>
            <p:spPr>
              <a:xfrm>
                <a:off x="4481790" y="5844048"/>
                <a:ext cx="4142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𝑟</m:t>
                      </m:r>
                    </m:oMath>
                  </m:oMathPara>
                </a14:m>
                <a:endParaRPr kumimoji="1" lang="ja-JP" altLang="en-US" sz="2400" dirty="0"/>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4481790" y="5844048"/>
                <a:ext cx="414216"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6428843" y="5066509"/>
                <a:ext cx="3691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𝑙</m:t>
                      </m:r>
                    </m:oMath>
                  </m:oMathPara>
                </a14:m>
                <a:endParaRPr kumimoji="1" lang="ja-JP" altLang="en-US" sz="2400"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6428843" y="5066509"/>
                <a:ext cx="369139" cy="461665"/>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6077737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立体角</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2800" b="1" dirty="0"/>
              <a:t>立体</a:t>
            </a:r>
            <a:r>
              <a:rPr kumimoji="1" lang="ja-JP" altLang="en-US" sz="2800" b="1" dirty="0" smtClean="0"/>
              <a:t>角（空間における角）</a:t>
            </a:r>
            <a:endParaRPr kumimoji="1" lang="en-US" altLang="ja-JP" sz="2800" b="1" dirty="0" smtClean="0"/>
          </a:p>
          <a:p>
            <a:pPr lvl="1"/>
            <a:r>
              <a:rPr lang="ja-JP" altLang="en-US" sz="2400" dirty="0" smtClean="0"/>
              <a:t>球上の領域。</a:t>
            </a:r>
            <a:endParaRPr lang="en-US" altLang="ja-JP" sz="2400" dirty="0" smtClean="0"/>
          </a:p>
          <a:p>
            <a:pPr lvl="1"/>
            <a:r>
              <a:rPr lang="ja-JP" altLang="en-US" sz="2400" dirty="0" smtClean="0"/>
              <a:t>球上の領域の面積と半径の二乗比が立体角</a:t>
            </a:r>
            <a:r>
              <a:rPr lang="en-US" altLang="ja-JP" sz="2400" dirty="0" smtClean="0"/>
              <a:t>(</a:t>
            </a:r>
            <a:r>
              <a:rPr lang="en-US" altLang="ja-JP" sz="2400" dirty="0" err="1" smtClean="0"/>
              <a:t>steradians</a:t>
            </a:r>
            <a:r>
              <a:rPr lang="en-US" altLang="ja-JP" sz="2400" dirty="0" smtClean="0"/>
              <a:t>)</a:t>
            </a:r>
            <a:r>
              <a:rPr lang="ja-JP" altLang="en-US" sz="2400" dirty="0" err="1" smtClean="0"/>
              <a:t>。</a:t>
            </a:r>
            <a:endParaRPr lang="en-US" altLang="ja-JP" sz="2400" dirty="0" smtClean="0"/>
          </a:p>
          <a:p>
            <a:pPr lvl="1"/>
            <a:r>
              <a:rPr lang="ja-JP" altLang="en-US" sz="2400" dirty="0" smtClean="0"/>
              <a:t>球は</a:t>
            </a:r>
            <a:r>
              <a:rPr lang="en-US" altLang="ja-JP" sz="2400" dirty="0" smtClean="0"/>
              <a:t>4π(</a:t>
            </a:r>
            <a:r>
              <a:rPr lang="en-US" altLang="ja-JP" sz="2400" dirty="0" err="1" smtClean="0"/>
              <a:t>sr</a:t>
            </a:r>
            <a:r>
              <a:rPr lang="en-US" altLang="ja-JP" sz="2400" dirty="0" smtClean="0"/>
              <a:t>)</a:t>
            </a:r>
            <a:r>
              <a:rPr lang="ja-JP" altLang="en-US" sz="2400" dirty="0" smtClean="0"/>
              <a:t>の立体角を持つ。</a:t>
            </a:r>
            <a:endParaRPr kumimoji="1" lang="ja-JP" altLang="en-US" sz="2400" dirty="0"/>
          </a:p>
        </p:txBody>
      </p:sp>
      <mc:AlternateContent xmlns:mc="http://schemas.openxmlformats.org/markup-compatibility/2006" xmlns:a14="http://schemas.microsoft.com/office/drawing/2010/main">
        <mc:Choice Requires="a14">
          <p:sp>
            <p:nvSpPr>
              <p:cNvPr id="12" name="テキスト ボックス 11"/>
              <p:cNvSpPr txBox="1"/>
              <p:nvPr/>
            </p:nvSpPr>
            <p:spPr>
              <a:xfrm>
                <a:off x="3821876" y="3252018"/>
                <a:ext cx="1506182"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3200" b="0" i="0" smtClean="0">
                          <a:latin typeface="Cambria Math"/>
                        </a:rPr>
                        <m:t>Ω</m:t>
                      </m:r>
                      <m:r>
                        <a:rPr kumimoji="1" lang="en-US" altLang="ja-JP" sz="3200" b="0" i="1" smtClean="0">
                          <a:latin typeface="Cambria Math"/>
                        </a:rPr>
                        <m:t>=</m:t>
                      </m:r>
                      <m:f>
                        <m:fPr>
                          <m:ctrlPr>
                            <a:rPr kumimoji="1" lang="en-US" altLang="ja-JP" sz="3200" b="0" i="1" smtClean="0">
                              <a:latin typeface="Cambria Math"/>
                            </a:rPr>
                          </m:ctrlPr>
                        </m:fPr>
                        <m:num>
                          <m:r>
                            <a:rPr kumimoji="1" lang="en-US" altLang="ja-JP" sz="3200" b="0" i="1" smtClean="0">
                              <a:latin typeface="Cambria Math"/>
                            </a:rPr>
                            <m:t>𝐴</m:t>
                          </m:r>
                        </m:num>
                        <m:den>
                          <m:sSup>
                            <m:sSupPr>
                              <m:ctrlPr>
                                <a:rPr kumimoji="1" lang="en-US" altLang="ja-JP" sz="3200" b="0" i="1" smtClean="0">
                                  <a:latin typeface="Cambria Math"/>
                                </a:rPr>
                              </m:ctrlPr>
                            </m:sSupPr>
                            <m:e>
                              <m:r>
                                <a:rPr kumimoji="1" lang="en-US" altLang="ja-JP" sz="3200" b="0" i="1" smtClean="0">
                                  <a:latin typeface="Cambria Math"/>
                                </a:rPr>
                                <m:t>𝑟</m:t>
                              </m:r>
                            </m:e>
                            <m:sup>
                              <m:r>
                                <a:rPr kumimoji="1" lang="en-US" altLang="ja-JP" sz="3200" b="0" i="1" smtClean="0">
                                  <a:latin typeface="Cambria Math"/>
                                </a:rPr>
                                <m:t>2</m:t>
                              </m:r>
                            </m:sup>
                          </m:sSup>
                        </m:den>
                      </m:f>
                    </m:oMath>
                  </m:oMathPara>
                </a14:m>
                <a:endParaRPr kumimoji="1" lang="ja-JP" altLang="en-US" sz="3200" dirty="0"/>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3821876" y="3252018"/>
                <a:ext cx="1506182" cy="1014317"/>
              </a:xfrm>
              <a:prstGeom prst="rect">
                <a:avLst/>
              </a:prstGeom>
              <a:blipFill rotWithShape="1">
                <a:blip r:embed="rId2"/>
                <a:stretch>
                  <a:fillRect/>
                </a:stretch>
              </a:blipFill>
            </p:spPr>
            <p:txBody>
              <a:bodyPr/>
              <a:lstStyle/>
              <a:p>
                <a:r>
                  <a:rPr lang="ja-JP" altLang="en-US">
                    <a:noFill/>
                  </a:rPr>
                  <a:t> </a:t>
                </a:r>
              </a:p>
            </p:txBody>
          </p:sp>
        </mc:Fallback>
      </mc:AlternateContent>
      <p:sp>
        <p:nvSpPr>
          <p:cNvPr id="20" name="円/楕円 19"/>
          <p:cNvSpPr/>
          <p:nvPr/>
        </p:nvSpPr>
        <p:spPr>
          <a:xfrm>
            <a:off x="3563888" y="5221076"/>
            <a:ext cx="2232248" cy="656196"/>
          </a:xfrm>
          <a:prstGeom prst="ellipse">
            <a:avLst/>
          </a:prstGeom>
          <a:noFill/>
          <a:ln w="28575">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563888" y="4365104"/>
            <a:ext cx="2232248" cy="2232248"/>
          </a:xfrm>
          <a:prstGeom prst="ellipse">
            <a:avLst/>
          </a:prstGeom>
          <a:no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091193" y="4672739"/>
            <a:ext cx="577561" cy="581186"/>
          </a:xfrm>
          <a:custGeom>
            <a:avLst/>
            <a:gdLst>
              <a:gd name="connsiteX0" fmla="*/ 123987 w 577561"/>
              <a:gd name="connsiteY0" fmla="*/ 77492 h 581186"/>
              <a:gd name="connsiteX1" fmla="*/ 38746 w 577561"/>
              <a:gd name="connsiteY1" fmla="*/ 100739 h 581186"/>
              <a:gd name="connsiteX2" fmla="*/ 15499 w 577561"/>
              <a:gd name="connsiteY2" fmla="*/ 108488 h 581186"/>
              <a:gd name="connsiteX3" fmla="*/ 0 w 577561"/>
              <a:gd name="connsiteY3" fmla="*/ 123986 h 581186"/>
              <a:gd name="connsiteX4" fmla="*/ 0 w 577561"/>
              <a:gd name="connsiteY4" fmla="*/ 170481 h 581186"/>
              <a:gd name="connsiteX5" fmla="*/ 15499 w 577561"/>
              <a:gd name="connsiteY5" fmla="*/ 185980 h 581186"/>
              <a:gd name="connsiteX6" fmla="*/ 61993 w 577561"/>
              <a:gd name="connsiteY6" fmla="*/ 201478 h 581186"/>
              <a:gd name="connsiteX7" fmla="*/ 100739 w 577561"/>
              <a:gd name="connsiteY7" fmla="*/ 224725 h 581186"/>
              <a:gd name="connsiteX8" fmla="*/ 139485 w 577561"/>
              <a:gd name="connsiteY8" fmla="*/ 247973 h 581186"/>
              <a:gd name="connsiteX9" fmla="*/ 162732 w 577561"/>
              <a:gd name="connsiteY9" fmla="*/ 294468 h 581186"/>
              <a:gd name="connsiteX10" fmla="*/ 131736 w 577561"/>
              <a:gd name="connsiteY10" fmla="*/ 333214 h 581186"/>
              <a:gd name="connsiteX11" fmla="*/ 100739 w 577561"/>
              <a:gd name="connsiteY11" fmla="*/ 371959 h 581186"/>
              <a:gd name="connsiteX12" fmla="*/ 123987 w 577561"/>
              <a:gd name="connsiteY12" fmla="*/ 418454 h 581186"/>
              <a:gd name="connsiteX13" fmla="*/ 147234 w 577561"/>
              <a:gd name="connsiteY13" fmla="*/ 426203 h 581186"/>
              <a:gd name="connsiteX14" fmla="*/ 185980 w 577561"/>
              <a:gd name="connsiteY14" fmla="*/ 457200 h 581186"/>
              <a:gd name="connsiteX15" fmla="*/ 209227 w 577561"/>
              <a:gd name="connsiteY15" fmla="*/ 464949 h 581186"/>
              <a:gd name="connsiteX16" fmla="*/ 255722 w 577561"/>
              <a:gd name="connsiteY16" fmla="*/ 488197 h 581186"/>
              <a:gd name="connsiteX17" fmla="*/ 271221 w 577561"/>
              <a:gd name="connsiteY17" fmla="*/ 503695 h 581186"/>
              <a:gd name="connsiteX18" fmla="*/ 294468 w 577561"/>
              <a:gd name="connsiteY18" fmla="*/ 550190 h 581186"/>
              <a:gd name="connsiteX19" fmla="*/ 340963 w 577561"/>
              <a:gd name="connsiteY19" fmla="*/ 565688 h 581186"/>
              <a:gd name="connsiteX20" fmla="*/ 418454 w 577561"/>
              <a:gd name="connsiteY20" fmla="*/ 581186 h 581186"/>
              <a:gd name="connsiteX21" fmla="*/ 480448 w 577561"/>
              <a:gd name="connsiteY21" fmla="*/ 573437 h 581186"/>
              <a:gd name="connsiteX22" fmla="*/ 511444 w 577561"/>
              <a:gd name="connsiteY22" fmla="*/ 526942 h 581186"/>
              <a:gd name="connsiteX23" fmla="*/ 526943 w 577561"/>
              <a:gd name="connsiteY23" fmla="*/ 503695 h 581186"/>
              <a:gd name="connsiteX24" fmla="*/ 557939 w 577561"/>
              <a:gd name="connsiteY24" fmla="*/ 433953 h 581186"/>
              <a:gd name="connsiteX25" fmla="*/ 573438 w 577561"/>
              <a:gd name="connsiteY25" fmla="*/ 387458 h 581186"/>
              <a:gd name="connsiteX26" fmla="*/ 550190 w 577561"/>
              <a:gd name="connsiteY26" fmla="*/ 371959 h 581186"/>
              <a:gd name="connsiteX27" fmla="*/ 395207 w 577561"/>
              <a:gd name="connsiteY27" fmla="*/ 348712 h 581186"/>
              <a:gd name="connsiteX28" fmla="*/ 387458 w 577561"/>
              <a:gd name="connsiteY28" fmla="*/ 247973 h 581186"/>
              <a:gd name="connsiteX29" fmla="*/ 402956 w 577561"/>
              <a:gd name="connsiteY29" fmla="*/ 201478 h 581186"/>
              <a:gd name="connsiteX30" fmla="*/ 410705 w 577561"/>
              <a:gd name="connsiteY30" fmla="*/ 178230 h 581186"/>
              <a:gd name="connsiteX31" fmla="*/ 402956 w 577561"/>
              <a:gd name="connsiteY31" fmla="*/ 147234 h 581186"/>
              <a:gd name="connsiteX32" fmla="*/ 379709 w 577561"/>
              <a:gd name="connsiteY32" fmla="*/ 131736 h 581186"/>
              <a:gd name="connsiteX33" fmla="*/ 294468 w 577561"/>
              <a:gd name="connsiteY33" fmla="*/ 108488 h 581186"/>
              <a:gd name="connsiteX34" fmla="*/ 263471 w 577561"/>
              <a:gd name="connsiteY34" fmla="*/ 100739 h 581186"/>
              <a:gd name="connsiteX35" fmla="*/ 224726 w 577561"/>
              <a:gd name="connsiteY35" fmla="*/ 54244 h 581186"/>
              <a:gd name="connsiteX36" fmla="*/ 209227 w 577561"/>
              <a:gd name="connsiteY36" fmla="*/ 38746 h 581186"/>
              <a:gd name="connsiteX37" fmla="*/ 193729 w 577561"/>
              <a:gd name="connsiteY37" fmla="*/ 15498 h 581186"/>
              <a:gd name="connsiteX38" fmla="*/ 147234 w 577561"/>
              <a:gd name="connsiteY38" fmla="*/ 0 h 581186"/>
              <a:gd name="connsiteX39" fmla="*/ 92990 w 577561"/>
              <a:gd name="connsiteY39" fmla="*/ 7749 h 581186"/>
              <a:gd name="connsiteX40" fmla="*/ 92990 w 577561"/>
              <a:gd name="connsiteY40" fmla="*/ 54244 h 581186"/>
              <a:gd name="connsiteX41" fmla="*/ 116238 w 577561"/>
              <a:gd name="connsiteY41" fmla="*/ 77492 h 581186"/>
              <a:gd name="connsiteX42" fmla="*/ 123987 w 577561"/>
              <a:gd name="connsiteY42" fmla="*/ 77492 h 581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77561" h="581186">
                <a:moveTo>
                  <a:pt x="123987" y="77492"/>
                </a:moveTo>
                <a:cubicBezTo>
                  <a:pt x="69222" y="88445"/>
                  <a:pt x="97735" y="81076"/>
                  <a:pt x="38746" y="100739"/>
                </a:cubicBezTo>
                <a:lnTo>
                  <a:pt x="15499" y="108488"/>
                </a:lnTo>
                <a:cubicBezTo>
                  <a:pt x="10333" y="113654"/>
                  <a:pt x="3759" y="117721"/>
                  <a:pt x="0" y="123986"/>
                </a:cubicBezTo>
                <a:cubicBezTo>
                  <a:pt x="-10332" y="141206"/>
                  <a:pt x="-10332" y="153261"/>
                  <a:pt x="0" y="170481"/>
                </a:cubicBezTo>
                <a:cubicBezTo>
                  <a:pt x="3759" y="176746"/>
                  <a:pt x="8964" y="182712"/>
                  <a:pt x="15499" y="185980"/>
                </a:cubicBezTo>
                <a:cubicBezTo>
                  <a:pt x="30111" y="193286"/>
                  <a:pt x="61993" y="201478"/>
                  <a:pt x="61993" y="201478"/>
                </a:cubicBezTo>
                <a:cubicBezTo>
                  <a:pt x="101267" y="240750"/>
                  <a:pt x="50438" y="194544"/>
                  <a:pt x="100739" y="224725"/>
                </a:cubicBezTo>
                <a:cubicBezTo>
                  <a:pt x="153924" y="256636"/>
                  <a:pt x="73632" y="226022"/>
                  <a:pt x="139485" y="247973"/>
                </a:cubicBezTo>
                <a:cubicBezTo>
                  <a:pt x="144883" y="256070"/>
                  <a:pt x="164871" y="281634"/>
                  <a:pt x="162732" y="294468"/>
                </a:cubicBezTo>
                <a:cubicBezTo>
                  <a:pt x="160222" y="309529"/>
                  <a:pt x="140451" y="322320"/>
                  <a:pt x="131736" y="333214"/>
                </a:cubicBezTo>
                <a:cubicBezTo>
                  <a:pt x="92645" y="382079"/>
                  <a:pt x="138153" y="334547"/>
                  <a:pt x="100739" y="371959"/>
                </a:cubicBezTo>
                <a:cubicBezTo>
                  <a:pt x="106311" y="394248"/>
                  <a:pt x="103666" y="406262"/>
                  <a:pt x="123987" y="418454"/>
                </a:cubicBezTo>
                <a:cubicBezTo>
                  <a:pt x="130991" y="422656"/>
                  <a:pt x="139485" y="423620"/>
                  <a:pt x="147234" y="426203"/>
                </a:cubicBezTo>
                <a:cubicBezTo>
                  <a:pt x="161651" y="440621"/>
                  <a:pt x="166426" y="447423"/>
                  <a:pt x="185980" y="457200"/>
                </a:cubicBezTo>
                <a:cubicBezTo>
                  <a:pt x="193286" y="460853"/>
                  <a:pt x="201921" y="461296"/>
                  <a:pt x="209227" y="464949"/>
                </a:cubicBezTo>
                <a:cubicBezTo>
                  <a:pt x="269322" y="494996"/>
                  <a:pt x="197284" y="468715"/>
                  <a:pt x="255722" y="488197"/>
                </a:cubicBezTo>
                <a:cubicBezTo>
                  <a:pt x="260888" y="493363"/>
                  <a:pt x="267462" y="497430"/>
                  <a:pt x="271221" y="503695"/>
                </a:cubicBezTo>
                <a:cubicBezTo>
                  <a:pt x="280848" y="519739"/>
                  <a:pt x="275656" y="538432"/>
                  <a:pt x="294468" y="550190"/>
                </a:cubicBezTo>
                <a:cubicBezTo>
                  <a:pt x="308321" y="558848"/>
                  <a:pt x="325465" y="560522"/>
                  <a:pt x="340963" y="565688"/>
                </a:cubicBezTo>
                <a:cubicBezTo>
                  <a:pt x="381539" y="579213"/>
                  <a:pt x="356122" y="572282"/>
                  <a:pt x="418454" y="581186"/>
                </a:cubicBezTo>
                <a:cubicBezTo>
                  <a:pt x="439119" y="578603"/>
                  <a:pt x="462459" y="583930"/>
                  <a:pt x="480448" y="573437"/>
                </a:cubicBezTo>
                <a:cubicBezTo>
                  <a:pt x="496537" y="564052"/>
                  <a:pt x="501112" y="542440"/>
                  <a:pt x="511444" y="526942"/>
                </a:cubicBezTo>
                <a:lnTo>
                  <a:pt x="526943" y="503695"/>
                </a:lnTo>
                <a:cubicBezTo>
                  <a:pt x="545386" y="448365"/>
                  <a:pt x="533379" y="470793"/>
                  <a:pt x="557939" y="433953"/>
                </a:cubicBezTo>
                <a:cubicBezTo>
                  <a:pt x="563105" y="418455"/>
                  <a:pt x="587031" y="396520"/>
                  <a:pt x="573438" y="387458"/>
                </a:cubicBezTo>
                <a:cubicBezTo>
                  <a:pt x="565689" y="382292"/>
                  <a:pt x="558701" y="375742"/>
                  <a:pt x="550190" y="371959"/>
                </a:cubicBezTo>
                <a:cubicBezTo>
                  <a:pt x="493397" y="346718"/>
                  <a:pt x="466515" y="353805"/>
                  <a:pt x="395207" y="348712"/>
                </a:cubicBezTo>
                <a:cubicBezTo>
                  <a:pt x="377205" y="294705"/>
                  <a:pt x="373741" y="307415"/>
                  <a:pt x="387458" y="247973"/>
                </a:cubicBezTo>
                <a:cubicBezTo>
                  <a:pt x="391131" y="232055"/>
                  <a:pt x="397790" y="216976"/>
                  <a:pt x="402956" y="201478"/>
                </a:cubicBezTo>
                <a:lnTo>
                  <a:pt x="410705" y="178230"/>
                </a:lnTo>
                <a:cubicBezTo>
                  <a:pt x="408122" y="167898"/>
                  <a:pt x="408864" y="156095"/>
                  <a:pt x="402956" y="147234"/>
                </a:cubicBezTo>
                <a:cubicBezTo>
                  <a:pt x="397790" y="139485"/>
                  <a:pt x="388219" y="135518"/>
                  <a:pt x="379709" y="131736"/>
                </a:cubicBezTo>
                <a:cubicBezTo>
                  <a:pt x="343418" y="115607"/>
                  <a:pt x="330933" y="116591"/>
                  <a:pt x="294468" y="108488"/>
                </a:cubicBezTo>
                <a:cubicBezTo>
                  <a:pt x="284071" y="106178"/>
                  <a:pt x="273803" y="103322"/>
                  <a:pt x="263471" y="100739"/>
                </a:cubicBezTo>
                <a:cubicBezTo>
                  <a:pt x="208242" y="45510"/>
                  <a:pt x="267886" y="108194"/>
                  <a:pt x="224726" y="54244"/>
                </a:cubicBezTo>
                <a:cubicBezTo>
                  <a:pt x="220162" y="48539"/>
                  <a:pt x="213791" y="44451"/>
                  <a:pt x="209227" y="38746"/>
                </a:cubicBezTo>
                <a:cubicBezTo>
                  <a:pt x="203409" y="31473"/>
                  <a:pt x="201627" y="20434"/>
                  <a:pt x="193729" y="15498"/>
                </a:cubicBezTo>
                <a:cubicBezTo>
                  <a:pt x="179876" y="6840"/>
                  <a:pt x="147234" y="0"/>
                  <a:pt x="147234" y="0"/>
                </a:cubicBezTo>
                <a:cubicBezTo>
                  <a:pt x="129153" y="2583"/>
                  <a:pt x="109327" y="-419"/>
                  <a:pt x="92990" y="7749"/>
                </a:cubicBezTo>
                <a:cubicBezTo>
                  <a:pt x="77492" y="15498"/>
                  <a:pt x="87824" y="46495"/>
                  <a:pt x="92990" y="54244"/>
                </a:cubicBezTo>
                <a:cubicBezTo>
                  <a:pt x="99069" y="63363"/>
                  <a:pt x="109222" y="69073"/>
                  <a:pt x="116238" y="77492"/>
                </a:cubicBezTo>
                <a:cubicBezTo>
                  <a:pt x="142955" y="109552"/>
                  <a:pt x="118435" y="94089"/>
                  <a:pt x="123987" y="77492"/>
                </a:cubicBezTo>
                <a:close/>
              </a:path>
            </a:pathLst>
          </a:cu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a:endCxn id="23" idx="3"/>
          </p:cNvCxnSpPr>
          <p:nvPr/>
        </p:nvCxnSpPr>
        <p:spPr>
          <a:xfrm flipV="1">
            <a:off x="4672739" y="4796725"/>
            <a:ext cx="418454" cy="7671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a:endCxn id="23" idx="21"/>
          </p:cNvCxnSpPr>
          <p:nvPr/>
        </p:nvCxnSpPr>
        <p:spPr>
          <a:xfrm flipV="1">
            <a:off x="4688237" y="5246176"/>
            <a:ext cx="883404" cy="3099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4608004" y="5477166"/>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30" name="テキスト ボックス 29"/>
              <p:cNvSpPr txBox="1"/>
              <p:nvPr/>
            </p:nvSpPr>
            <p:spPr>
              <a:xfrm>
                <a:off x="4543018" y="4797912"/>
                <a:ext cx="41421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𝑟</m:t>
                      </m:r>
                    </m:oMath>
                  </m:oMathPara>
                </a14:m>
                <a:endParaRPr kumimoji="1" lang="ja-JP" altLang="en-US" sz="2400" dirty="0"/>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4543018" y="4797912"/>
                <a:ext cx="414216"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5157425" y="4759411"/>
                <a:ext cx="46019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𝐴</m:t>
                      </m:r>
                    </m:oMath>
                  </m:oMathPara>
                </a14:m>
                <a:endParaRPr kumimoji="1" lang="ja-JP" altLang="en-US" sz="2400" dirty="0"/>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5157425" y="4759411"/>
                <a:ext cx="460191"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p:cNvSpPr txBox="1"/>
              <p:nvPr/>
            </p:nvSpPr>
            <p:spPr>
              <a:xfrm>
                <a:off x="4756075" y="5048573"/>
                <a:ext cx="47000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kumimoji="1" lang="en-US" altLang="ja-JP" sz="2400" b="0" i="0" smtClean="0">
                          <a:latin typeface="Cambria Math"/>
                        </a:rPr>
                        <m:t>Ω</m:t>
                      </m:r>
                    </m:oMath>
                  </m:oMathPara>
                </a14:m>
                <a:endParaRPr kumimoji="1" lang="ja-JP" altLang="en-US" sz="2400" dirty="0"/>
              </a:p>
            </p:txBody>
          </p:sp>
        </mc:Choice>
        <mc:Fallback xmlns="">
          <p:sp>
            <p:nvSpPr>
              <p:cNvPr id="32" name="テキスト ボックス 31"/>
              <p:cNvSpPr txBox="1">
                <a:spLocks noRot="1" noChangeAspect="1" noMove="1" noResize="1" noEditPoints="1" noAdjustHandles="1" noChangeArrowheads="1" noChangeShapeType="1" noTextEdit="1"/>
              </p:cNvSpPr>
              <p:nvPr/>
            </p:nvSpPr>
            <p:spPr>
              <a:xfrm>
                <a:off x="4756075" y="5048573"/>
                <a:ext cx="470000" cy="461665"/>
              </a:xfrm>
              <a:prstGeom prst="rect">
                <a:avLst/>
              </a:prstGeom>
              <a:blipFill rotWithShape="1">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9871717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放射輝度</a:t>
            </a:r>
            <a:r>
              <a:rPr kumimoji="1" lang="en-US" altLang="ja-JP" dirty="0" smtClean="0"/>
              <a:t>(Radiance)</a:t>
            </a:r>
            <a:endParaRPr kumimoji="1" lang="ja-JP" altLang="en-US" dirty="0"/>
          </a:p>
        </p:txBody>
      </p:sp>
      <p:sp>
        <p:nvSpPr>
          <p:cNvPr id="3" name="コンテンツ プレースホルダー 2"/>
          <p:cNvSpPr>
            <a:spLocks noGrp="1"/>
          </p:cNvSpPr>
          <p:nvPr>
            <p:ph idx="1"/>
          </p:nvPr>
        </p:nvSpPr>
        <p:spPr/>
        <p:txBody>
          <a:bodyPr/>
          <a:lstStyle/>
          <a:p>
            <a:r>
              <a:rPr lang="ja-JP" altLang="en-US" b="1" dirty="0"/>
              <a:t>放射</a:t>
            </a:r>
            <a:r>
              <a:rPr lang="ja-JP" altLang="en-US" b="1" dirty="0" smtClean="0"/>
              <a:t>輝度は放射照度の立体角密度（単位立体角あたりの放射照度）</a:t>
            </a:r>
            <a:endParaRPr lang="en-US" altLang="ja-JP" b="1" dirty="0" smtClean="0"/>
          </a:p>
        </p:txBody>
      </p:sp>
      <mc:AlternateContent xmlns:mc="http://schemas.openxmlformats.org/markup-compatibility/2006" xmlns:a14="http://schemas.microsoft.com/office/drawing/2010/main">
        <mc:Choice Requires="a14">
          <p:sp>
            <p:nvSpPr>
              <p:cNvPr id="4" name="テキスト ボックス 3"/>
              <p:cNvSpPr txBox="1"/>
              <p:nvPr/>
            </p:nvSpPr>
            <p:spPr>
              <a:xfrm>
                <a:off x="1979712" y="2708920"/>
                <a:ext cx="4978414" cy="104823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𝐿</m:t>
                      </m:r>
                      <m:d>
                        <m:dPr>
                          <m:ctrlPr>
                            <a:rPr kumimoji="1" lang="en-US" altLang="ja-JP" sz="3200" b="0" i="1" smtClean="0">
                              <a:latin typeface="Cambria Math"/>
                            </a:rPr>
                          </m:ctrlPr>
                        </m:dPr>
                        <m:e>
                          <m:r>
                            <a:rPr kumimoji="1" lang="en-US" altLang="ja-JP" sz="3200" b="0" i="1" smtClean="0">
                              <a:latin typeface="Cambria Math"/>
                            </a:rPr>
                            <m:t>𝑥</m:t>
                          </m:r>
                          <m:r>
                            <a:rPr kumimoji="1" lang="en-US" altLang="ja-JP" sz="3200" b="0" i="1" smtClean="0">
                              <a:latin typeface="Cambria Math"/>
                            </a:rPr>
                            <m:t>,</m:t>
                          </m:r>
                          <m:acc>
                            <m:accPr>
                              <m:chr m:val="⃗"/>
                              <m:ctrlPr>
                                <a:rPr kumimoji="1" lang="en-US" altLang="ja-JP" sz="3200" b="0" i="1" smtClean="0">
                                  <a:latin typeface="Cambria Math"/>
                                </a:rPr>
                              </m:ctrlPr>
                            </m:accPr>
                            <m:e>
                              <m:r>
                                <a:rPr kumimoji="1" lang="en-US" altLang="ja-JP" sz="3200" b="0" i="1" smtClean="0">
                                  <a:latin typeface="Cambria Math"/>
                                </a:rPr>
                                <m:t>𝜔</m:t>
                              </m:r>
                            </m:e>
                          </m:acc>
                        </m:e>
                      </m:d>
                      <m:r>
                        <a:rPr kumimoji="1" lang="en-US" altLang="ja-JP" sz="3200" b="0" i="1" smtClean="0">
                          <a:latin typeface="Cambria Math"/>
                        </a:rPr>
                        <m:t>=</m:t>
                      </m:r>
                      <m:f>
                        <m:fPr>
                          <m:ctrlPr>
                            <a:rPr kumimoji="1" lang="en-US" altLang="ja-JP" sz="3200" b="0" i="1" smtClean="0">
                              <a:latin typeface="Cambria Math"/>
                            </a:rPr>
                          </m:ctrlPr>
                        </m:fPr>
                        <m:num>
                          <m:r>
                            <a:rPr kumimoji="1" lang="en-US" altLang="ja-JP" sz="3200" b="0" i="1" smtClean="0">
                              <a:latin typeface="Cambria Math"/>
                            </a:rPr>
                            <m:t>𝑑</m:t>
                          </m:r>
                          <m:sSub>
                            <m:sSubPr>
                              <m:ctrlPr>
                                <a:rPr kumimoji="1" lang="en-US" altLang="ja-JP" sz="3200" b="0" i="1" smtClean="0">
                                  <a:latin typeface="Cambria Math"/>
                                </a:rPr>
                              </m:ctrlPr>
                            </m:sSubPr>
                            <m:e>
                              <m:r>
                                <a:rPr kumimoji="1" lang="en-US" altLang="ja-JP" sz="3200" b="0" i="1" smtClean="0">
                                  <a:latin typeface="Cambria Math"/>
                                </a:rPr>
                                <m:t>𝐸</m:t>
                              </m:r>
                            </m:e>
                            <m:sub>
                              <m:r>
                                <a:rPr kumimoji="1" lang="en-US" altLang="ja-JP" sz="3200" b="0" i="1" smtClean="0">
                                  <a:latin typeface="Cambria Math"/>
                                </a:rPr>
                                <m:t>𝜔</m:t>
                              </m:r>
                            </m:sub>
                          </m:sSub>
                          <m:d>
                            <m:dPr>
                              <m:ctrlPr>
                                <a:rPr kumimoji="1" lang="en-US" altLang="ja-JP" sz="3200" b="0" i="1" smtClean="0">
                                  <a:latin typeface="Cambria Math"/>
                                </a:rPr>
                              </m:ctrlPr>
                            </m:dPr>
                            <m:e>
                              <m:r>
                                <a:rPr kumimoji="1" lang="en-US" altLang="ja-JP" sz="3200" b="0" i="1" smtClean="0">
                                  <a:latin typeface="Cambria Math"/>
                                </a:rPr>
                                <m:t>𝑥</m:t>
                              </m:r>
                            </m:e>
                          </m:d>
                        </m:num>
                        <m:den>
                          <m:r>
                            <a:rPr kumimoji="1" lang="en-US" altLang="ja-JP" sz="3200" b="0" i="1" smtClean="0">
                              <a:latin typeface="Cambria Math"/>
                            </a:rPr>
                            <m:t>𝑑</m:t>
                          </m:r>
                          <m:r>
                            <a:rPr kumimoji="1" lang="en-US" altLang="ja-JP" sz="3200" b="0" i="1" smtClean="0">
                              <a:latin typeface="Cambria Math"/>
                            </a:rPr>
                            <m:t>𝜔</m:t>
                          </m:r>
                        </m:den>
                      </m:f>
                      <m:r>
                        <a:rPr kumimoji="1" lang="en-US" altLang="ja-JP" sz="3200" b="0" i="1" smtClean="0">
                          <a:latin typeface="Cambria Math"/>
                        </a:rPr>
                        <m:t>[</m:t>
                      </m:r>
                      <m:f>
                        <m:fPr>
                          <m:ctrlPr>
                            <a:rPr kumimoji="1" lang="en-US" altLang="ja-JP" sz="3200" b="0" i="1" smtClean="0">
                              <a:latin typeface="Cambria Math"/>
                            </a:rPr>
                          </m:ctrlPr>
                        </m:fPr>
                        <m:num>
                          <m:r>
                            <m:rPr>
                              <m:sty m:val="p"/>
                            </m:rPr>
                            <a:rPr kumimoji="1" lang="en-US" altLang="ja-JP" sz="3200" b="0" i="0" smtClean="0">
                              <a:latin typeface="Cambria Math"/>
                            </a:rPr>
                            <m:t>W</m:t>
                          </m:r>
                        </m:num>
                        <m:den>
                          <m:sSup>
                            <m:sSupPr>
                              <m:ctrlPr>
                                <a:rPr kumimoji="1" lang="en-US" altLang="ja-JP" sz="3200" b="0" i="1" smtClean="0">
                                  <a:latin typeface="Cambria Math"/>
                                </a:rPr>
                              </m:ctrlPr>
                            </m:sSupPr>
                            <m:e>
                              <m:r>
                                <m:rPr>
                                  <m:sty m:val="p"/>
                                </m:rPr>
                                <a:rPr kumimoji="1" lang="en-US" altLang="ja-JP" sz="3200" b="0" i="0" smtClean="0">
                                  <a:latin typeface="Cambria Math"/>
                                </a:rPr>
                                <m:t>m</m:t>
                              </m:r>
                            </m:e>
                            <m:sup>
                              <m:r>
                                <a:rPr kumimoji="1" lang="en-US" altLang="ja-JP" sz="3200" b="0" i="0" smtClean="0">
                                  <a:latin typeface="Cambria Math"/>
                                </a:rPr>
                                <m:t>2</m:t>
                              </m:r>
                            </m:sup>
                          </m:sSup>
                          <m:r>
                            <a:rPr kumimoji="1" lang="en-US" altLang="ja-JP" sz="3200" b="0" i="0" smtClean="0">
                              <a:latin typeface="Cambria Math"/>
                              <a:ea typeface="Cambria Math"/>
                            </a:rPr>
                            <m:t>∙</m:t>
                          </m:r>
                          <m:r>
                            <m:rPr>
                              <m:sty m:val="p"/>
                            </m:rPr>
                            <a:rPr kumimoji="1" lang="en-US" altLang="ja-JP" sz="3200" b="0" i="0" smtClean="0">
                              <a:latin typeface="Cambria Math"/>
                              <a:ea typeface="Cambria Math"/>
                            </a:rPr>
                            <m:t>sr</m:t>
                          </m:r>
                        </m:den>
                      </m:f>
                      <m:r>
                        <a:rPr kumimoji="1" lang="en-US" altLang="ja-JP" sz="3200" b="0" i="1" smtClean="0">
                          <a:latin typeface="Cambria Math"/>
                        </a:rPr>
                        <m:t>]</m:t>
                      </m:r>
                    </m:oMath>
                  </m:oMathPara>
                </a14:m>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979712" y="2708920"/>
                <a:ext cx="4978414" cy="1048236"/>
              </a:xfrm>
              <a:prstGeom prst="rect">
                <a:avLst/>
              </a:prstGeom>
              <a:blipFill rotWithShape="1">
                <a:blip r:embed="rId2"/>
                <a:stretch>
                  <a:fillRect/>
                </a:stretch>
              </a:blipFill>
            </p:spPr>
            <p:txBody>
              <a:bodyPr/>
              <a:lstStyle/>
              <a:p>
                <a:r>
                  <a:rPr lang="ja-JP" altLang="en-US">
                    <a:noFill/>
                  </a:rPr>
                  <a:t> </a:t>
                </a:r>
              </a:p>
            </p:txBody>
          </p:sp>
        </mc:Fallback>
      </mc:AlternateContent>
      <p:sp>
        <p:nvSpPr>
          <p:cNvPr id="5" name="円/楕円 4"/>
          <p:cNvSpPr/>
          <p:nvPr/>
        </p:nvSpPr>
        <p:spPr>
          <a:xfrm rot="4449688">
            <a:off x="2593323" y="5270568"/>
            <a:ext cx="607168" cy="223606"/>
          </a:xfrm>
          <a:prstGeom prst="ellipse">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 name="テキスト ボックス 9"/>
              <p:cNvSpPr txBox="1"/>
              <p:nvPr/>
            </p:nvSpPr>
            <p:spPr>
              <a:xfrm>
                <a:off x="4320402" y="4209718"/>
                <a:ext cx="4911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𝜔</m:t>
                          </m:r>
                        </m:e>
                      </m:acc>
                    </m:oMath>
                  </m:oMathPara>
                </a14:m>
                <a:endParaRPr kumimoji="1" lang="ja-JP" altLang="en-US" sz="2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4320402" y="4209718"/>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2706492" y="5632441"/>
                <a:ext cx="43441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2706492" y="5632441"/>
                <a:ext cx="434414"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2534793" y="4592738"/>
                <a:ext cx="63786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a:rPr>
                          </m:ctrlPr>
                        </m:sSubPr>
                        <m:e>
                          <m:r>
                            <a:rPr lang="en-US" altLang="ja-JP" sz="2400" i="1">
                              <a:latin typeface="Cambria Math"/>
                            </a:rPr>
                            <m:t>𝐸</m:t>
                          </m:r>
                        </m:e>
                        <m:sub>
                          <m:r>
                            <a:rPr lang="en-US" altLang="ja-JP" sz="2400" i="1">
                              <a:latin typeface="Cambria Math"/>
                            </a:rPr>
                            <m:t>𝜔</m:t>
                          </m:r>
                        </m:sub>
                      </m:sSub>
                    </m:oMath>
                  </m:oMathPara>
                </a14:m>
                <a:endParaRPr lang="ja-JP" altLang="en-US" sz="24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2534793" y="4592738"/>
                <a:ext cx="637867" cy="461665"/>
              </a:xfrm>
              <a:prstGeom prst="rect">
                <a:avLst/>
              </a:prstGeom>
              <a:blipFill rotWithShape="1">
                <a:blip r:embed="rId5"/>
                <a:stretch>
                  <a:fillRect/>
                </a:stretch>
              </a:blipFill>
            </p:spPr>
            <p:txBody>
              <a:bodyPr/>
              <a:lstStyle/>
              <a:p>
                <a:r>
                  <a:rPr lang="ja-JP" altLang="en-US">
                    <a:noFill/>
                  </a:rPr>
                  <a:t> </a:t>
                </a:r>
              </a:p>
            </p:txBody>
          </p:sp>
        </mc:Fallback>
      </mc:AlternateContent>
      <p:cxnSp>
        <p:nvCxnSpPr>
          <p:cNvPr id="13" name="直線コネクタ 12"/>
          <p:cNvCxnSpPr/>
          <p:nvPr/>
        </p:nvCxnSpPr>
        <p:spPr>
          <a:xfrm flipV="1">
            <a:off x="2875776" y="3976257"/>
            <a:ext cx="3491781" cy="13902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2875776" y="4537348"/>
            <a:ext cx="3657600" cy="8493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a:endCxn id="20" idx="0"/>
          </p:cNvCxnSpPr>
          <p:nvPr/>
        </p:nvCxnSpPr>
        <p:spPr>
          <a:xfrm flipV="1">
            <a:off x="2911475" y="4210528"/>
            <a:ext cx="3666889" cy="114908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rot="4449688">
            <a:off x="6167222" y="4129239"/>
            <a:ext cx="607168" cy="223606"/>
          </a:xfrm>
          <a:prstGeom prst="ellipse">
            <a:avLst/>
          </a:prstGeom>
          <a:no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4" name="テキスト ボックス 23"/>
              <p:cNvSpPr txBox="1"/>
              <p:nvPr/>
            </p:nvSpPr>
            <p:spPr>
              <a:xfrm>
                <a:off x="6578364" y="3976257"/>
                <a:ext cx="6690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𝑑</m:t>
                      </m:r>
                      <m:r>
                        <a:rPr kumimoji="1" lang="en-US" altLang="ja-JP" sz="2400" b="0" i="1" smtClean="0">
                          <a:latin typeface="Cambria Math"/>
                        </a:rPr>
                        <m:t>𝜔</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578364" y="3976257"/>
                <a:ext cx="669094"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3321089" y="5336650"/>
                <a:ext cx="5783836" cy="400110"/>
              </a:xfrm>
              <a:prstGeom prst="rect">
                <a:avLst/>
              </a:prstGeom>
            </p:spPr>
            <p:txBody>
              <a:bodyPr wrap="square">
                <a:spAutoFit/>
              </a:bodyPr>
              <a:lstStyle/>
              <a:p>
                <a14:m>
                  <m:oMath xmlns:m="http://schemas.openxmlformats.org/officeDocument/2006/math">
                    <m:sSub>
                      <m:sSubPr>
                        <m:ctrlPr>
                          <a:rPr lang="en-US" altLang="ja-JP" sz="2000" i="1" smtClean="0">
                            <a:latin typeface="Cambria Math"/>
                          </a:rPr>
                        </m:ctrlPr>
                      </m:sSubPr>
                      <m:e>
                        <m:r>
                          <a:rPr lang="en-US" altLang="ja-JP" sz="2000" i="1">
                            <a:latin typeface="Cambria Math"/>
                          </a:rPr>
                          <m:t>𝐸</m:t>
                        </m:r>
                      </m:e>
                      <m:sub>
                        <m:r>
                          <a:rPr lang="en-US" altLang="ja-JP" sz="2000" i="1">
                            <a:latin typeface="Cambria Math"/>
                          </a:rPr>
                          <m:t>𝜔</m:t>
                        </m:r>
                      </m:sub>
                    </m:sSub>
                  </m:oMath>
                </a14:m>
                <a:r>
                  <a:rPr lang="ja-JP" altLang="en-US" sz="2000" dirty="0" smtClean="0"/>
                  <a:t>は</a:t>
                </a:r>
                <a14:m>
                  <m:oMath xmlns:m="http://schemas.openxmlformats.org/officeDocument/2006/math">
                    <m:acc>
                      <m:accPr>
                        <m:chr m:val="⃗"/>
                        <m:ctrlPr>
                          <a:rPr lang="ja-JP" altLang="en-US" sz="2000" i="1" dirty="0" smtClean="0">
                            <a:latin typeface="Cambria Math"/>
                          </a:rPr>
                        </m:ctrlPr>
                      </m:accPr>
                      <m:e>
                        <m:r>
                          <a:rPr lang="en-US" altLang="ja-JP" sz="2000" b="0" i="1" dirty="0" smtClean="0">
                            <a:latin typeface="Cambria Math"/>
                          </a:rPr>
                          <m:t>𝜔</m:t>
                        </m:r>
                      </m:e>
                    </m:acc>
                  </m:oMath>
                </a14:m>
                <a:r>
                  <a:rPr lang="ja-JP" altLang="en-US" sz="2000" dirty="0" smtClean="0"/>
                  <a:t>方向に垂直な微小領域における放射照度</a:t>
                </a:r>
                <a:endParaRPr lang="ja-JP" altLang="en-US" sz="2000" dirty="0"/>
              </a:p>
            </p:txBody>
          </p:sp>
        </mc:Choice>
        <mc:Fallback xmlns="">
          <p:sp>
            <p:nvSpPr>
              <p:cNvPr id="25" name="正方形/長方形 24"/>
              <p:cNvSpPr>
                <a:spLocks noRot="1" noChangeAspect="1" noMove="1" noResize="1" noEditPoints="1" noAdjustHandles="1" noChangeArrowheads="1" noChangeShapeType="1" noTextEdit="1"/>
              </p:cNvSpPr>
              <p:nvPr/>
            </p:nvSpPr>
            <p:spPr>
              <a:xfrm>
                <a:off x="3321089" y="5336650"/>
                <a:ext cx="5783836" cy="400110"/>
              </a:xfrm>
              <a:prstGeom prst="rect">
                <a:avLst/>
              </a:prstGeom>
              <a:blipFill rotWithShape="1">
                <a:blip r:embed="rId7"/>
                <a:stretch>
                  <a:fillRect t="-6061" b="-27273"/>
                </a:stretch>
              </a:blipFill>
            </p:spPr>
            <p:txBody>
              <a:bodyPr/>
              <a:lstStyle/>
              <a:p>
                <a:r>
                  <a:rPr lang="ja-JP" altLang="en-US">
                    <a:noFill/>
                  </a:rPr>
                  <a:t> </a:t>
                </a:r>
              </a:p>
            </p:txBody>
          </p:sp>
        </mc:Fallback>
      </mc:AlternateContent>
      <p:sp>
        <p:nvSpPr>
          <p:cNvPr id="27" name="正方形/長方形 26"/>
          <p:cNvSpPr/>
          <p:nvPr/>
        </p:nvSpPr>
        <p:spPr>
          <a:xfrm>
            <a:off x="539552" y="6117353"/>
            <a:ext cx="8136904" cy="646331"/>
          </a:xfrm>
          <a:prstGeom prst="rect">
            <a:avLst/>
          </a:prstGeom>
        </p:spPr>
        <p:txBody>
          <a:bodyPr wrap="square">
            <a:spAutoFit/>
          </a:bodyPr>
          <a:lstStyle/>
          <a:p>
            <a:r>
              <a:rPr lang="ja-JP" altLang="en-US" b="1" dirty="0" smtClean="0"/>
              <a:t>ある点においてある方向に通過するフォトンの量が放射輝度と考えることができる。パストレーシングにおいて一つ一つのレイが運ぶ物理量は放射輝度</a:t>
            </a:r>
            <a:endParaRPr lang="ja-JP" altLang="en-US" b="1" dirty="0"/>
          </a:p>
        </p:txBody>
      </p:sp>
    </p:spTree>
    <p:extLst>
      <p:ext uri="{BB962C8B-B14F-4D97-AF65-F5344CB8AC3E}">
        <p14:creationId xmlns:p14="http://schemas.microsoft.com/office/powerpoint/2010/main" val="89968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2" y="4406900"/>
            <a:ext cx="8530208" cy="1362075"/>
          </a:xfrm>
        </p:spPr>
        <p:txBody>
          <a:bodyPr>
            <a:normAutofit/>
          </a:bodyPr>
          <a:lstStyle/>
          <a:p>
            <a:r>
              <a:rPr lang="en-US" altLang="ja-JP" sz="3200" dirty="0" smtClean="0"/>
              <a:t>1.</a:t>
            </a:r>
            <a:r>
              <a:rPr lang="ja-JP" altLang="en-US" sz="3200" dirty="0"/>
              <a:t>物理</a:t>
            </a:r>
            <a:r>
              <a:rPr lang="ja-JP" altLang="en-US" sz="3200" dirty="0" smtClean="0"/>
              <a:t>ベースコンピュータグラフィックス</a:t>
            </a:r>
            <a:endParaRPr kumimoji="1" lang="ja-JP" altLang="en-US" sz="3200" dirty="0"/>
          </a:p>
        </p:txBody>
      </p:sp>
    </p:spTree>
    <p:extLst>
      <p:ext uri="{BB962C8B-B14F-4D97-AF65-F5344CB8AC3E}">
        <p14:creationId xmlns:p14="http://schemas.microsoft.com/office/powerpoint/2010/main" val="13149668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放射輝度</a:t>
            </a:r>
            <a:r>
              <a:rPr lang="en-US" altLang="ja-JP" dirty="0"/>
              <a:t>(Radiance)</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dirty="0" smtClean="0"/>
                  <a:t>Lambert</a:t>
                </a:r>
                <a:r>
                  <a:rPr lang="ja-JP" altLang="en-US" dirty="0" smtClean="0"/>
                  <a:t>のコサイン則より</a:t>
                </a:r>
                <a14:m>
                  <m:oMath xmlns:m="http://schemas.openxmlformats.org/officeDocument/2006/math">
                    <m:sSub>
                      <m:sSubPr>
                        <m:ctrlPr>
                          <a:rPr lang="en-US" altLang="ja-JP" i="1" smtClean="0">
                            <a:latin typeface="Cambria Math"/>
                          </a:rPr>
                        </m:ctrlPr>
                      </m:sSubPr>
                      <m:e>
                        <m:r>
                          <a:rPr lang="en-US" altLang="ja-JP" b="0" i="1" smtClean="0">
                            <a:latin typeface="Cambria Math"/>
                          </a:rPr>
                          <m:t>𝑑</m:t>
                        </m:r>
                        <m:r>
                          <a:rPr lang="en-US" altLang="ja-JP" i="1">
                            <a:latin typeface="Cambria Math"/>
                          </a:rPr>
                          <m:t>𝐸</m:t>
                        </m:r>
                      </m:e>
                      <m:sub>
                        <m:r>
                          <a:rPr lang="en-US" altLang="ja-JP" i="1">
                            <a:latin typeface="Cambria Math"/>
                          </a:rPr>
                          <m:t>𝜔</m:t>
                        </m:r>
                      </m:sub>
                    </m:sSub>
                    <m:func>
                      <m:funcPr>
                        <m:ctrlPr>
                          <a:rPr lang="en-US" altLang="ja-JP" b="0" i="1" smtClean="0">
                            <a:latin typeface="Cambria Math"/>
                          </a:rPr>
                        </m:ctrlPr>
                      </m:funcPr>
                      <m:fName>
                        <m:r>
                          <m:rPr>
                            <m:sty m:val="p"/>
                          </m:rPr>
                          <a:rPr lang="en-US" altLang="ja-JP" b="0" i="0" smtClean="0">
                            <a:latin typeface="Cambria Math"/>
                          </a:rPr>
                          <m:t>cos</m:t>
                        </m:r>
                      </m:fName>
                      <m:e>
                        <m:r>
                          <a:rPr lang="en-US" altLang="ja-JP" b="0" i="1" smtClean="0">
                            <a:latin typeface="Cambria Math"/>
                          </a:rPr>
                          <m:t>𝜃</m:t>
                        </m:r>
                      </m:e>
                    </m:func>
                    <m:r>
                      <a:rPr lang="en-US" altLang="ja-JP" b="0" i="1" smtClean="0">
                        <a:latin typeface="Cambria Math"/>
                      </a:rPr>
                      <m:t>=</m:t>
                    </m:r>
                    <m:r>
                      <a:rPr lang="en-US" altLang="ja-JP" b="0" i="1" smtClean="0">
                        <a:latin typeface="Cambria Math"/>
                      </a:rPr>
                      <m:t>𝑑𝐸</m:t>
                    </m:r>
                  </m:oMath>
                </a14:m>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590" t="-245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1476017" y="3068960"/>
                <a:ext cx="6109878" cy="108048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3200" b="0" i="1" smtClean="0">
                          <a:latin typeface="Cambria Math"/>
                        </a:rPr>
                        <m:t>𝐿</m:t>
                      </m:r>
                      <m:d>
                        <m:dPr>
                          <m:ctrlPr>
                            <a:rPr kumimoji="1" lang="en-US" altLang="ja-JP" sz="3200" b="0" i="1" smtClean="0">
                              <a:latin typeface="Cambria Math"/>
                            </a:rPr>
                          </m:ctrlPr>
                        </m:dPr>
                        <m:e>
                          <m:r>
                            <a:rPr kumimoji="1" lang="en-US" altLang="ja-JP" sz="3200" b="0" i="1" smtClean="0">
                              <a:latin typeface="Cambria Math"/>
                            </a:rPr>
                            <m:t>𝑥</m:t>
                          </m:r>
                          <m:r>
                            <a:rPr kumimoji="1" lang="en-US" altLang="ja-JP" sz="3200" b="0" i="1" smtClean="0">
                              <a:latin typeface="Cambria Math"/>
                            </a:rPr>
                            <m:t>,</m:t>
                          </m:r>
                          <m:acc>
                            <m:accPr>
                              <m:chr m:val="⃗"/>
                              <m:ctrlPr>
                                <a:rPr kumimoji="1" lang="en-US" altLang="ja-JP" sz="3200" b="0" i="1" smtClean="0">
                                  <a:latin typeface="Cambria Math"/>
                                </a:rPr>
                              </m:ctrlPr>
                            </m:accPr>
                            <m:e>
                              <m:r>
                                <a:rPr kumimoji="1" lang="en-US" altLang="ja-JP" sz="3200" b="0" i="1" smtClean="0">
                                  <a:latin typeface="Cambria Math"/>
                                </a:rPr>
                                <m:t>𝜔</m:t>
                              </m:r>
                            </m:e>
                          </m:acc>
                        </m:e>
                      </m:d>
                      <m:r>
                        <a:rPr kumimoji="1" lang="en-US" altLang="ja-JP" sz="3200" b="0" i="1" smtClean="0">
                          <a:latin typeface="Cambria Math"/>
                        </a:rPr>
                        <m:t>=</m:t>
                      </m:r>
                      <m:f>
                        <m:fPr>
                          <m:ctrlPr>
                            <a:rPr kumimoji="1" lang="en-US" altLang="ja-JP" sz="3200" b="0" i="1" smtClean="0">
                              <a:latin typeface="Cambria Math"/>
                            </a:rPr>
                          </m:ctrlPr>
                        </m:fPr>
                        <m:num>
                          <m:r>
                            <a:rPr kumimoji="1" lang="en-US" altLang="ja-JP" sz="3200" b="0" i="1" smtClean="0">
                              <a:latin typeface="Cambria Math"/>
                            </a:rPr>
                            <m:t>𝑑𝐸</m:t>
                          </m:r>
                          <m:d>
                            <m:dPr>
                              <m:ctrlPr>
                                <a:rPr kumimoji="1" lang="en-US" altLang="ja-JP" sz="3200" b="0" i="1" smtClean="0">
                                  <a:latin typeface="Cambria Math"/>
                                </a:rPr>
                              </m:ctrlPr>
                            </m:dPr>
                            <m:e>
                              <m:r>
                                <a:rPr kumimoji="1" lang="en-US" altLang="ja-JP" sz="3200" b="0" i="1" smtClean="0">
                                  <a:latin typeface="Cambria Math"/>
                                </a:rPr>
                                <m:t>𝑥</m:t>
                              </m:r>
                            </m:e>
                          </m:d>
                        </m:num>
                        <m:den>
                          <m:r>
                            <a:rPr kumimoji="1" lang="en-US" altLang="ja-JP" sz="3200" b="0" i="1" smtClean="0">
                              <a:latin typeface="Cambria Math"/>
                            </a:rPr>
                            <m:t>𝑑</m:t>
                          </m:r>
                          <m:r>
                            <a:rPr kumimoji="1" lang="en-US" altLang="ja-JP" sz="3200" b="0" i="1" smtClean="0">
                              <a:latin typeface="Cambria Math"/>
                            </a:rPr>
                            <m:t>𝜔</m:t>
                          </m:r>
                          <m:func>
                            <m:funcPr>
                              <m:ctrlPr>
                                <a:rPr kumimoji="1" lang="en-US" altLang="ja-JP" sz="3200" b="0" i="1" smtClean="0">
                                  <a:latin typeface="Cambria Math"/>
                                </a:rPr>
                              </m:ctrlPr>
                            </m:funcPr>
                            <m:fName>
                              <m:r>
                                <m:rPr>
                                  <m:sty m:val="p"/>
                                </m:rPr>
                                <a:rPr kumimoji="1" lang="en-US" altLang="ja-JP" sz="3200" b="0" i="0" smtClean="0">
                                  <a:latin typeface="Cambria Math"/>
                                </a:rPr>
                                <m:t>cos</m:t>
                              </m:r>
                            </m:fName>
                            <m:e>
                              <m:r>
                                <a:rPr kumimoji="1" lang="en-US" altLang="ja-JP" sz="3200" b="0" i="1" smtClean="0">
                                  <a:latin typeface="Cambria Math"/>
                                </a:rPr>
                                <m:t>𝜃</m:t>
                              </m:r>
                            </m:e>
                          </m:func>
                        </m:den>
                      </m:f>
                      <m:r>
                        <a:rPr kumimoji="1" lang="en-US" altLang="ja-JP" sz="3200" b="0" i="1" smtClean="0">
                          <a:latin typeface="Cambria Math"/>
                        </a:rPr>
                        <m:t>=</m:t>
                      </m:r>
                      <m:f>
                        <m:fPr>
                          <m:ctrlPr>
                            <a:rPr kumimoji="1" lang="en-US" altLang="ja-JP" sz="3200" b="0" i="1" smtClean="0">
                              <a:latin typeface="Cambria Math"/>
                            </a:rPr>
                          </m:ctrlPr>
                        </m:fPr>
                        <m:num>
                          <m:sSup>
                            <m:sSupPr>
                              <m:ctrlPr>
                                <a:rPr kumimoji="1" lang="en-US" altLang="ja-JP" sz="3200" b="0" i="1" smtClean="0">
                                  <a:latin typeface="Cambria Math"/>
                                </a:rPr>
                              </m:ctrlPr>
                            </m:sSupPr>
                            <m:e>
                              <m:r>
                                <a:rPr kumimoji="1" lang="en-US" altLang="ja-JP" sz="3200" b="0" i="1" smtClean="0">
                                  <a:latin typeface="Cambria Math"/>
                                </a:rPr>
                                <m:t>𝑑</m:t>
                              </m:r>
                            </m:e>
                            <m:sup>
                              <m:r>
                                <a:rPr kumimoji="1" lang="en-US" altLang="ja-JP" sz="3200" b="0" i="1" smtClean="0">
                                  <a:latin typeface="Cambria Math"/>
                                </a:rPr>
                                <m:t>2</m:t>
                              </m:r>
                            </m:sup>
                          </m:sSup>
                          <m:r>
                            <m:rPr>
                              <m:sty m:val="p"/>
                            </m:rPr>
                            <a:rPr kumimoji="1" lang="en-US" altLang="ja-JP" sz="3200" b="0" i="0" smtClean="0">
                              <a:latin typeface="Cambria Math"/>
                            </a:rPr>
                            <m:t>Φ</m:t>
                          </m:r>
                          <m:d>
                            <m:dPr>
                              <m:ctrlPr>
                                <a:rPr kumimoji="1" lang="en-US" altLang="ja-JP" sz="3200" b="0" i="1" smtClean="0">
                                  <a:latin typeface="Cambria Math"/>
                                </a:rPr>
                              </m:ctrlPr>
                            </m:dPr>
                            <m:e>
                              <m:r>
                                <a:rPr kumimoji="1" lang="en-US" altLang="ja-JP" sz="3200" b="0" i="1" smtClean="0">
                                  <a:latin typeface="Cambria Math"/>
                                </a:rPr>
                                <m:t>𝑥</m:t>
                              </m:r>
                            </m:e>
                          </m:d>
                        </m:num>
                        <m:den>
                          <m:r>
                            <a:rPr kumimoji="1" lang="en-US" altLang="ja-JP" sz="3200" b="0" i="1" smtClean="0">
                              <a:latin typeface="Cambria Math"/>
                            </a:rPr>
                            <m:t>𝑑𝐴𝑑</m:t>
                          </m:r>
                          <m:r>
                            <a:rPr kumimoji="1" lang="en-US" altLang="ja-JP" sz="3200" b="0" i="1" smtClean="0">
                              <a:latin typeface="Cambria Math"/>
                            </a:rPr>
                            <m:t>𝜔</m:t>
                          </m:r>
                          <m:func>
                            <m:funcPr>
                              <m:ctrlPr>
                                <a:rPr kumimoji="1" lang="en-US" altLang="ja-JP" sz="3200" b="0" i="1" smtClean="0">
                                  <a:latin typeface="Cambria Math"/>
                                </a:rPr>
                              </m:ctrlPr>
                            </m:funcPr>
                            <m:fName>
                              <m:r>
                                <m:rPr>
                                  <m:sty m:val="p"/>
                                </m:rPr>
                                <a:rPr kumimoji="1" lang="en-US" altLang="ja-JP" sz="3200" b="0" i="0" smtClean="0">
                                  <a:latin typeface="Cambria Math"/>
                                </a:rPr>
                                <m:t>cos</m:t>
                              </m:r>
                            </m:fName>
                            <m:e>
                              <m:r>
                                <a:rPr kumimoji="1" lang="en-US" altLang="ja-JP" sz="3200" b="0" i="1" smtClean="0">
                                  <a:latin typeface="Cambria Math"/>
                                </a:rPr>
                                <m:t>𝜃</m:t>
                              </m:r>
                            </m:e>
                          </m:func>
                        </m:den>
                      </m:f>
                    </m:oMath>
                  </m:oMathPara>
                </a14:m>
                <a:endParaRPr kumimoji="1" lang="ja-JP" altLang="en-US" sz="32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476017" y="3068960"/>
                <a:ext cx="6109878" cy="1080489"/>
              </a:xfrm>
              <a:prstGeom prst="rect">
                <a:avLst/>
              </a:prstGeom>
              <a:blipFill rotWithShape="1">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728880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Lambert</a:t>
            </a:r>
            <a:r>
              <a:rPr kumimoji="1" lang="ja-JP" altLang="en-US" dirty="0" smtClean="0"/>
              <a:t>のコサイン則</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ja-JP" altLang="en-US" sz="2800" dirty="0" smtClean="0"/>
                  <a:t>領域</a:t>
                </a:r>
                <a14:m>
                  <m:oMath xmlns:m="http://schemas.openxmlformats.org/officeDocument/2006/math">
                    <m:r>
                      <a:rPr lang="en-US" altLang="ja-JP" sz="2800" b="0" i="1" smtClean="0">
                        <a:latin typeface="Cambria Math"/>
                      </a:rPr>
                      <m:t>𝐴</m:t>
                    </m:r>
                  </m:oMath>
                </a14:m>
                <a:r>
                  <a:rPr lang="ja-JP" altLang="en-US" sz="2800" dirty="0" smtClean="0"/>
                  <a:t>を</a:t>
                </a:r>
                <a14:m>
                  <m:oMath xmlns:m="http://schemas.openxmlformats.org/officeDocument/2006/math">
                    <m:r>
                      <m:rPr>
                        <m:sty m:val="p"/>
                      </m:rPr>
                      <a:rPr lang="en-US" altLang="ja-JP" sz="2800" b="0" i="0" dirty="0" smtClean="0">
                        <a:latin typeface="Cambria Math"/>
                      </a:rPr>
                      <m:t>Φ</m:t>
                    </m:r>
                    <m:r>
                      <a:rPr lang="en-US" altLang="ja-JP" sz="2800" b="0" i="0" dirty="0" smtClean="0">
                        <a:latin typeface="Cambria Math"/>
                      </a:rPr>
                      <m:t>[</m:t>
                    </m:r>
                    <m:r>
                      <m:rPr>
                        <m:sty m:val="p"/>
                      </m:rPr>
                      <a:rPr lang="en-US" altLang="ja-JP" sz="2800" b="0" i="0" dirty="0" smtClean="0">
                        <a:latin typeface="Cambria Math"/>
                      </a:rPr>
                      <m:t>W</m:t>
                    </m:r>
                    <m:r>
                      <a:rPr lang="en-US" altLang="ja-JP" sz="2800" b="0" i="0" dirty="0" smtClean="0">
                        <a:latin typeface="Cambria Math"/>
                      </a:rPr>
                      <m:t>]</m:t>
                    </m:r>
                  </m:oMath>
                </a14:m>
                <a:r>
                  <a:rPr lang="ja-JP" altLang="en-US" sz="2800" dirty="0" smtClean="0"/>
                  <a:t>の光が通過しているとすると、領域</a:t>
                </a:r>
                <a14:m>
                  <m:oMath xmlns:m="http://schemas.openxmlformats.org/officeDocument/2006/math">
                    <m:r>
                      <a:rPr lang="en-US" altLang="ja-JP" sz="2800" b="0" i="1" smtClean="0">
                        <a:latin typeface="Cambria Math"/>
                      </a:rPr>
                      <m:t>𝐴</m:t>
                    </m:r>
                  </m:oMath>
                </a14:m>
                <a:r>
                  <a:rPr lang="ja-JP" altLang="en-US" sz="2800" dirty="0" smtClean="0"/>
                  <a:t>の放射照度は</a:t>
                </a:r>
                <a14:m>
                  <m:oMath xmlns:m="http://schemas.openxmlformats.org/officeDocument/2006/math">
                    <m:r>
                      <a:rPr lang="en-US" altLang="ja-JP" sz="2800" b="0" i="1" smtClean="0">
                        <a:latin typeface="Cambria Math"/>
                      </a:rPr>
                      <m:t>𝐸</m:t>
                    </m:r>
                    <m:r>
                      <a:rPr lang="en-US" altLang="ja-JP" sz="2800" b="0" i="1" smtClean="0">
                        <a:latin typeface="Cambria Math"/>
                      </a:rPr>
                      <m:t>=</m:t>
                    </m:r>
                    <m:f>
                      <m:fPr>
                        <m:ctrlPr>
                          <a:rPr lang="en-US" altLang="ja-JP" sz="2800" b="0" i="1" smtClean="0">
                            <a:latin typeface="Cambria Math"/>
                          </a:rPr>
                        </m:ctrlPr>
                      </m:fPr>
                      <m:num>
                        <m:r>
                          <m:rPr>
                            <m:sty m:val="p"/>
                          </m:rPr>
                          <a:rPr lang="en-US" altLang="ja-JP" sz="2800" b="0" i="0" smtClean="0">
                            <a:latin typeface="Cambria Math"/>
                          </a:rPr>
                          <m:t>Φ</m:t>
                        </m:r>
                      </m:num>
                      <m:den>
                        <m:r>
                          <a:rPr lang="en-US" altLang="ja-JP" sz="2800" b="0" i="1" smtClean="0">
                            <a:latin typeface="Cambria Math"/>
                          </a:rPr>
                          <m:t>𝐴</m:t>
                        </m:r>
                      </m:den>
                    </m:f>
                  </m:oMath>
                </a14:m>
                <a:r>
                  <a:rPr lang="ja-JP" altLang="en-US" sz="2800" dirty="0" smtClean="0"/>
                  <a:t>で、領域</a:t>
                </a:r>
                <a14:m>
                  <m:oMath xmlns:m="http://schemas.openxmlformats.org/officeDocument/2006/math">
                    <m:sSub>
                      <m:sSubPr>
                        <m:ctrlPr>
                          <a:rPr lang="en-US" altLang="ja-JP" sz="2800" b="0" i="1" smtClean="0">
                            <a:latin typeface="Cambria Math"/>
                          </a:rPr>
                        </m:ctrlPr>
                      </m:sSubPr>
                      <m:e>
                        <m:r>
                          <a:rPr lang="en-US" altLang="ja-JP" sz="2800" b="0" i="1" smtClean="0">
                            <a:latin typeface="Cambria Math"/>
                          </a:rPr>
                          <m:t>𝐴</m:t>
                        </m:r>
                      </m:e>
                      <m:sub>
                        <m:r>
                          <a:rPr lang="en-US" altLang="ja-JP" sz="2800" b="0" i="1" smtClean="0">
                            <a:latin typeface="Cambria Math"/>
                          </a:rPr>
                          <m:t>𝜔</m:t>
                        </m:r>
                      </m:sub>
                    </m:sSub>
                    <m:r>
                      <a:rPr lang="en-US" altLang="ja-JP" sz="2800" b="0" i="1" smtClean="0">
                        <a:latin typeface="Cambria Math"/>
                      </a:rPr>
                      <m:t>=</m:t>
                    </m:r>
                    <m:r>
                      <a:rPr lang="en-US" altLang="ja-JP" sz="2800" b="0" i="1" smtClean="0">
                        <a:latin typeface="Cambria Math"/>
                      </a:rPr>
                      <m:t>𝐴</m:t>
                    </m:r>
                    <m:func>
                      <m:funcPr>
                        <m:ctrlPr>
                          <a:rPr lang="en-US" altLang="ja-JP" sz="2800" b="0" i="1" smtClean="0">
                            <a:latin typeface="Cambria Math"/>
                          </a:rPr>
                        </m:ctrlPr>
                      </m:funcPr>
                      <m:fName>
                        <m:r>
                          <m:rPr>
                            <m:sty m:val="p"/>
                          </m:rPr>
                          <a:rPr lang="en-US" altLang="ja-JP" sz="2800" b="0" i="0" smtClean="0">
                            <a:latin typeface="Cambria Math"/>
                          </a:rPr>
                          <m:t>cos</m:t>
                        </m:r>
                      </m:fName>
                      <m:e>
                        <m:r>
                          <a:rPr lang="en-US" altLang="ja-JP" sz="2800" b="0" i="1" smtClean="0">
                            <a:latin typeface="Cambria Math"/>
                          </a:rPr>
                          <m:t>𝜃</m:t>
                        </m:r>
                      </m:e>
                    </m:func>
                  </m:oMath>
                </a14:m>
                <a:r>
                  <a:rPr lang="ja-JP" altLang="en-US" sz="2800" dirty="0" smtClean="0"/>
                  <a:t>の放射照度は</a:t>
                </a:r>
                <a14:m>
                  <m:oMath xmlns:m="http://schemas.openxmlformats.org/officeDocument/2006/math">
                    <m:sSub>
                      <m:sSubPr>
                        <m:ctrlPr>
                          <a:rPr lang="en-US" altLang="ja-JP" sz="2800" b="0" i="1" smtClean="0">
                            <a:latin typeface="Cambria Math"/>
                          </a:rPr>
                        </m:ctrlPr>
                      </m:sSubPr>
                      <m:e>
                        <m:r>
                          <a:rPr lang="en-US" altLang="ja-JP" sz="2800" b="0" i="1" smtClean="0">
                            <a:latin typeface="Cambria Math"/>
                          </a:rPr>
                          <m:t>𝐸</m:t>
                        </m:r>
                      </m:e>
                      <m:sub>
                        <m:r>
                          <a:rPr lang="en-US" altLang="ja-JP" sz="2800" b="0" i="1" smtClean="0">
                            <a:latin typeface="Cambria Math"/>
                          </a:rPr>
                          <m:t>𝜔</m:t>
                        </m:r>
                      </m:sub>
                    </m:sSub>
                    <m:r>
                      <a:rPr lang="en-US" altLang="ja-JP" sz="2800" b="0" i="1" smtClean="0">
                        <a:latin typeface="Cambria Math"/>
                      </a:rPr>
                      <m:t>=</m:t>
                    </m:r>
                    <m:f>
                      <m:fPr>
                        <m:ctrlPr>
                          <a:rPr lang="en-US" altLang="ja-JP" sz="2800" b="0" i="1" smtClean="0">
                            <a:latin typeface="Cambria Math"/>
                          </a:rPr>
                        </m:ctrlPr>
                      </m:fPr>
                      <m:num>
                        <m:r>
                          <m:rPr>
                            <m:sty m:val="p"/>
                          </m:rPr>
                          <a:rPr lang="en-US" altLang="ja-JP" sz="2800" b="0" i="0" smtClean="0">
                            <a:latin typeface="Cambria Math"/>
                          </a:rPr>
                          <m:t>Φ</m:t>
                        </m:r>
                      </m:num>
                      <m:den>
                        <m:sSub>
                          <m:sSubPr>
                            <m:ctrlPr>
                              <a:rPr lang="en-US" altLang="ja-JP" sz="2800" b="0" i="1" smtClean="0">
                                <a:latin typeface="Cambria Math"/>
                              </a:rPr>
                            </m:ctrlPr>
                          </m:sSubPr>
                          <m:e>
                            <m:r>
                              <a:rPr lang="en-US" altLang="ja-JP" sz="2800" b="0" i="1" smtClean="0">
                                <a:latin typeface="Cambria Math"/>
                              </a:rPr>
                              <m:t>𝐴</m:t>
                            </m:r>
                          </m:e>
                          <m:sub>
                            <m:r>
                              <a:rPr lang="en-US" altLang="ja-JP" sz="2800" b="0" i="1" smtClean="0">
                                <a:latin typeface="Cambria Math"/>
                              </a:rPr>
                              <m:t>𝜔</m:t>
                            </m:r>
                          </m:sub>
                        </m:sSub>
                      </m:den>
                    </m:f>
                    <m:r>
                      <a:rPr lang="en-US" altLang="ja-JP" sz="2800" b="0" i="1" smtClean="0">
                        <a:latin typeface="Cambria Math"/>
                      </a:rPr>
                      <m:t>=</m:t>
                    </m:r>
                    <m:f>
                      <m:fPr>
                        <m:ctrlPr>
                          <a:rPr lang="en-US" altLang="ja-JP" sz="2800" b="0" i="1" smtClean="0">
                            <a:latin typeface="Cambria Math"/>
                          </a:rPr>
                        </m:ctrlPr>
                      </m:fPr>
                      <m:num>
                        <m:r>
                          <m:rPr>
                            <m:sty m:val="p"/>
                          </m:rPr>
                          <a:rPr lang="en-US" altLang="ja-JP" sz="2800" b="0" i="0" smtClean="0">
                            <a:latin typeface="Cambria Math"/>
                          </a:rPr>
                          <m:t>Φ</m:t>
                        </m:r>
                      </m:num>
                      <m:den>
                        <m:r>
                          <a:rPr lang="en-US" altLang="ja-JP" sz="2800" b="0" i="1" smtClean="0">
                            <a:latin typeface="Cambria Math"/>
                          </a:rPr>
                          <m:t>𝐴</m:t>
                        </m:r>
                        <m:func>
                          <m:funcPr>
                            <m:ctrlPr>
                              <a:rPr lang="en-US" altLang="ja-JP" sz="2800" b="0" i="1" smtClean="0">
                                <a:latin typeface="Cambria Math"/>
                              </a:rPr>
                            </m:ctrlPr>
                          </m:funcPr>
                          <m:fName>
                            <m:r>
                              <m:rPr>
                                <m:sty m:val="p"/>
                              </m:rPr>
                              <a:rPr lang="en-US" altLang="ja-JP" sz="2800" b="0" i="0" smtClean="0">
                                <a:latin typeface="Cambria Math"/>
                              </a:rPr>
                              <m:t>cos</m:t>
                            </m:r>
                          </m:fName>
                          <m:e>
                            <m:r>
                              <a:rPr lang="en-US" altLang="ja-JP" sz="2800" b="0" i="1" smtClean="0">
                                <a:latin typeface="Cambria Math"/>
                              </a:rPr>
                              <m:t>𝜃</m:t>
                            </m:r>
                          </m:e>
                        </m:func>
                      </m:den>
                    </m:f>
                  </m:oMath>
                </a14:m>
                <a:endParaRPr lang="en-US" altLang="ja-JP" sz="2800" dirty="0" smtClean="0"/>
              </a:p>
              <a:p>
                <a:r>
                  <a:rPr lang="ja-JP" altLang="en-US" sz="2800" dirty="0"/>
                  <a:t>よって</a:t>
                </a:r>
                <a:r>
                  <a:rPr lang="ja-JP" altLang="en-US" sz="2800" dirty="0" smtClean="0"/>
                  <a:t>、一般に</a:t>
                </a:r>
                <a14:m>
                  <m:oMath xmlns:m="http://schemas.openxmlformats.org/officeDocument/2006/math">
                    <m:sSub>
                      <m:sSubPr>
                        <m:ctrlPr>
                          <a:rPr lang="en-US" altLang="ja-JP" sz="2800" b="0" i="1" smtClean="0">
                            <a:latin typeface="Cambria Math"/>
                          </a:rPr>
                        </m:ctrlPr>
                      </m:sSubPr>
                      <m:e>
                        <m:r>
                          <a:rPr lang="en-US" altLang="ja-JP" sz="2800" b="0" i="1" smtClean="0">
                            <a:latin typeface="Cambria Math"/>
                          </a:rPr>
                          <m:t>𝐸</m:t>
                        </m:r>
                      </m:e>
                      <m:sub>
                        <m:r>
                          <a:rPr lang="en-US" altLang="ja-JP" sz="2800" b="0" i="1" smtClean="0">
                            <a:latin typeface="Cambria Math"/>
                          </a:rPr>
                          <m:t>𝜔</m:t>
                        </m:r>
                      </m:sub>
                    </m:sSub>
                    <m:func>
                      <m:funcPr>
                        <m:ctrlPr>
                          <a:rPr lang="en-US" altLang="ja-JP" sz="2800" b="0" i="1" smtClean="0">
                            <a:latin typeface="Cambria Math"/>
                          </a:rPr>
                        </m:ctrlPr>
                      </m:funcPr>
                      <m:fName>
                        <m:r>
                          <m:rPr>
                            <m:sty m:val="p"/>
                          </m:rPr>
                          <a:rPr lang="en-US" altLang="ja-JP" sz="2800" b="0" i="0" smtClean="0">
                            <a:latin typeface="Cambria Math"/>
                          </a:rPr>
                          <m:t>cos</m:t>
                        </m:r>
                      </m:fName>
                      <m:e>
                        <m:r>
                          <a:rPr lang="en-US" altLang="ja-JP" sz="2800" b="0" i="1" smtClean="0">
                            <a:latin typeface="Cambria Math"/>
                          </a:rPr>
                          <m:t>𝜃</m:t>
                        </m:r>
                      </m:e>
                    </m:func>
                    <m:r>
                      <a:rPr lang="en-US" altLang="ja-JP" sz="2800" b="0" i="1" smtClean="0">
                        <a:latin typeface="Cambria Math"/>
                      </a:rPr>
                      <m:t>=</m:t>
                    </m:r>
                    <m:r>
                      <a:rPr lang="en-US" altLang="ja-JP" sz="2800" b="0" i="1" smtClean="0">
                        <a:latin typeface="Cambria Math"/>
                      </a:rPr>
                      <m:t>𝐸</m:t>
                    </m:r>
                  </m:oMath>
                </a14:m>
                <a:r>
                  <a:rPr lang="ja-JP" altLang="en-US" sz="2800" dirty="0" smtClean="0"/>
                  <a:t>が成り立つ。</a:t>
                </a:r>
                <a:endParaRPr lang="ja-JP" altLang="en-US" sz="2800" dirty="0"/>
              </a:p>
              <a:p>
                <a:endParaRPr lang="ja-JP" altLang="en-US" sz="2800" dirty="0"/>
              </a:p>
              <a:p>
                <a:endParaRPr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228" t="-1294" r="-289"/>
                </a:stretch>
              </a:blipFill>
            </p:spPr>
            <p:txBody>
              <a:bodyPr/>
              <a:lstStyle/>
              <a:p>
                <a:r>
                  <a:rPr lang="ja-JP" altLang="en-US">
                    <a:noFill/>
                  </a:rPr>
                  <a:t> </a:t>
                </a:r>
              </a:p>
            </p:txBody>
          </p:sp>
        </mc:Fallback>
      </mc:AlternateContent>
      <p:cxnSp>
        <p:nvCxnSpPr>
          <p:cNvPr id="11" name="直線矢印コネクタ 10"/>
          <p:cNvCxnSpPr/>
          <p:nvPr/>
        </p:nvCxnSpPr>
        <p:spPr>
          <a:xfrm flipV="1">
            <a:off x="3765601" y="4177563"/>
            <a:ext cx="1912514" cy="234801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2949838" y="4196411"/>
            <a:ext cx="1912514" cy="234801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3381886" y="4177563"/>
            <a:ext cx="1912514" cy="234801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112203" y="4196411"/>
            <a:ext cx="1912514" cy="234801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4492970" y="4196411"/>
            <a:ext cx="1912514" cy="2348010"/>
          </a:xfrm>
          <a:prstGeom prst="straightConnector1">
            <a:avLst/>
          </a:prstGeom>
          <a:ln w="28575">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3526707" y="5780587"/>
            <a:ext cx="991645" cy="763834"/>
          </a:xfrm>
          <a:prstGeom prst="line">
            <a:avLst/>
          </a:prstGeom>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949838" y="6545177"/>
            <a:ext cx="1543132" cy="0"/>
          </a:xfrm>
          <a:prstGeom prst="line">
            <a:avLst/>
          </a:prstGeom>
          <a:ln w="38100">
            <a:solidFill>
              <a:schemeClr val="accent5">
                <a:lumMod val="40000"/>
                <a:lumOff val="6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正方形/長方形 21"/>
              <p:cNvSpPr/>
              <p:nvPr/>
            </p:nvSpPr>
            <p:spPr>
              <a:xfrm>
                <a:off x="2473442" y="6314344"/>
                <a:ext cx="46019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2400" b="0" i="1" smtClean="0">
                          <a:latin typeface="Cambria Math"/>
                        </a:rPr>
                        <m:t>𝐴</m:t>
                      </m:r>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2473442" y="6314344"/>
                <a:ext cx="46019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3051667" y="5370416"/>
                <a:ext cx="65761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𝐴</m:t>
                          </m:r>
                        </m:e>
                        <m:sub>
                          <m:r>
                            <a:rPr lang="en-US" altLang="ja-JP" sz="2400" b="0" i="1" smtClean="0">
                              <a:latin typeface="Cambria Math"/>
                            </a:rPr>
                            <m:t>𝜔</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3051667" y="5370416"/>
                <a:ext cx="657616"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5545837" y="5204523"/>
                <a:ext cx="49116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ja-JP" altLang="en-US" sz="2400" i="1" smtClean="0">
                              <a:latin typeface="Cambria Math"/>
                            </a:rPr>
                          </m:ctrlPr>
                        </m:accPr>
                        <m:e>
                          <m:r>
                            <a:rPr kumimoji="1" lang="en-US" altLang="ja-JP" sz="2400" b="0" i="1" smtClean="0">
                              <a:latin typeface="Cambria Math"/>
                            </a:rPr>
                            <m:t>𝜔</m:t>
                          </m:r>
                        </m:e>
                      </m:acc>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5545837" y="5204523"/>
                <a:ext cx="491160"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a:off x="3811858" y="6166691"/>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3811858" y="6166691"/>
                <a:ext cx="443775"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p:cNvSpPr/>
              <p:nvPr/>
            </p:nvSpPr>
            <p:spPr>
              <a:xfrm>
                <a:off x="5294400" y="3734746"/>
                <a:ext cx="503663"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sz="2400" b="0" i="0" smtClean="0">
                          <a:latin typeface="Cambria Math"/>
                        </a:rPr>
                        <m:t>Φ</m:t>
                      </m:r>
                    </m:oMath>
                  </m:oMathPara>
                </a14:m>
                <a:endParaRPr lang="ja-JP" altLang="en-US" sz="2400" dirty="0"/>
              </a:p>
            </p:txBody>
          </p:sp>
        </mc:Choice>
        <mc:Fallback xmlns="">
          <p:sp>
            <p:nvSpPr>
              <p:cNvPr id="26" name="正方形/長方形 25"/>
              <p:cNvSpPr>
                <a:spLocks noRot="1" noChangeAspect="1" noMove="1" noResize="1" noEditPoints="1" noAdjustHandles="1" noChangeArrowheads="1" noChangeShapeType="1" noTextEdit="1"/>
              </p:cNvSpPr>
              <p:nvPr/>
            </p:nvSpPr>
            <p:spPr>
              <a:xfrm>
                <a:off x="5294400" y="3734746"/>
                <a:ext cx="503663" cy="461665"/>
              </a:xfrm>
              <a:prstGeom prst="rect">
                <a:avLst/>
              </a:prstGeom>
              <a:blipFill rotWithShape="1">
                <a:blip r:embed="rId7"/>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0286886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4.2 </a:t>
            </a:r>
            <a:r>
              <a:rPr kumimoji="1" lang="ja-JP" altLang="en-US" dirty="0" smtClean="0"/>
              <a:t>レンダリング方程式</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lang="en-US" altLang="ja-JP" b="1" dirty="0" smtClean="0"/>
          </a:p>
          <a:p>
            <a:pPr lvl="1"/>
            <a:r>
              <a:rPr lang="ja-JP" altLang="en-US" sz="2000" dirty="0"/>
              <a:t>光</a:t>
            </a:r>
            <a:r>
              <a:rPr lang="ja-JP" altLang="en-US" sz="2000" dirty="0" smtClean="0"/>
              <a:t>の相互反射、グローバルイルミネーションが考慮された式</a:t>
            </a:r>
            <a:endParaRPr kumimoji="1" lang="ja-JP" altLang="en-US" sz="20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560" y="2204864"/>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560" y="2204864"/>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4432876" y="4595935"/>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4427984" y="4922371"/>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2339752" y="6108103"/>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3423090" y="4916487"/>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2550212" y="3998057"/>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6559141" y="4368578"/>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6447471" y="4496558"/>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5455189" y="5339425"/>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5455189" y="5339425"/>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3211827" y="5359242"/>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3211827" y="5359242"/>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4009722" y="5284404"/>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4009722" y="5284404"/>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5746673" y="4537246"/>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5746673" y="4537246"/>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3001491" y="4483943"/>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3001491" y="4483943"/>
                <a:ext cx="524118" cy="461665"/>
              </a:xfrm>
              <a:prstGeom prst="rect">
                <a:avLst/>
              </a:prstGeom>
              <a:blipFill rotWithShape="1">
                <a:blip r:embed="rId7"/>
                <a:stretch>
                  <a:fillRect b="-4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4231609" y="603609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4231609" y="6036095"/>
                <a:ext cx="443775" cy="461665"/>
              </a:xfrm>
              <a:prstGeom prst="rect">
                <a:avLst/>
              </a:prstGeom>
              <a:blipFill rotWithShape="1">
                <a:blip r:embed="rId8"/>
                <a:stretch>
                  <a:fillRect/>
                </a:stretch>
              </a:blipFill>
            </p:spPr>
            <p:txBody>
              <a:bodyPr/>
              <a:lstStyle/>
              <a:p>
                <a:r>
                  <a:rPr lang="ja-JP" altLang="en-US">
                    <a:noFill/>
                  </a:rPr>
                  <a:t> </a:t>
                </a:r>
              </a:p>
            </p:txBody>
          </p:sp>
        </mc:Fallback>
      </mc:AlternateContent>
      <p:sp>
        <p:nvSpPr>
          <p:cNvPr id="5" name="テキスト ボックス 4"/>
          <p:cNvSpPr txBox="1"/>
          <p:nvPr/>
        </p:nvSpPr>
        <p:spPr>
          <a:xfrm>
            <a:off x="899592" y="3205715"/>
            <a:ext cx="1569660" cy="369332"/>
          </a:xfrm>
          <a:prstGeom prst="rect">
            <a:avLst/>
          </a:prstGeom>
          <a:noFill/>
        </p:spPr>
        <p:txBody>
          <a:bodyPr wrap="none" rtlCol="0">
            <a:spAutoFit/>
          </a:bodyPr>
          <a:lstStyle/>
          <a:p>
            <a:r>
              <a:rPr kumimoji="1" lang="en-US" altLang="ja-JP" dirty="0" smtClean="0"/>
              <a:t>※</a:t>
            </a:r>
            <a:r>
              <a:rPr kumimoji="1" lang="ja-JP" altLang="en-US" dirty="0" smtClean="0"/>
              <a:t>真空を仮定</a:t>
            </a:r>
            <a:endParaRPr kumimoji="1" lang="ja-JP" altLang="en-US" dirty="0"/>
          </a:p>
        </p:txBody>
      </p:sp>
    </p:spTree>
    <p:extLst>
      <p:ext uri="{BB962C8B-B14F-4D97-AF65-F5344CB8AC3E}">
        <p14:creationId xmlns:p14="http://schemas.microsoft.com/office/powerpoint/2010/main" val="17189590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グローバルイルミネーション</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400" b="1" dirty="0" smtClean="0"/>
              <a:t>光源から直接届く光の影響</a:t>
            </a:r>
            <a:r>
              <a:rPr lang="ja-JP" altLang="en-US" sz="2400" b="1" dirty="0" smtClean="0"/>
              <a:t>だけでなく、他の物体に一回以上反射して間接的に届く光の影響も計算に含めることでグローバルイルミネーションを考慮できる</a:t>
            </a:r>
            <a:endParaRPr lang="en-US" altLang="ja-JP" sz="2400" b="1" dirty="0" smtClean="0"/>
          </a:p>
          <a:p>
            <a:pPr lvl="1"/>
            <a:r>
              <a:rPr kumimoji="1" lang="ja-JP" altLang="en-US" sz="2000" dirty="0" smtClean="0"/>
              <a:t>レンダリング方程式は間接的に届く光も考慮した式になっているため、これをきちんと解けばグローバルイルミネーションも考慮される。</a:t>
            </a:r>
            <a:endParaRPr kumimoji="1" lang="en-US" altLang="ja-JP" sz="20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449" y="3861048"/>
            <a:ext cx="2520000" cy="189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169034" y="5866536"/>
            <a:ext cx="1338829" cy="369332"/>
          </a:xfrm>
          <a:prstGeom prst="rect">
            <a:avLst/>
          </a:prstGeom>
          <a:noFill/>
        </p:spPr>
        <p:txBody>
          <a:bodyPr wrap="none" rtlCol="0">
            <a:spAutoFit/>
          </a:bodyPr>
          <a:lstStyle/>
          <a:p>
            <a:pPr algn="ctr"/>
            <a:r>
              <a:rPr kumimoji="1" lang="ja-JP" altLang="en-US" dirty="0" smtClean="0"/>
              <a:t>間接光あり</a:t>
            </a:r>
            <a:endParaRPr kumimoji="1" lang="en-US" altLang="ja-JP" dirty="0" smtClean="0"/>
          </a:p>
        </p:txBody>
      </p:sp>
      <p:sp>
        <p:nvSpPr>
          <p:cNvPr id="8" name="テキスト ボックス 7"/>
          <p:cNvSpPr txBox="1"/>
          <p:nvPr/>
        </p:nvSpPr>
        <p:spPr>
          <a:xfrm>
            <a:off x="5666641" y="5866536"/>
            <a:ext cx="1338829" cy="369332"/>
          </a:xfrm>
          <a:prstGeom prst="rect">
            <a:avLst/>
          </a:prstGeom>
          <a:noFill/>
        </p:spPr>
        <p:txBody>
          <a:bodyPr wrap="none" rtlCol="0">
            <a:spAutoFit/>
          </a:bodyPr>
          <a:lstStyle/>
          <a:p>
            <a:pPr algn="ctr"/>
            <a:r>
              <a:rPr kumimoji="1" lang="ja-JP" altLang="en-US" dirty="0" smtClean="0"/>
              <a:t>直接光のみ</a:t>
            </a:r>
            <a:endParaRPr kumimoji="1" lang="ja-JP" altLang="en-US"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3861048"/>
            <a:ext cx="2520000" cy="189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587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6" name="直線コネクタ 5"/>
          <p:cNvCxnSpPr/>
          <p:nvPr/>
        </p:nvCxnSpPr>
        <p:spPr>
          <a:xfrm>
            <a:off x="1403648" y="2852936"/>
            <a:ext cx="288032" cy="396533"/>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691908" y="3306984"/>
                <a:ext cx="8367244" cy="830997"/>
              </a:xfrm>
              <a:prstGeom prst="rect">
                <a:avLst/>
              </a:prstGeom>
              <a:noFill/>
            </p:spPr>
            <p:txBody>
              <a:bodyPr wrap="square" rtlCol="0">
                <a:spAutoFit/>
              </a:bodyPr>
              <a:lstStyle/>
              <a:p>
                <a14:m>
                  <m:oMath xmlns:m="http://schemas.openxmlformats.org/officeDocument/2006/math">
                    <m:r>
                      <a:rPr lang="en-US" altLang="ja-JP" sz="1600" b="1" i="1" smtClean="0">
                        <a:latin typeface="Cambria Math"/>
                      </a:rPr>
                      <m:t>𝒙</m:t>
                    </m:r>
                  </m:oMath>
                </a14:m>
                <a:r>
                  <a:rPr kumimoji="1" lang="ja-JP" altLang="en-US" sz="1600" b="1" dirty="0" smtClean="0"/>
                  <a:t>から</a:t>
                </a:r>
                <a14:m>
                  <m:oMath xmlns:m="http://schemas.openxmlformats.org/officeDocument/2006/math">
                    <m:acc>
                      <m:accPr>
                        <m:chr m:val="⃗"/>
                        <m:ctrlPr>
                          <a:rPr kumimoji="1" lang="ja-JP" altLang="en-US" sz="1600" b="1" i="1" dirty="0" smtClean="0">
                            <a:latin typeface="Cambria Math"/>
                          </a:rPr>
                        </m:ctrlPr>
                      </m:accPr>
                      <m:e>
                        <m:r>
                          <a:rPr kumimoji="1" lang="en-US" altLang="ja-JP" sz="1600" b="1" i="1" dirty="0" smtClean="0">
                            <a:latin typeface="Cambria Math"/>
                          </a:rPr>
                          <m:t>𝝎</m:t>
                        </m:r>
                      </m:e>
                    </m:acc>
                  </m:oMath>
                </a14:m>
                <a:r>
                  <a:rPr kumimoji="1" lang="ja-JP" altLang="en-US" sz="1600" b="1" dirty="0" smtClean="0"/>
                  <a:t>方向への放射輝度</a:t>
                </a:r>
                <a:endParaRPr kumimoji="1" lang="en-US" altLang="ja-JP" sz="1600" b="1" dirty="0" smtClean="0"/>
              </a:p>
              <a:p>
                <a:r>
                  <a:rPr lang="ja-JP" altLang="en-US" sz="1600" dirty="0" smtClean="0"/>
                  <a:t>画像の各ピクセルについてカメラか</a:t>
                </a:r>
                <a:r>
                  <a:rPr lang="ja-JP" altLang="en-US" sz="1600" dirty="0"/>
                  <a:t>ら</a:t>
                </a:r>
                <a:r>
                  <a:rPr lang="ja-JP" altLang="en-US" sz="1600" dirty="0" smtClean="0"/>
                  <a:t>レイを飛ばし</a:t>
                </a:r>
                <a:r>
                  <a:rPr kumimoji="1" lang="ja-JP" altLang="en-US" sz="1600" dirty="0" smtClean="0"/>
                  <a:t>シーン</a:t>
                </a:r>
                <a:r>
                  <a:rPr kumimoji="1" lang="ja-JP" altLang="en-US" sz="1600" dirty="0"/>
                  <a:t>と</a:t>
                </a:r>
                <a:r>
                  <a:rPr kumimoji="1" lang="ja-JP" altLang="en-US" sz="1600" dirty="0" smtClean="0"/>
                  <a:t>の交差点を</a:t>
                </a:r>
                <a14:m>
                  <m:oMath xmlns:m="http://schemas.openxmlformats.org/officeDocument/2006/math">
                    <m:r>
                      <a:rPr lang="en-US" altLang="ja-JP" sz="1600" i="1">
                        <a:latin typeface="Cambria Math"/>
                      </a:rPr>
                      <m:t>𝑥</m:t>
                    </m:r>
                  </m:oMath>
                </a14:m>
                <a:r>
                  <a:rPr kumimoji="1" lang="ja-JP" altLang="en-US" sz="1600" dirty="0" smtClean="0"/>
                  <a:t>とすると、この</a:t>
                </a:r>
                <a14:m>
                  <m:oMath xmlns:m="http://schemas.openxmlformats.org/officeDocument/2006/math">
                    <m:sSub>
                      <m:sSubPr>
                        <m:ctrlPr>
                          <a:rPr kumimoji="1" lang="en-US" altLang="ja-JP" sz="1600" b="0" i="1" smtClean="0">
                            <a:latin typeface="Cambria Math"/>
                          </a:rPr>
                        </m:ctrlPr>
                      </m:sSubPr>
                      <m:e>
                        <m:r>
                          <a:rPr kumimoji="1" lang="en-US" altLang="ja-JP" sz="1600" b="0" i="1" smtClean="0">
                            <a:latin typeface="Cambria Math"/>
                          </a:rPr>
                          <m:t>𝐿</m:t>
                        </m:r>
                      </m:e>
                      <m:sub>
                        <m:r>
                          <a:rPr kumimoji="1" lang="en-US" altLang="ja-JP" sz="1600" b="0" i="1" smtClean="0">
                            <a:latin typeface="Cambria Math"/>
                          </a:rPr>
                          <m:t>𝑜</m:t>
                        </m:r>
                      </m:sub>
                    </m:sSub>
                  </m:oMath>
                </a14:m>
                <a:r>
                  <a:rPr kumimoji="1" lang="ja-JP" altLang="en-US" sz="1600" dirty="0" smtClean="0"/>
                  <a:t>を求めることでカメラが受け取る放射輝度が求まる。</a:t>
                </a:r>
                <a:r>
                  <a:rPr lang="ja-JP" altLang="en-US" sz="1600" dirty="0" smtClean="0"/>
                  <a:t>＝シーンのレンダリングができる。</a:t>
                </a:r>
                <a:endParaRPr kumimoji="1" lang="ja-JP" altLang="en-US" sz="1600" dirty="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91908" y="3306984"/>
                <a:ext cx="8367244" cy="830997"/>
              </a:xfrm>
              <a:prstGeom prst="rect">
                <a:avLst/>
              </a:prstGeom>
              <a:blipFill rotWithShape="1">
                <a:blip r:embed="rId9"/>
                <a:stretch>
                  <a:fillRect l="-437" t="-1460" r="-2915" b="-8759"/>
                </a:stretch>
              </a:blipFill>
            </p:spPr>
            <p:txBody>
              <a:bodyPr/>
              <a:lstStyle/>
              <a:p>
                <a:r>
                  <a:rPr lang="ja-JP" altLang="en-US">
                    <a:noFill/>
                  </a:rPr>
                  <a:t> </a:t>
                </a:r>
              </a:p>
            </p:txBody>
          </p:sp>
        </mc:Fallback>
      </mc:AlternateContent>
      <p:sp>
        <p:nvSpPr>
          <p:cNvPr id="10" name="正方形/長方形 9"/>
          <p:cNvSpPr/>
          <p:nvPr/>
        </p:nvSpPr>
        <p:spPr>
          <a:xfrm>
            <a:off x="683568" y="3249469"/>
            <a:ext cx="8375584" cy="946029"/>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553612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6" name="直線コネクタ 5"/>
          <p:cNvCxnSpPr/>
          <p:nvPr/>
        </p:nvCxnSpPr>
        <p:spPr>
          <a:xfrm flipH="1">
            <a:off x="2483768" y="2852936"/>
            <a:ext cx="144016" cy="396533"/>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テキスト ボックス 7"/>
              <p:cNvSpPr txBox="1"/>
              <p:nvPr/>
            </p:nvSpPr>
            <p:spPr>
              <a:xfrm>
                <a:off x="691908" y="3306984"/>
                <a:ext cx="8367244" cy="830997"/>
              </a:xfrm>
              <a:prstGeom prst="rect">
                <a:avLst/>
              </a:prstGeom>
              <a:noFill/>
            </p:spPr>
            <p:txBody>
              <a:bodyPr wrap="square" rtlCol="0">
                <a:spAutoFit/>
              </a:bodyPr>
              <a:lstStyle/>
              <a:p>
                <a14:m>
                  <m:oMath xmlns:m="http://schemas.openxmlformats.org/officeDocument/2006/math">
                    <m:r>
                      <a:rPr lang="en-US" altLang="ja-JP" sz="1600" b="1" i="1" smtClean="0">
                        <a:latin typeface="Cambria Math"/>
                      </a:rPr>
                      <m:t>𝒙</m:t>
                    </m:r>
                  </m:oMath>
                </a14:m>
                <a:r>
                  <a:rPr kumimoji="1" lang="ja-JP" altLang="en-US" sz="1600" b="1" dirty="0" smtClean="0"/>
                  <a:t>から</a:t>
                </a:r>
                <a14:m>
                  <m:oMath xmlns:m="http://schemas.openxmlformats.org/officeDocument/2006/math">
                    <m:acc>
                      <m:accPr>
                        <m:chr m:val="⃗"/>
                        <m:ctrlPr>
                          <a:rPr kumimoji="1" lang="ja-JP" altLang="en-US" sz="1600" b="1" i="1" dirty="0" smtClean="0">
                            <a:latin typeface="Cambria Math"/>
                          </a:rPr>
                        </m:ctrlPr>
                      </m:accPr>
                      <m:e>
                        <m:r>
                          <a:rPr kumimoji="1" lang="en-US" altLang="ja-JP" sz="1600" b="1" i="1" dirty="0" smtClean="0">
                            <a:latin typeface="Cambria Math"/>
                          </a:rPr>
                          <m:t>𝝎</m:t>
                        </m:r>
                      </m:e>
                    </m:acc>
                  </m:oMath>
                </a14:m>
                <a:r>
                  <a:rPr kumimoji="1" lang="ja-JP" altLang="en-US" sz="1600" b="1" dirty="0" smtClean="0"/>
                  <a:t>方向への自己発光による放射輝度</a:t>
                </a:r>
                <a:endParaRPr kumimoji="1" lang="en-US" altLang="ja-JP" sz="1600" dirty="0" smtClean="0"/>
              </a:p>
              <a:p>
                <a:r>
                  <a:rPr lang="ja-JP" altLang="en-US" sz="1600" dirty="0"/>
                  <a:t>位置</a:t>
                </a:r>
                <a14:m>
                  <m:oMath xmlns:m="http://schemas.openxmlformats.org/officeDocument/2006/math">
                    <m:r>
                      <a:rPr lang="en-US" altLang="ja-JP" sz="1600" i="1">
                        <a:latin typeface="Cambria Math"/>
                      </a:rPr>
                      <m:t>𝑥</m:t>
                    </m:r>
                  </m:oMath>
                </a14:m>
                <a:r>
                  <a:rPr kumimoji="1" lang="ja-JP" altLang="en-US" sz="1600" dirty="0" smtClean="0"/>
                  <a:t>が光源上にあった場合のみ、この値は</a:t>
                </a:r>
                <a:r>
                  <a:rPr lang="ja-JP" altLang="en-US" sz="1600" dirty="0" smtClean="0"/>
                  <a:t>０じゃなくなる。</a:t>
                </a:r>
                <a:r>
                  <a:rPr lang="en-US" altLang="ja-JP" sz="1600" dirty="0" smtClean="0"/>
                  <a:t>Sphere</a:t>
                </a:r>
                <a:r>
                  <a:rPr lang="ja-JP" altLang="en-US" sz="1600" dirty="0" smtClean="0"/>
                  <a:t>構造体でいうところの</a:t>
                </a:r>
                <a:r>
                  <a:rPr lang="en-US" altLang="ja-JP" sz="1600" dirty="0" smtClean="0"/>
                  <a:t>emission</a:t>
                </a:r>
                <a:r>
                  <a:rPr lang="ja-JP" altLang="en-US" sz="1600" dirty="0" smtClean="0"/>
                  <a:t>が</a:t>
                </a:r>
                <a:r>
                  <a:rPr lang="ja-JP" altLang="en-US" sz="1600" dirty="0" smtClean="0"/>
                  <a:t>これ。</a:t>
                </a:r>
                <a:endParaRPr kumimoji="1" lang="en-US" altLang="ja-JP" sz="1600" dirty="0" smtClean="0"/>
              </a:p>
            </p:txBody>
          </p:sp>
        </mc:Choice>
        <mc:Fallback>
          <p:sp>
            <p:nvSpPr>
              <p:cNvPr id="8" name="テキスト ボックス 7"/>
              <p:cNvSpPr txBox="1">
                <a:spLocks noRot="1" noChangeAspect="1" noMove="1" noResize="1" noEditPoints="1" noAdjustHandles="1" noChangeArrowheads="1" noChangeShapeType="1" noTextEdit="1"/>
              </p:cNvSpPr>
              <p:nvPr/>
            </p:nvSpPr>
            <p:spPr>
              <a:xfrm>
                <a:off x="691908" y="3306984"/>
                <a:ext cx="8367244" cy="830997"/>
              </a:xfrm>
              <a:prstGeom prst="rect">
                <a:avLst/>
              </a:prstGeom>
              <a:blipFill rotWithShape="1">
                <a:blip r:embed="rId9"/>
                <a:stretch>
                  <a:fillRect l="-437" t="-1460" b="-8759"/>
                </a:stretch>
              </a:blipFill>
            </p:spPr>
            <p:txBody>
              <a:bodyPr/>
              <a:lstStyle/>
              <a:p>
                <a:r>
                  <a:rPr lang="ja-JP" altLang="en-US">
                    <a:noFill/>
                  </a:rPr>
                  <a:t> </a:t>
                </a:r>
              </a:p>
            </p:txBody>
          </p:sp>
        </mc:Fallback>
      </mc:AlternateContent>
      <p:sp>
        <p:nvSpPr>
          <p:cNvPr id="10" name="正方形/長方形 9"/>
          <p:cNvSpPr/>
          <p:nvPr/>
        </p:nvSpPr>
        <p:spPr>
          <a:xfrm>
            <a:off x="683568" y="3249469"/>
            <a:ext cx="8280920" cy="946029"/>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357203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6" name="直線コネクタ 5"/>
          <p:cNvCxnSpPr/>
          <p:nvPr/>
        </p:nvCxnSpPr>
        <p:spPr>
          <a:xfrm flipH="1">
            <a:off x="4803522" y="2852936"/>
            <a:ext cx="144016" cy="396533"/>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691908" y="3306984"/>
                <a:ext cx="8367244" cy="830997"/>
              </a:xfrm>
              <a:prstGeom prst="rect">
                <a:avLst/>
              </a:prstGeom>
              <a:noFill/>
            </p:spPr>
            <p:txBody>
              <a:bodyPr wrap="square" rtlCol="0">
                <a:spAutoFit/>
              </a:bodyPr>
              <a:lstStyle/>
              <a:p>
                <a14:m>
                  <m:oMath xmlns:m="http://schemas.openxmlformats.org/officeDocument/2006/math">
                    <m:r>
                      <a:rPr lang="en-US" altLang="ja-JP" sz="1600" b="1" i="1" smtClean="0">
                        <a:latin typeface="Cambria Math"/>
                      </a:rPr>
                      <m:t>𝒙</m:t>
                    </m:r>
                  </m:oMath>
                </a14:m>
                <a:r>
                  <a:rPr kumimoji="1" lang="ja-JP" altLang="en-US" sz="1600" b="1" dirty="0" smtClean="0"/>
                  <a:t>における</a:t>
                </a:r>
                <a:r>
                  <a:rPr kumimoji="1" lang="en-US" altLang="ja-JP" sz="1600" b="1" dirty="0" smtClean="0"/>
                  <a:t>BRDF</a:t>
                </a:r>
              </a:p>
              <a:p>
                <a14:m>
                  <m:oMath xmlns:m="http://schemas.openxmlformats.org/officeDocument/2006/math">
                    <m:sSup>
                      <m:sSupPr>
                        <m:ctrlPr>
                          <a:rPr lang="en-US" altLang="ja-JP" sz="1600" i="1">
                            <a:latin typeface="Cambria Math"/>
                          </a:rPr>
                        </m:ctrlPr>
                      </m:sSupPr>
                      <m:e>
                        <m:acc>
                          <m:accPr>
                            <m:chr m:val="⃗"/>
                            <m:ctrlPr>
                              <a:rPr lang="en-US" altLang="ja-JP" sz="1600" i="1">
                                <a:latin typeface="Cambria Math"/>
                              </a:rPr>
                            </m:ctrlPr>
                          </m:accPr>
                          <m:e>
                            <m:r>
                              <a:rPr lang="en-US" altLang="ja-JP" sz="1600" i="1">
                                <a:latin typeface="Cambria Math"/>
                              </a:rPr>
                              <m:t>𝜔</m:t>
                            </m:r>
                          </m:e>
                        </m:acc>
                      </m:e>
                      <m:sup>
                        <m:r>
                          <a:rPr lang="en-US" altLang="ja-JP" sz="1600" i="1">
                            <a:latin typeface="Cambria Math"/>
                          </a:rPr>
                          <m:t>′</m:t>
                        </m:r>
                      </m:sup>
                    </m:sSup>
                  </m:oMath>
                </a14:m>
                <a:r>
                  <a:rPr kumimoji="1" lang="ja-JP" altLang="en-US" sz="1600" dirty="0" smtClean="0"/>
                  <a:t>方向から届き位置</a:t>
                </a:r>
                <a14:m>
                  <m:oMath xmlns:m="http://schemas.openxmlformats.org/officeDocument/2006/math">
                    <m:r>
                      <a:rPr lang="en-US" altLang="ja-JP" sz="1600" b="0" i="1" smtClean="0">
                        <a:latin typeface="Cambria Math"/>
                      </a:rPr>
                      <m:t>𝑥</m:t>
                    </m:r>
                  </m:oMath>
                </a14:m>
                <a:r>
                  <a:rPr kumimoji="1" lang="ja-JP" altLang="en-US" sz="1600" dirty="0" smtClean="0"/>
                  <a:t>で</a:t>
                </a:r>
                <a14:m>
                  <m:oMath xmlns:m="http://schemas.openxmlformats.org/officeDocument/2006/math">
                    <m:acc>
                      <m:accPr>
                        <m:chr m:val="⃗"/>
                        <m:ctrlPr>
                          <a:rPr lang="en-US" altLang="ja-JP" sz="1600" i="1">
                            <a:latin typeface="Cambria Math"/>
                          </a:rPr>
                        </m:ctrlPr>
                      </m:accPr>
                      <m:e>
                        <m:r>
                          <a:rPr lang="en-US" altLang="ja-JP" sz="1600" i="1">
                            <a:latin typeface="Cambria Math"/>
                          </a:rPr>
                          <m:t>𝜔</m:t>
                        </m:r>
                      </m:e>
                    </m:acc>
                  </m:oMath>
                </a14:m>
                <a:r>
                  <a:rPr kumimoji="1" lang="ja-JP" altLang="en-US" sz="1600" dirty="0" smtClean="0"/>
                  <a:t>方向に反射される光について、反射される程度</a:t>
                </a:r>
                <a:r>
                  <a:rPr lang="ja-JP" altLang="en-US" sz="1600" dirty="0" smtClean="0"/>
                  <a:t>を示す。放射輝度を放射照度で微分した量として定義される。</a:t>
                </a:r>
                <a:endParaRPr kumimoji="1" lang="en-US" altLang="ja-JP" sz="16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91908" y="3306984"/>
                <a:ext cx="8367244" cy="830997"/>
              </a:xfrm>
              <a:prstGeom prst="rect">
                <a:avLst/>
              </a:prstGeom>
              <a:blipFill rotWithShape="1">
                <a:blip r:embed="rId9"/>
                <a:stretch>
                  <a:fillRect l="-437" t="-4380" b="-8759"/>
                </a:stretch>
              </a:blipFill>
            </p:spPr>
            <p:txBody>
              <a:bodyPr/>
              <a:lstStyle/>
              <a:p>
                <a:r>
                  <a:rPr lang="ja-JP" altLang="en-US">
                    <a:noFill/>
                  </a:rPr>
                  <a:t> </a:t>
                </a:r>
              </a:p>
            </p:txBody>
          </p:sp>
        </mc:Fallback>
      </mc:AlternateContent>
      <p:sp>
        <p:nvSpPr>
          <p:cNvPr id="10" name="正方形/長方形 9"/>
          <p:cNvSpPr/>
          <p:nvPr/>
        </p:nvSpPr>
        <p:spPr>
          <a:xfrm>
            <a:off x="683568" y="3249469"/>
            <a:ext cx="8280920" cy="946029"/>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10621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6" name="直線コネクタ 5"/>
          <p:cNvCxnSpPr/>
          <p:nvPr/>
        </p:nvCxnSpPr>
        <p:spPr>
          <a:xfrm flipH="1">
            <a:off x="5915099" y="2852936"/>
            <a:ext cx="144016" cy="396533"/>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691907" y="3268238"/>
                <a:ext cx="8281611" cy="1077218"/>
              </a:xfrm>
              <a:prstGeom prst="rect">
                <a:avLst/>
              </a:prstGeom>
              <a:noFill/>
            </p:spPr>
            <p:txBody>
              <a:bodyPr wrap="square" rtlCol="0">
                <a:spAutoFit/>
              </a:bodyPr>
              <a:lstStyle/>
              <a:p>
                <a14:m>
                  <m:oMath xmlns:m="http://schemas.openxmlformats.org/officeDocument/2006/math">
                    <m:acc>
                      <m:accPr>
                        <m:chr m:val="⃗"/>
                        <m:ctrlPr>
                          <a:rPr lang="ja-JP" altLang="en-US" sz="1600" b="1" i="1" dirty="0" smtClean="0">
                            <a:latin typeface="Cambria Math"/>
                          </a:rPr>
                        </m:ctrlPr>
                      </m:accPr>
                      <m:e>
                        <m:r>
                          <a:rPr lang="en-US" altLang="ja-JP" sz="1600" b="1" i="1" dirty="0">
                            <a:latin typeface="Cambria Math"/>
                          </a:rPr>
                          <m:t>𝝎</m:t>
                        </m:r>
                      </m:e>
                    </m:acc>
                    <m:r>
                      <a:rPr lang="en-US" altLang="ja-JP" sz="1600" b="1" i="1" dirty="0" smtClean="0">
                        <a:latin typeface="Cambria Math"/>
                      </a:rPr>
                      <m:t>′</m:t>
                    </m:r>
                  </m:oMath>
                </a14:m>
                <a:r>
                  <a:rPr lang="ja-JP" altLang="en-US" sz="1600" b="1" dirty="0" smtClean="0"/>
                  <a:t>方向から</a:t>
                </a:r>
                <a14:m>
                  <m:oMath xmlns:m="http://schemas.openxmlformats.org/officeDocument/2006/math">
                    <m:r>
                      <a:rPr lang="en-US" altLang="ja-JP" sz="1600" b="1" i="1">
                        <a:latin typeface="Cambria Math"/>
                      </a:rPr>
                      <m:t>𝒙</m:t>
                    </m:r>
                  </m:oMath>
                </a14:m>
                <a:r>
                  <a:rPr lang="ja-JP" altLang="en-US" sz="1600" b="1" dirty="0" smtClean="0"/>
                  <a:t>への放射</a:t>
                </a:r>
                <a:r>
                  <a:rPr lang="ja-JP" altLang="en-US" sz="1600" b="1" dirty="0"/>
                  <a:t>輝度</a:t>
                </a:r>
                <a:endParaRPr lang="en-US" altLang="ja-JP" sz="1600" b="1" dirty="0"/>
              </a:p>
              <a:p>
                <a:r>
                  <a:rPr kumimoji="1" lang="ja-JP" altLang="en-US" sz="1600" dirty="0" smtClean="0"/>
                  <a:t>周囲から</a:t>
                </a:r>
                <a14:m>
                  <m:oMath xmlns:m="http://schemas.openxmlformats.org/officeDocument/2006/math">
                    <m:r>
                      <a:rPr lang="en-US" altLang="ja-JP" sz="1600" b="0" i="1">
                        <a:latin typeface="Cambria Math"/>
                      </a:rPr>
                      <m:t>𝑥</m:t>
                    </m:r>
                  </m:oMath>
                </a14:m>
                <a:r>
                  <a:rPr lang="ja-JP" altLang="en-US" sz="1600" dirty="0" smtClean="0"/>
                  <a:t>へ降り注ぐ光。この入射光について位置</a:t>
                </a:r>
                <a14:m>
                  <m:oMath xmlns:m="http://schemas.openxmlformats.org/officeDocument/2006/math">
                    <m:r>
                      <a:rPr lang="en-US" altLang="ja-JP" sz="1600" b="0" i="1">
                        <a:latin typeface="Cambria Math"/>
                      </a:rPr>
                      <m:t>𝑥</m:t>
                    </m:r>
                  </m:oMath>
                </a14:m>
                <a:r>
                  <a:rPr lang="ja-JP" altLang="en-US" sz="1600" dirty="0" smtClean="0"/>
                  <a:t>を中心とした半球上で積分することで、位置</a:t>
                </a:r>
                <a14:m>
                  <m:oMath xmlns:m="http://schemas.openxmlformats.org/officeDocument/2006/math">
                    <m:r>
                      <a:rPr lang="en-US" altLang="ja-JP" sz="1600" b="0" i="1">
                        <a:latin typeface="Cambria Math"/>
                      </a:rPr>
                      <m:t>𝑥</m:t>
                    </m:r>
                  </m:oMath>
                </a14:m>
                <a:r>
                  <a:rPr lang="ja-JP" altLang="en-US" sz="1600" dirty="0" smtClean="0"/>
                  <a:t>に降り注ぐ光の総量を計算できる。それに</a:t>
                </a:r>
                <a:r>
                  <a:rPr lang="en-US" altLang="ja-JP" sz="1600" dirty="0" smtClean="0"/>
                  <a:t>BRDF</a:t>
                </a:r>
                <a:r>
                  <a:rPr lang="ja-JP" altLang="en-US" sz="1600" dirty="0" smtClean="0"/>
                  <a:t>をかけることで位置</a:t>
                </a:r>
                <a14:m>
                  <m:oMath xmlns:m="http://schemas.openxmlformats.org/officeDocument/2006/math">
                    <m:r>
                      <a:rPr lang="en-US" altLang="ja-JP" sz="1600" b="0" i="1">
                        <a:latin typeface="Cambria Math"/>
                      </a:rPr>
                      <m:t>𝑥</m:t>
                    </m:r>
                  </m:oMath>
                </a14:m>
                <a:r>
                  <a:rPr lang="ja-JP" altLang="en-US" sz="1600" dirty="0" smtClean="0"/>
                  <a:t>に降り注ぎ</a:t>
                </a:r>
                <a14:m>
                  <m:oMath xmlns:m="http://schemas.openxmlformats.org/officeDocument/2006/math">
                    <m:sSup>
                      <m:sSupPr>
                        <m:ctrlPr>
                          <a:rPr lang="en-US" altLang="ja-JP" sz="1600" b="0" i="1" dirty="0">
                            <a:latin typeface="Cambria Math"/>
                          </a:rPr>
                        </m:ctrlPr>
                      </m:sSupPr>
                      <m:e>
                        <m:acc>
                          <m:accPr>
                            <m:chr m:val="⃗"/>
                            <m:ctrlPr>
                              <a:rPr lang="ja-JP" altLang="en-US" sz="1600" i="1" dirty="0">
                                <a:latin typeface="Cambria Math"/>
                              </a:rPr>
                            </m:ctrlPr>
                          </m:accPr>
                          <m:e>
                            <m:r>
                              <a:rPr lang="en-US" altLang="ja-JP" sz="1600" b="0" i="1" dirty="0">
                                <a:latin typeface="Cambria Math"/>
                              </a:rPr>
                              <m:t>𝜔</m:t>
                            </m:r>
                          </m:e>
                        </m:acc>
                      </m:e>
                      <m:sup>
                        <m:r>
                          <a:rPr lang="en-US" altLang="ja-JP" sz="1600" b="0" i="1" dirty="0">
                            <a:latin typeface="Cambria Math"/>
                          </a:rPr>
                          <m:t>′</m:t>
                        </m:r>
                      </m:sup>
                    </m:sSup>
                  </m:oMath>
                </a14:m>
                <a:r>
                  <a:rPr lang="ja-JP" altLang="en-US" sz="1600" dirty="0" smtClean="0"/>
                  <a:t>方向へと反射していく光</a:t>
                </a:r>
                <a14:m>
                  <m:oMath xmlns:m="http://schemas.openxmlformats.org/officeDocument/2006/math">
                    <m:sSub>
                      <m:sSubPr>
                        <m:ctrlPr>
                          <a:rPr lang="en-US" altLang="ja-JP" sz="1600" i="1" dirty="0" smtClean="0">
                            <a:latin typeface="Cambria Math"/>
                          </a:rPr>
                        </m:ctrlPr>
                      </m:sSubPr>
                      <m:e>
                        <m:r>
                          <a:rPr lang="en-US" altLang="ja-JP" sz="1600" b="0" i="1" dirty="0" smtClean="0">
                            <a:latin typeface="Cambria Math"/>
                          </a:rPr>
                          <m:t>𝐿</m:t>
                        </m:r>
                      </m:e>
                      <m:sub>
                        <m:r>
                          <a:rPr lang="en-US" altLang="ja-JP" sz="1600" b="0" i="1" dirty="0" smtClean="0">
                            <a:latin typeface="Cambria Math"/>
                          </a:rPr>
                          <m:t>𝑜</m:t>
                        </m:r>
                      </m:sub>
                    </m:sSub>
                  </m:oMath>
                </a14:m>
                <a:r>
                  <a:rPr lang="ja-JP" altLang="en-US" sz="1600" dirty="0" smtClean="0"/>
                  <a:t>が求まる。</a:t>
                </a:r>
                <a:endParaRPr lang="en-US" altLang="ja-JP" sz="16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91907" y="3268238"/>
                <a:ext cx="8281611" cy="1077218"/>
              </a:xfrm>
              <a:prstGeom prst="rect">
                <a:avLst/>
              </a:prstGeom>
              <a:blipFill rotWithShape="1">
                <a:blip r:embed="rId9"/>
                <a:stretch>
                  <a:fillRect l="-442" t="-1130" b="-6780"/>
                </a:stretch>
              </a:blipFill>
            </p:spPr>
            <p:txBody>
              <a:bodyPr/>
              <a:lstStyle/>
              <a:p>
                <a:r>
                  <a:rPr lang="ja-JP" altLang="en-US">
                    <a:noFill/>
                  </a:rPr>
                  <a:t> </a:t>
                </a:r>
              </a:p>
            </p:txBody>
          </p:sp>
        </mc:Fallback>
      </mc:AlternateContent>
      <p:sp>
        <p:nvSpPr>
          <p:cNvPr id="10" name="正方形/長方形 9"/>
          <p:cNvSpPr/>
          <p:nvPr/>
        </p:nvSpPr>
        <p:spPr>
          <a:xfrm>
            <a:off x="683568" y="3249469"/>
            <a:ext cx="8280920" cy="1061063"/>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51669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p:cxnSp>
        <p:nvCxnSpPr>
          <p:cNvPr id="6" name="直線コネクタ 5"/>
          <p:cNvCxnSpPr/>
          <p:nvPr/>
        </p:nvCxnSpPr>
        <p:spPr>
          <a:xfrm flipH="1">
            <a:off x="6957606" y="2833202"/>
            <a:ext cx="144016" cy="396533"/>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テキスト ボックス 7"/>
              <p:cNvSpPr txBox="1"/>
              <p:nvPr/>
            </p:nvSpPr>
            <p:spPr>
              <a:xfrm>
                <a:off x="700937" y="3239402"/>
                <a:ext cx="8281611" cy="1077218"/>
              </a:xfrm>
              <a:prstGeom prst="rect">
                <a:avLst/>
              </a:prstGeom>
              <a:noFill/>
            </p:spPr>
            <p:txBody>
              <a:bodyPr wrap="square" rtlCol="0">
                <a:spAutoFit/>
              </a:bodyPr>
              <a:lstStyle/>
              <a:p>
                <a:r>
                  <a:rPr lang="ja-JP" altLang="en-US" sz="1600" b="1" dirty="0" smtClean="0"/>
                  <a:t>コサイン項</a:t>
                </a:r>
                <a:endParaRPr lang="en-US" altLang="ja-JP" sz="1600" b="1" dirty="0" smtClean="0"/>
              </a:p>
              <a:p>
                <a:r>
                  <a:rPr lang="ja-JP" altLang="en-US" sz="1600" dirty="0" smtClean="0"/>
                  <a:t>面に垂直に入射する光と面に横から入射する光では、同じ放射輝度値でも前者の方が位置</a:t>
                </a:r>
                <a14:m>
                  <m:oMath xmlns:m="http://schemas.openxmlformats.org/officeDocument/2006/math">
                    <m:r>
                      <a:rPr lang="en-US" altLang="ja-JP" sz="1600" i="1">
                        <a:latin typeface="Cambria Math"/>
                      </a:rPr>
                      <m:t>𝑥</m:t>
                    </m:r>
                  </m:oMath>
                </a14:m>
                <a:r>
                  <a:rPr lang="ja-JP" altLang="en-US" sz="1600" dirty="0" smtClean="0"/>
                  <a:t>における影響が強い。（極端な話、真横から入射した光は影響が無い）放射照度と放射輝度の関係式に出てくる</a:t>
                </a:r>
                <a:r>
                  <a:rPr lang="en-US" altLang="ja-JP" sz="1600" dirty="0" err="1" smtClean="0"/>
                  <a:t>cos</a:t>
                </a:r>
                <a:r>
                  <a:rPr lang="ja-JP" altLang="en-US" sz="1600" dirty="0" smtClean="0"/>
                  <a:t>項と本質的には同じ。</a:t>
                </a:r>
                <a:endParaRPr lang="en-US" altLang="ja-JP" sz="1600" dirty="0" smtClean="0"/>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00937" y="3239402"/>
                <a:ext cx="8281611" cy="1077218"/>
              </a:xfrm>
              <a:prstGeom prst="rect">
                <a:avLst/>
              </a:prstGeom>
              <a:blipFill rotWithShape="1">
                <a:blip r:embed="rId9"/>
                <a:stretch>
                  <a:fillRect l="-442" t="-1130" b="-6780"/>
                </a:stretch>
              </a:blipFill>
            </p:spPr>
            <p:txBody>
              <a:bodyPr/>
              <a:lstStyle/>
              <a:p>
                <a:r>
                  <a:rPr lang="ja-JP" altLang="en-US">
                    <a:noFill/>
                  </a:rPr>
                  <a:t> </a:t>
                </a:r>
              </a:p>
            </p:txBody>
          </p:sp>
        </mc:Fallback>
      </mc:AlternateContent>
      <p:sp>
        <p:nvSpPr>
          <p:cNvPr id="10" name="正方形/長方形 9"/>
          <p:cNvSpPr/>
          <p:nvPr/>
        </p:nvSpPr>
        <p:spPr>
          <a:xfrm>
            <a:off x="692598" y="3220633"/>
            <a:ext cx="8280920" cy="1061063"/>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5000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200" dirty="0"/>
              <a:t>物理</a:t>
            </a:r>
            <a:r>
              <a:rPr lang="ja-JP" altLang="en-US" sz="3200" dirty="0" smtClean="0"/>
              <a:t>ベースコンピュータグラフィックス</a:t>
            </a:r>
            <a:endParaRPr kumimoji="1" lang="ja-JP" altLang="en-US" sz="3200" dirty="0"/>
          </a:p>
        </p:txBody>
      </p:sp>
      <p:sp>
        <p:nvSpPr>
          <p:cNvPr id="3" name="コンテンツ プレースホルダー 2"/>
          <p:cNvSpPr>
            <a:spLocks noGrp="1"/>
          </p:cNvSpPr>
          <p:nvPr>
            <p:ph idx="1"/>
          </p:nvPr>
        </p:nvSpPr>
        <p:spPr>
          <a:xfrm>
            <a:off x="251520" y="2420888"/>
            <a:ext cx="8435280" cy="2088232"/>
          </a:xfrm>
        </p:spPr>
        <p:txBody>
          <a:bodyPr>
            <a:normAutofit/>
          </a:bodyPr>
          <a:lstStyle/>
          <a:p>
            <a:pPr>
              <a:buFont typeface="Wingdings" pitchFamily="2" charset="2"/>
              <a:buChar char="l"/>
            </a:pPr>
            <a:r>
              <a:rPr lang="ja-JP" altLang="en-US" sz="2800" b="1" dirty="0" smtClean="0"/>
              <a:t>まえおき</a:t>
            </a:r>
            <a:endParaRPr lang="en-US" altLang="ja-JP" sz="2800" b="1" dirty="0"/>
          </a:p>
          <a:p>
            <a:pPr marL="457200" lvl="1" indent="0">
              <a:buNone/>
            </a:pPr>
            <a:r>
              <a:rPr lang="en-US" altLang="ja-JP" sz="2400" dirty="0" err="1" smtClean="0"/>
              <a:t>edupt</a:t>
            </a:r>
            <a:r>
              <a:rPr lang="ja-JP" altLang="en-US" sz="2400" dirty="0" smtClean="0"/>
              <a:t>はパストレーシングと呼ばれるアルゴリズムによる物理ベースレンダラですが、そもそも物理ベース</a:t>
            </a:r>
            <a:r>
              <a:rPr lang="en-US" altLang="ja-JP" sz="2400" dirty="0" smtClean="0"/>
              <a:t>CG</a:t>
            </a:r>
            <a:r>
              <a:rPr lang="ja-JP" altLang="en-US" sz="2400" dirty="0" smtClean="0"/>
              <a:t>とは何なのか？何が嬉しいのか？</a:t>
            </a:r>
            <a:r>
              <a:rPr lang="ja-JP" altLang="en-US" sz="2400" dirty="0"/>
              <a:t>何ができるの</a:t>
            </a:r>
            <a:r>
              <a:rPr lang="ja-JP" altLang="en-US" sz="2400" dirty="0" smtClean="0"/>
              <a:t>か</a:t>
            </a:r>
            <a:r>
              <a:rPr lang="ja-JP" altLang="en-US" sz="2400" dirty="0"/>
              <a:t>？</a:t>
            </a:r>
            <a:r>
              <a:rPr lang="ja-JP" altLang="en-US" sz="2400" dirty="0" smtClean="0"/>
              <a:t>について</a:t>
            </a:r>
            <a:endParaRPr lang="en-US" altLang="ja-JP" sz="2400" dirty="0" smtClean="0"/>
          </a:p>
        </p:txBody>
      </p:sp>
    </p:spTree>
    <p:extLst>
      <p:ext uri="{BB962C8B-B14F-4D97-AF65-F5344CB8AC3E}">
        <p14:creationId xmlns:p14="http://schemas.microsoft.com/office/powerpoint/2010/main" val="26687248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レンダリング方程式</a:t>
            </a:r>
            <a:endParaRPr kumimoji="1" lang="ja-JP" altLang="en-US" dirty="0"/>
          </a:p>
        </p:txBody>
      </p:sp>
      <p:sp>
        <p:nvSpPr>
          <p:cNvPr id="3" name="コンテンツ プレースホルダー 2"/>
          <p:cNvSpPr>
            <a:spLocks noGrp="1"/>
          </p:cNvSpPr>
          <p:nvPr>
            <p:ph idx="1"/>
          </p:nvPr>
        </p:nvSpPr>
        <p:spPr>
          <a:xfrm>
            <a:off x="251520" y="1412776"/>
            <a:ext cx="8712968" cy="4713387"/>
          </a:xfrm>
        </p:spPr>
        <p:txBody>
          <a:bodyPr/>
          <a:lstStyle/>
          <a:p>
            <a:r>
              <a:rPr lang="ja-JP" altLang="en-US" b="1" dirty="0" smtClean="0"/>
              <a:t>ある空間における光の伝達を記述した方程式</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611429" y="2150132"/>
                <a:ext cx="8080930"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611429" y="2150132"/>
                <a:ext cx="8080930" cy="1000851"/>
              </a:xfrm>
              <a:prstGeom prst="rect">
                <a:avLst/>
              </a:prstGeom>
              <a:blipFill rotWithShape="1">
                <a:blip r:embed="rId2"/>
                <a:stretch>
                  <a:fillRect/>
                </a:stretch>
              </a:blipFill>
            </p:spPr>
            <p:txBody>
              <a:bodyPr/>
              <a:lstStyle/>
              <a:p>
                <a:r>
                  <a:rPr lang="ja-JP" altLang="en-US">
                    <a:noFill/>
                  </a:rPr>
                  <a:t> </a:t>
                </a:r>
              </a:p>
            </p:txBody>
          </p:sp>
        </mc:Fallback>
      </mc:AlternateContent>
      <p:cxnSp>
        <p:nvCxnSpPr>
          <p:cNvPr id="11" name="直線矢印コネクタ 10"/>
          <p:cNvCxnSpPr/>
          <p:nvPr/>
        </p:nvCxnSpPr>
        <p:spPr>
          <a:xfrm flipV="1">
            <a:off x="6422438" y="4908410"/>
            <a:ext cx="0" cy="1512169"/>
          </a:xfrm>
          <a:prstGeom prst="straightConnector1">
            <a:avLst/>
          </a:prstGeom>
          <a:ln w="381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6417546" y="5234846"/>
            <a:ext cx="1368152" cy="1185733"/>
          </a:xfrm>
          <a:prstGeom prst="straightConnector1">
            <a:avLst/>
          </a:prstGeom>
          <a:ln w="38100">
            <a:solidFill>
              <a:srgbClr val="FFC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329314" y="6420578"/>
            <a:ext cx="4536504" cy="0"/>
          </a:xfrm>
          <a:prstGeom prst="line">
            <a:avLst/>
          </a:prstGeom>
          <a:ln w="38100">
            <a:solidFill>
              <a:srgbClr val="00B0F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412652" y="5228962"/>
            <a:ext cx="1004894" cy="1191616"/>
          </a:xfrm>
          <a:prstGeom prst="straightConnector1">
            <a:avLst/>
          </a:prstGeom>
          <a:ln w="38100">
            <a:solidFill>
              <a:srgbClr val="FFC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太陽 14"/>
          <p:cNvSpPr/>
          <p:nvPr/>
        </p:nvSpPr>
        <p:spPr>
          <a:xfrm>
            <a:off x="4539774" y="4310532"/>
            <a:ext cx="500838" cy="500838"/>
          </a:xfrm>
          <a:prstGeom prst="su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rot="20344247">
            <a:off x="8548703" y="4681053"/>
            <a:ext cx="288032"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4144247">
            <a:off x="8437033" y="4809033"/>
            <a:ext cx="165178" cy="81377"/>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8" name="正方形/長方形 17"/>
              <p:cNvSpPr/>
              <p:nvPr/>
            </p:nvSpPr>
            <p:spPr>
              <a:xfrm>
                <a:off x="7444751" y="5651900"/>
                <a:ext cx="49116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oMath>
                  </m:oMathPara>
                </a14:m>
                <a:endParaRPr lang="ja-JP" altLang="en-US" sz="2400" dirty="0"/>
              </a:p>
            </p:txBody>
          </p:sp>
        </mc:Choice>
        <mc:Fallback xmlns="">
          <p:sp>
            <p:nvSpPr>
              <p:cNvPr id="18" name="正方形/長方形 17"/>
              <p:cNvSpPr>
                <a:spLocks noRot="1" noChangeAspect="1" noMove="1" noResize="1" noEditPoints="1" noAdjustHandles="1" noChangeArrowheads="1" noChangeShapeType="1" noTextEdit="1"/>
              </p:cNvSpPr>
              <p:nvPr/>
            </p:nvSpPr>
            <p:spPr>
              <a:xfrm>
                <a:off x="7444751" y="5651900"/>
                <a:ext cx="491160" cy="46166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201389" y="5671717"/>
                <a:ext cx="57131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ja-JP" altLang="en-US" sz="2400" i="1" smtClean="0">
                              <a:latin typeface="Cambria Math"/>
                            </a:rPr>
                          </m:ctrlPr>
                        </m:accPr>
                        <m:e>
                          <m:r>
                            <a:rPr lang="en-US" altLang="ja-JP" sz="2400" b="0" i="1" smtClean="0">
                              <a:latin typeface="Cambria Math"/>
                            </a:rPr>
                            <m:t>𝜔</m:t>
                          </m:r>
                        </m:e>
                      </m:acc>
                      <m:r>
                        <a:rPr lang="en-US" altLang="ja-JP" sz="2400" b="0" i="1" smtClean="0">
                          <a:latin typeface="Cambria Math"/>
                        </a:rPr>
                        <m:t>′</m:t>
                      </m:r>
                    </m:oMath>
                  </m:oMathPara>
                </a14:m>
                <a:endParaRPr lang="ja-JP" altLang="en-US" sz="2400" dirty="0"/>
              </a:p>
            </p:txBody>
          </p:sp>
        </mc:Choice>
        <mc:Fallback xmlns="">
          <p:sp>
            <p:nvSpPr>
              <p:cNvPr id="19" name="正方形/長方形 18"/>
              <p:cNvSpPr>
                <a:spLocks noRot="1" noChangeAspect="1" noMove="1" noResize="1" noEditPoints="1" noAdjustHandles="1" noChangeArrowheads="1" noChangeShapeType="1" noTextEdit="1"/>
              </p:cNvSpPr>
              <p:nvPr/>
            </p:nvSpPr>
            <p:spPr>
              <a:xfrm>
                <a:off x="5201389" y="5671717"/>
                <a:ext cx="571310" cy="461665"/>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p:cNvSpPr txBox="1"/>
              <p:nvPr/>
            </p:nvSpPr>
            <p:spPr>
              <a:xfrm>
                <a:off x="5999284" y="5596879"/>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𝜃</m:t>
                      </m:r>
                    </m:oMath>
                  </m:oMathPara>
                </a14:m>
                <a:endParaRPr kumimoji="1" lang="ja-JP" altLang="en-US" sz="2400" dirty="0"/>
              </a:p>
            </p:txBody>
          </p:sp>
        </mc:Choice>
        <mc:Fallback xmlns="">
          <p:sp>
            <p:nvSpPr>
              <p:cNvPr id="21" name="テキスト ボックス 20"/>
              <p:cNvSpPr txBox="1">
                <a:spLocks noRot="1" noChangeAspect="1" noMove="1" noResize="1" noEditPoints="1" noAdjustHandles="1" noChangeArrowheads="1" noChangeShapeType="1" noTextEdit="1"/>
              </p:cNvSpPr>
              <p:nvPr/>
            </p:nvSpPr>
            <p:spPr>
              <a:xfrm>
                <a:off x="5999284" y="5596879"/>
                <a:ext cx="443775" cy="461665"/>
              </a:xfrm>
              <a:prstGeom prst="rect">
                <a:avLst/>
              </a:prstGeom>
              <a:blipFill rotWithShape="1">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正方形/長方形 21"/>
              <p:cNvSpPr/>
              <p:nvPr/>
            </p:nvSpPr>
            <p:spPr>
              <a:xfrm>
                <a:off x="7736235" y="4849721"/>
                <a:ext cx="5758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𝑜</m:t>
                          </m:r>
                        </m:sub>
                      </m:sSub>
                    </m:oMath>
                  </m:oMathPara>
                </a14:m>
                <a:endParaRPr lang="ja-JP" altLang="en-US" sz="2400" dirty="0"/>
              </a:p>
            </p:txBody>
          </p:sp>
        </mc:Choice>
        <mc:Fallback xmlns="">
          <p:sp>
            <p:nvSpPr>
              <p:cNvPr id="22" name="正方形/長方形 21"/>
              <p:cNvSpPr>
                <a:spLocks noRot="1" noChangeAspect="1" noMove="1" noResize="1" noEditPoints="1" noAdjustHandles="1" noChangeArrowheads="1" noChangeShapeType="1" noTextEdit="1"/>
              </p:cNvSpPr>
              <p:nvPr/>
            </p:nvSpPr>
            <p:spPr>
              <a:xfrm>
                <a:off x="7736235" y="4849721"/>
                <a:ext cx="575862" cy="461665"/>
              </a:xfrm>
              <a:prstGeom prst="rect">
                <a:avLst/>
              </a:prstGeom>
              <a:blipFill rotWithShape="1">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4991053" y="4796418"/>
                <a:ext cx="52411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oMath>
                  </m:oMathPara>
                </a14:m>
                <a:endParaRPr lang="ja-JP" altLang="en-US" sz="2400" dirty="0"/>
              </a:p>
            </p:txBody>
          </p:sp>
        </mc:Choice>
        <mc:Fallback xmlns="">
          <p:sp>
            <p:nvSpPr>
              <p:cNvPr id="23" name="正方形/長方形 22"/>
              <p:cNvSpPr>
                <a:spLocks noRot="1" noChangeAspect="1" noMove="1" noResize="1" noEditPoints="1" noAdjustHandles="1" noChangeArrowheads="1" noChangeShapeType="1" noTextEdit="1"/>
              </p:cNvSpPr>
              <p:nvPr/>
            </p:nvSpPr>
            <p:spPr>
              <a:xfrm>
                <a:off x="4991053" y="4796418"/>
                <a:ext cx="524118" cy="461665"/>
              </a:xfrm>
              <a:prstGeom prst="rect">
                <a:avLst/>
              </a:prstGeom>
              <a:blipFill rotWithShape="1">
                <a:blip r:embed="rId7"/>
                <a:stretch>
                  <a:fillRect b="-263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6227691" y="6427035"/>
                <a:ext cx="44377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𝑥</m:t>
                      </m:r>
                    </m:oMath>
                  </m:oMathPara>
                </a14:m>
                <a:endParaRPr kumimoji="1" lang="ja-JP" altLang="en-US" sz="2400" dirty="0"/>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6227691" y="6427035"/>
                <a:ext cx="443775" cy="461665"/>
              </a:xfrm>
              <a:prstGeom prst="rect">
                <a:avLst/>
              </a:prstGeom>
              <a:blipFill rotWithShape="1">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1580575" y="3283638"/>
                <a:ext cx="6067687" cy="923330"/>
              </a:xfrm>
              <a:prstGeom prst="rect">
                <a:avLst/>
              </a:prstGeom>
            </p:spPr>
            <p:txBody>
              <a:bodyPr wrap="none">
                <a:spAutoFit/>
              </a:bodyPr>
              <a:lstStyle/>
              <a:p>
                <a:pPr algn="ctr"/>
                <a14:m>
                  <m:oMath xmlns:m="http://schemas.openxmlformats.org/officeDocument/2006/math">
                    <m:r>
                      <a:rPr lang="en-US" altLang="ja-JP" b="1" i="1" smtClean="0">
                        <a:latin typeface="Cambria Math"/>
                      </a:rPr>
                      <m:t>𝒙</m:t>
                    </m:r>
                  </m:oMath>
                </a14:m>
                <a:r>
                  <a:rPr lang="ja-JP" altLang="en-US" b="1" dirty="0" smtClean="0"/>
                  <a:t>から</a:t>
                </a:r>
                <a14:m>
                  <m:oMath xmlns:m="http://schemas.openxmlformats.org/officeDocument/2006/math">
                    <m:acc>
                      <m:accPr>
                        <m:chr m:val="⃗"/>
                        <m:ctrlPr>
                          <a:rPr lang="en-US" altLang="ja-JP" b="1" i="1">
                            <a:latin typeface="Cambria Math"/>
                          </a:rPr>
                        </m:ctrlPr>
                      </m:accPr>
                      <m:e>
                        <m:r>
                          <a:rPr lang="en-US" altLang="ja-JP" b="1" i="1">
                            <a:latin typeface="Cambria Math"/>
                          </a:rPr>
                          <m:t>𝝎</m:t>
                        </m:r>
                      </m:e>
                    </m:acc>
                  </m:oMath>
                </a14:m>
                <a:r>
                  <a:rPr lang="ja-JP" altLang="en-US" b="1" i="1" dirty="0" smtClean="0">
                    <a:latin typeface="Cambria Math"/>
                  </a:rPr>
                  <a:t>方向へのレイとシーンの交差点を</a:t>
                </a:r>
                <a14:m>
                  <m:oMath xmlns:m="http://schemas.openxmlformats.org/officeDocument/2006/math">
                    <m:r>
                      <a:rPr lang="en-US" altLang="ja-JP" b="1" i="1" smtClean="0">
                        <a:latin typeface="Cambria Math"/>
                      </a:rPr>
                      <m:t>𝒓</m:t>
                    </m:r>
                    <m:r>
                      <a:rPr lang="en-US" altLang="ja-JP" b="1" i="1" smtClean="0">
                        <a:latin typeface="Cambria Math"/>
                      </a:rPr>
                      <m:t>(</m:t>
                    </m:r>
                    <m:r>
                      <a:rPr lang="en-US" altLang="ja-JP" b="1" i="1" smtClean="0">
                        <a:latin typeface="Cambria Math"/>
                      </a:rPr>
                      <m:t>𝒙</m:t>
                    </m:r>
                    <m:r>
                      <a:rPr lang="en-US" altLang="ja-JP" b="1" i="1" smtClean="0">
                        <a:latin typeface="Cambria Math"/>
                      </a:rPr>
                      <m:t>,</m:t>
                    </m:r>
                    <m:acc>
                      <m:accPr>
                        <m:chr m:val="⃗"/>
                        <m:ctrlPr>
                          <a:rPr lang="en-US" altLang="ja-JP" b="1" i="1">
                            <a:latin typeface="Cambria Math"/>
                          </a:rPr>
                        </m:ctrlPr>
                      </m:accPr>
                      <m:e>
                        <m:r>
                          <a:rPr lang="en-US" altLang="ja-JP" b="1" i="1">
                            <a:latin typeface="Cambria Math"/>
                          </a:rPr>
                          <m:t>𝝎</m:t>
                        </m:r>
                      </m:e>
                    </m:acc>
                  </m:oMath>
                </a14:m>
                <a:r>
                  <a:rPr lang="en-US" altLang="ja-JP" b="1" dirty="0" smtClean="0">
                    <a:latin typeface="Cambria Math"/>
                  </a:rPr>
                  <a:t>)</a:t>
                </a:r>
                <a:r>
                  <a:rPr lang="ja-JP" altLang="en-US" b="1" dirty="0" smtClean="0">
                    <a:latin typeface="Cambria Math"/>
                  </a:rPr>
                  <a:t>と</a:t>
                </a:r>
                <a:r>
                  <a:rPr lang="ja-JP" altLang="en-US" b="1" i="1" dirty="0" smtClean="0">
                    <a:latin typeface="Cambria Math"/>
                  </a:rPr>
                  <a:t>すると</a:t>
                </a:r>
                <a:endParaRPr lang="en-US" altLang="ja-JP" b="1" i="1" dirty="0" smtClean="0">
                  <a:latin typeface="Cambria Math"/>
                </a:endParaRPr>
              </a:p>
              <a:p>
                <a:pPr algn="ctr"/>
                <a14:m>
                  <m:oMath xmlns:m="http://schemas.openxmlformats.org/officeDocument/2006/math">
                    <m:sSub>
                      <m:sSubPr>
                        <m:ctrlPr>
                          <a:rPr lang="en-US" altLang="ja-JP" b="1" i="1">
                            <a:latin typeface="Cambria Math"/>
                          </a:rPr>
                        </m:ctrlPr>
                      </m:sSubPr>
                      <m:e>
                        <m:r>
                          <a:rPr lang="en-US" altLang="ja-JP" b="1" i="1">
                            <a:latin typeface="Cambria Math"/>
                          </a:rPr>
                          <m:t>𝑳</m:t>
                        </m:r>
                      </m:e>
                      <m:sub>
                        <m:r>
                          <a:rPr lang="en-US" altLang="ja-JP" b="1" i="1">
                            <a:latin typeface="Cambria Math"/>
                          </a:rPr>
                          <m:t>𝒊</m:t>
                        </m:r>
                      </m:sub>
                    </m:sSub>
                    <m:d>
                      <m:dPr>
                        <m:ctrlPr>
                          <a:rPr lang="en-US" altLang="ja-JP" b="1" i="1">
                            <a:latin typeface="Cambria Math"/>
                          </a:rPr>
                        </m:ctrlPr>
                      </m:dPr>
                      <m:e>
                        <m:r>
                          <a:rPr lang="en-US" altLang="ja-JP" b="1" i="1">
                            <a:latin typeface="Cambria Math"/>
                          </a:rPr>
                          <m:t>𝒙</m:t>
                        </m:r>
                        <m:r>
                          <a:rPr lang="en-US" altLang="ja-JP" b="1" i="1">
                            <a:latin typeface="Cambria Math"/>
                          </a:rPr>
                          <m:t>,</m:t>
                        </m:r>
                        <m:sSup>
                          <m:sSupPr>
                            <m:ctrlPr>
                              <a:rPr lang="en-US" altLang="ja-JP" b="1" i="1">
                                <a:latin typeface="Cambria Math"/>
                              </a:rPr>
                            </m:ctrlPr>
                          </m:sSupPr>
                          <m:e>
                            <m:acc>
                              <m:accPr>
                                <m:chr m:val="⃗"/>
                                <m:ctrlPr>
                                  <a:rPr lang="en-US" altLang="ja-JP" b="1" i="1">
                                    <a:latin typeface="Cambria Math"/>
                                  </a:rPr>
                                </m:ctrlPr>
                              </m:accPr>
                              <m:e>
                                <m:r>
                                  <a:rPr lang="en-US" altLang="ja-JP" b="1" i="1">
                                    <a:latin typeface="Cambria Math"/>
                                  </a:rPr>
                                  <m:t>𝝎</m:t>
                                </m:r>
                              </m:e>
                            </m:acc>
                          </m:e>
                          <m:sup>
                            <m:r>
                              <a:rPr lang="en-US" altLang="ja-JP" b="1" i="1">
                                <a:latin typeface="Cambria Math"/>
                              </a:rPr>
                              <m:t>′</m:t>
                            </m:r>
                          </m:sup>
                        </m:sSup>
                      </m:e>
                    </m:d>
                    <m:r>
                      <a:rPr lang="en-US" altLang="ja-JP" b="1" i="1" smtClean="0">
                        <a:latin typeface="Cambria Math"/>
                      </a:rPr>
                      <m:t>=</m:t>
                    </m:r>
                    <m:sSub>
                      <m:sSubPr>
                        <m:ctrlPr>
                          <a:rPr lang="en-US" altLang="ja-JP" b="1" i="1" smtClean="0">
                            <a:latin typeface="Cambria Math"/>
                          </a:rPr>
                        </m:ctrlPr>
                      </m:sSubPr>
                      <m:e>
                        <m:r>
                          <a:rPr lang="en-US" altLang="ja-JP" b="1" i="1" smtClean="0">
                            <a:latin typeface="Cambria Math"/>
                          </a:rPr>
                          <m:t>𝑳</m:t>
                        </m:r>
                      </m:e>
                      <m:sub>
                        <m:r>
                          <a:rPr lang="en-US" altLang="ja-JP" b="1" i="1" smtClean="0">
                            <a:latin typeface="Cambria Math"/>
                          </a:rPr>
                          <m:t>𝒐</m:t>
                        </m:r>
                      </m:sub>
                    </m:sSub>
                    <m:r>
                      <a:rPr lang="en-US" altLang="ja-JP" b="1" i="1" smtClean="0">
                        <a:latin typeface="Cambria Math"/>
                      </a:rPr>
                      <m:t>(</m:t>
                    </m:r>
                    <m:r>
                      <a:rPr lang="en-US" altLang="ja-JP" b="1" i="1" smtClean="0">
                        <a:latin typeface="Cambria Math"/>
                      </a:rPr>
                      <m:t>𝒓</m:t>
                    </m:r>
                    <m:d>
                      <m:dPr>
                        <m:ctrlPr>
                          <a:rPr lang="en-US" altLang="ja-JP" b="1" i="1" smtClean="0">
                            <a:latin typeface="Cambria Math"/>
                          </a:rPr>
                        </m:ctrlPr>
                      </m:dPr>
                      <m:e>
                        <m:r>
                          <a:rPr lang="en-US" altLang="ja-JP" b="1" i="1" smtClean="0">
                            <a:latin typeface="Cambria Math"/>
                          </a:rPr>
                          <m:t>𝒙</m:t>
                        </m:r>
                        <m:r>
                          <a:rPr lang="en-US" altLang="ja-JP" b="1" i="1" smtClean="0">
                            <a:latin typeface="Cambria Math"/>
                          </a:rPr>
                          <m:t>,</m:t>
                        </m:r>
                        <m:acc>
                          <m:accPr>
                            <m:chr m:val="⃗"/>
                            <m:ctrlPr>
                              <a:rPr lang="en-US" altLang="ja-JP" b="1" i="1">
                                <a:latin typeface="Cambria Math"/>
                              </a:rPr>
                            </m:ctrlPr>
                          </m:accPr>
                          <m:e>
                            <m:r>
                              <a:rPr lang="en-US" altLang="ja-JP" b="1" i="1">
                                <a:latin typeface="Cambria Math"/>
                              </a:rPr>
                              <m:t>𝝎</m:t>
                            </m:r>
                          </m:e>
                        </m:acc>
                        <m:r>
                          <a:rPr lang="en-US" altLang="ja-JP" b="1" i="1" smtClean="0">
                            <a:latin typeface="Cambria Math"/>
                          </a:rPr>
                          <m:t>′</m:t>
                        </m:r>
                      </m:e>
                    </m:d>
                    <m:r>
                      <a:rPr lang="en-US" altLang="ja-JP" b="1" i="1" smtClean="0">
                        <a:latin typeface="Cambria Math"/>
                      </a:rPr>
                      <m:t>,−</m:t>
                    </m:r>
                    <m:acc>
                      <m:accPr>
                        <m:chr m:val="⃗"/>
                        <m:ctrlPr>
                          <a:rPr lang="en-US" altLang="ja-JP" b="1" i="1">
                            <a:latin typeface="Cambria Math"/>
                          </a:rPr>
                        </m:ctrlPr>
                      </m:accPr>
                      <m:e>
                        <m:r>
                          <a:rPr lang="en-US" altLang="ja-JP" b="1" i="1">
                            <a:latin typeface="Cambria Math"/>
                          </a:rPr>
                          <m:t>𝝎</m:t>
                        </m:r>
                      </m:e>
                    </m:acc>
                    <m:r>
                      <a:rPr lang="en-US" altLang="ja-JP" b="1" i="1" smtClean="0">
                        <a:latin typeface="Cambria Math"/>
                      </a:rPr>
                      <m:t>′)</m:t>
                    </m:r>
                  </m:oMath>
                </a14:m>
                <a:r>
                  <a:rPr lang="ja-JP" altLang="en-US" b="1" dirty="0" smtClean="0"/>
                  <a:t>という関係が成り立ち</a:t>
                </a:r>
                <a:endParaRPr lang="en-US" altLang="ja-JP" b="1" dirty="0" smtClean="0"/>
              </a:p>
              <a:p>
                <a:pPr algn="ctr"/>
                <a:r>
                  <a:rPr lang="ja-JP" altLang="en-US" b="1" dirty="0" smtClean="0"/>
                  <a:t>右の積分は再帰的な形になる。</a:t>
                </a:r>
                <a:endParaRPr lang="ja-JP" altLang="en-US" b="1" dirty="0"/>
              </a:p>
            </p:txBody>
          </p:sp>
        </mc:Choice>
        <mc:Fallback xmlns="">
          <p:sp>
            <p:nvSpPr>
              <p:cNvPr id="5" name="正方形/長方形 4"/>
              <p:cNvSpPr>
                <a:spLocks noRot="1" noChangeAspect="1" noMove="1" noResize="1" noEditPoints="1" noAdjustHandles="1" noChangeArrowheads="1" noChangeShapeType="1" noTextEdit="1"/>
              </p:cNvSpPr>
              <p:nvPr/>
            </p:nvSpPr>
            <p:spPr>
              <a:xfrm>
                <a:off x="1580575" y="3283638"/>
                <a:ext cx="6067687" cy="923330"/>
              </a:xfrm>
              <a:prstGeom prst="rect">
                <a:avLst/>
              </a:prstGeom>
              <a:blipFill rotWithShape="1">
                <a:blip r:embed="rId9"/>
                <a:stretch>
                  <a:fillRect t="-5960" r="-502" b="-11258"/>
                </a:stretch>
              </a:blipFill>
            </p:spPr>
            <p:txBody>
              <a:bodyPr/>
              <a:lstStyle/>
              <a:p>
                <a:r>
                  <a:rPr lang="ja-JP" altLang="en-US">
                    <a:noFill/>
                  </a:rPr>
                  <a:t> </a:t>
                </a:r>
              </a:p>
            </p:txBody>
          </p:sp>
        </mc:Fallback>
      </mc:AlternateContent>
      <p:sp>
        <p:nvSpPr>
          <p:cNvPr id="25" name="正方形/長方形 24"/>
          <p:cNvSpPr/>
          <p:nvPr/>
        </p:nvSpPr>
        <p:spPr>
          <a:xfrm>
            <a:off x="1475656" y="3150983"/>
            <a:ext cx="6214675" cy="1015533"/>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58530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4.3 </a:t>
            </a:r>
            <a:r>
              <a:rPr kumimoji="1" lang="ja-JP" altLang="en-US" dirty="0" smtClean="0"/>
              <a:t>モンテカルロ積分</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モンテカルロ積分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640960" cy="4713387"/>
              </a:xfrm>
            </p:spPr>
            <p:txBody>
              <a:bodyPr>
                <a:normAutofit/>
              </a:bodyPr>
              <a:lstStyle/>
              <a:p>
                <a14:m>
                  <m:oMath xmlns:m="http://schemas.openxmlformats.org/officeDocument/2006/math">
                    <m:sSub>
                      <m:sSubPr>
                        <m:ctrlPr>
                          <a:rPr lang="en-US" altLang="ja-JP" sz="2400" b="1" i="1">
                            <a:latin typeface="Cambria Math"/>
                          </a:rPr>
                        </m:ctrlPr>
                      </m:sSubPr>
                      <m:e>
                        <m:r>
                          <a:rPr lang="en-US" altLang="ja-JP" sz="2400" b="1" i="1">
                            <a:latin typeface="Cambria Math"/>
                          </a:rPr>
                          <m:t>𝑳</m:t>
                        </m:r>
                      </m:e>
                      <m:sub>
                        <m:r>
                          <a:rPr lang="en-US" altLang="ja-JP" sz="2400" b="1" i="1">
                            <a:latin typeface="Cambria Math"/>
                          </a:rPr>
                          <m:t>𝒐</m:t>
                        </m:r>
                      </m:sub>
                    </m:sSub>
                    <m:d>
                      <m:dPr>
                        <m:ctrlPr>
                          <a:rPr lang="en-US" altLang="ja-JP" sz="2400" b="1" i="1">
                            <a:latin typeface="Cambria Math"/>
                          </a:rPr>
                        </m:ctrlPr>
                      </m:dPr>
                      <m:e>
                        <m:r>
                          <a:rPr lang="en-US" altLang="ja-JP" sz="2400" b="1" i="1">
                            <a:latin typeface="Cambria Math"/>
                          </a:rPr>
                          <m:t>𝒙</m:t>
                        </m:r>
                        <m:r>
                          <a:rPr lang="en-US" altLang="ja-JP" sz="2400" b="1" i="1">
                            <a:latin typeface="Cambria Math"/>
                          </a:rPr>
                          <m:t>, </m:t>
                        </m:r>
                        <m:acc>
                          <m:accPr>
                            <m:chr m:val="⃗"/>
                            <m:ctrlPr>
                              <a:rPr lang="en-US" altLang="ja-JP" sz="2400" b="1" i="1">
                                <a:latin typeface="Cambria Math"/>
                              </a:rPr>
                            </m:ctrlPr>
                          </m:accPr>
                          <m:e>
                            <m:r>
                              <a:rPr lang="en-US" altLang="ja-JP" sz="2400" b="1" i="1">
                                <a:latin typeface="Cambria Math"/>
                              </a:rPr>
                              <m:t>𝝎</m:t>
                            </m:r>
                          </m:e>
                        </m:acc>
                      </m:e>
                    </m:d>
                  </m:oMath>
                </a14:m>
                <a:r>
                  <a:rPr kumimoji="1" lang="ja-JP" altLang="en-US" sz="2400" b="1" dirty="0" smtClean="0"/>
                  <a:t>を計算するには複雑な形の積分を解く必要がある</a:t>
                </a:r>
                <a:endParaRPr kumimoji="1" lang="en-US" altLang="ja-JP" sz="2400" b="1" dirty="0" smtClean="0"/>
              </a:p>
              <a:p>
                <a:pPr lvl="1"/>
                <a:r>
                  <a:rPr lang="ja-JP" altLang="en-US" sz="2400" dirty="0" smtClean="0"/>
                  <a:t>再帰的</a:t>
                </a:r>
                <a:endParaRPr lang="en-US" altLang="ja-JP" sz="2400" dirty="0" smtClean="0"/>
              </a:p>
              <a:p>
                <a:pPr lvl="1"/>
                <a:r>
                  <a:rPr kumimoji="1" lang="ja-JP" altLang="en-US" sz="2400" dirty="0" smtClean="0"/>
                  <a:t>非連続</a:t>
                </a:r>
                <a:endParaRPr kumimoji="1" lang="en-US" altLang="ja-JP" sz="2400" dirty="0" smtClean="0"/>
              </a:p>
              <a:p>
                <a:pPr lvl="1"/>
                <a:r>
                  <a:rPr lang="ja-JP" altLang="en-US" sz="2400" dirty="0"/>
                  <a:t>高次元</a:t>
                </a:r>
                <a:endParaRPr kumimoji="1" lang="en-US" altLang="ja-JP" sz="2400" dirty="0" smtClean="0"/>
              </a:p>
              <a:p>
                <a:r>
                  <a:rPr kumimoji="1" lang="ja-JP" altLang="en-US" sz="2400" b="1" dirty="0" smtClean="0"/>
                  <a:t>モンテカルロ積分</a:t>
                </a:r>
                <a:endParaRPr kumimoji="1" lang="en-US" altLang="ja-JP" sz="2400" b="1" dirty="0" smtClean="0"/>
              </a:p>
              <a:p>
                <a:pPr lvl="1"/>
                <a:r>
                  <a:rPr kumimoji="1" lang="ja-JP" altLang="en-US" sz="2000" dirty="0" smtClean="0"/>
                  <a:t>被積分関数の値を何らかの形で計算できさえすれば解ける。</a:t>
                </a:r>
                <a:endParaRPr kumimoji="1" lang="en-US" altLang="ja-JP" sz="2000" dirty="0" smtClean="0"/>
              </a:p>
              <a:p>
                <a:pPr lvl="2"/>
                <a:r>
                  <a:rPr lang="ja-JP" altLang="en-US" sz="1800" dirty="0" smtClean="0"/>
                  <a:t>再帰的に評価</a:t>
                </a:r>
                <a:endParaRPr lang="en-US" altLang="ja-JP" sz="1800" dirty="0" smtClean="0"/>
              </a:p>
              <a:p>
                <a:pPr lvl="1"/>
                <a:r>
                  <a:rPr kumimoji="1" lang="ja-JP" altLang="en-US" sz="2000" dirty="0" smtClean="0"/>
                  <a:t>高次元な積分についても誤差の収束速度が次元数の影響を受けない。</a:t>
                </a:r>
                <a:endParaRPr kumimoji="1" lang="en-US" altLang="ja-JP" sz="2000" dirty="0" smtClean="0"/>
              </a:p>
              <a:p>
                <a:pPr lvl="2"/>
                <a:r>
                  <a:rPr lang="ja-JP" altLang="en-US" sz="1800" dirty="0"/>
                  <a:t>次元</a:t>
                </a:r>
                <a:r>
                  <a:rPr lang="ja-JP" altLang="en-US" sz="1800" dirty="0" smtClean="0"/>
                  <a:t>の呪いを受けない</a:t>
                </a:r>
                <a:endParaRPr kumimoji="1" lang="ja-JP" altLang="en-US" sz="1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640960" cy="4713387"/>
              </a:xfrm>
              <a:blipFill rotWithShape="1">
                <a:blip r:embed="rId2"/>
                <a:stretch>
                  <a:fillRect l="-917" t="-1035" r="-260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531992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モンテカルロ積分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ja-JP" altLang="en-US" sz="2800" b="1" dirty="0" smtClean="0"/>
                  <a:t>積分したい式</a:t>
                </a:r>
                <a:endParaRPr kumimoji="1" lang="en-US" altLang="ja-JP" sz="2800" b="1" dirty="0" smtClean="0"/>
              </a:p>
              <a:p>
                <a:pPr lvl="1"/>
                <a14:m>
                  <m:oMath xmlns:m="http://schemas.openxmlformats.org/officeDocument/2006/math">
                    <m:r>
                      <a:rPr lang="en-US" altLang="ja-JP" sz="2400" i="1">
                        <a:latin typeface="Cambria Math"/>
                      </a:rPr>
                      <m:t>𝑓</m:t>
                    </m:r>
                    <m:d>
                      <m:dPr>
                        <m:ctrlPr>
                          <a:rPr lang="en-US" altLang="ja-JP" sz="2400" i="1">
                            <a:latin typeface="Cambria Math"/>
                          </a:rPr>
                        </m:ctrlPr>
                      </m:dPr>
                      <m:e>
                        <m:r>
                          <a:rPr lang="en-US" altLang="ja-JP" sz="2400" i="1">
                            <a:latin typeface="Cambria Math"/>
                          </a:rPr>
                          <m:t>𝑥</m:t>
                        </m:r>
                      </m:e>
                    </m:d>
                  </m:oMath>
                </a14:m>
                <a:r>
                  <a:rPr kumimoji="1" lang="ja-JP" altLang="en-US" sz="2400" dirty="0" smtClean="0"/>
                  <a:t>は</a:t>
                </a:r>
                <a14:m>
                  <m:oMath xmlns:m="http://schemas.openxmlformats.org/officeDocument/2006/math">
                    <m:r>
                      <a:rPr lang="en-US" altLang="ja-JP" sz="2400" i="1">
                        <a:latin typeface="Cambria Math"/>
                      </a:rPr>
                      <m:t>𝑥</m:t>
                    </m:r>
                  </m:oMath>
                </a14:m>
                <a:r>
                  <a:rPr kumimoji="1" lang="ja-JP" altLang="en-US" sz="2400" dirty="0" smtClean="0"/>
                  <a:t>が与えられれば計算できるがこの積分を解くこと自体は難しい→モンテカルロ積分</a:t>
                </a:r>
                <a:endParaRPr kumimoji="1" lang="en-US" altLang="ja-JP" sz="2400" dirty="0" smtClean="0"/>
              </a:p>
              <a:p>
                <a:pPr lvl="1"/>
                <a:endParaRPr lang="en-US" altLang="ja-JP" sz="2400" dirty="0"/>
              </a:p>
              <a:p>
                <a:pPr marL="457200" lvl="1" indent="0">
                  <a:buNone/>
                </a:pPr>
                <a:endParaRPr lang="en-US" altLang="ja-JP" sz="2400" dirty="0"/>
              </a:p>
              <a:p>
                <a:r>
                  <a:rPr lang="ja-JP" altLang="en-US" sz="2800" b="1" dirty="0" smtClean="0"/>
                  <a:t>モンテカルロ積分による</a:t>
                </a:r>
                <a:r>
                  <a:rPr lang="ja-JP" altLang="en-US" sz="2800" b="1" dirty="0"/>
                  <a:t>推定器</a:t>
                </a:r>
                <a:endParaRPr lang="en-US" altLang="ja-JP" sz="2800" b="1"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228" t="-1294" r="-79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3342070" y="4224418"/>
                <a:ext cx="2616935" cy="11308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400" b="0" i="1" smtClean="0">
                              <a:latin typeface="Cambria Math"/>
                            </a:rPr>
                          </m:ctrlPr>
                        </m:accPr>
                        <m:e>
                          <m:r>
                            <a:rPr kumimoji="1" lang="en-US" altLang="ja-JP" sz="2400" b="0" i="1" smtClean="0">
                              <a:latin typeface="Cambria Math"/>
                            </a:rPr>
                            <m:t>𝐼</m:t>
                          </m:r>
                        </m:e>
                      </m:acc>
                      <m:r>
                        <a:rPr kumimoji="1" lang="en-US" altLang="ja-JP" sz="2400" b="0" i="1" smtClean="0">
                          <a:latin typeface="Cambria Math"/>
                        </a:rPr>
                        <m:t>=</m:t>
                      </m:r>
                      <m:f>
                        <m:fPr>
                          <m:ctrlPr>
                            <a:rPr kumimoji="1" lang="en-US" altLang="ja-JP" sz="2400" b="0" i="1" smtClean="0">
                              <a:latin typeface="Cambria Math"/>
                            </a:rPr>
                          </m:ctrlPr>
                        </m:fPr>
                        <m:num>
                          <m:r>
                            <a:rPr kumimoji="1" lang="en-US" altLang="ja-JP" sz="2400" b="0" i="1" smtClean="0">
                              <a:latin typeface="Cambria Math"/>
                            </a:rPr>
                            <m:t>1</m:t>
                          </m:r>
                        </m:num>
                        <m:den>
                          <m:r>
                            <a:rPr kumimoji="1" lang="en-US" altLang="ja-JP" sz="2400" b="0" i="1" smtClean="0">
                              <a:latin typeface="Cambria Math"/>
                            </a:rPr>
                            <m:t>𝑁</m:t>
                          </m:r>
                        </m:den>
                      </m:f>
                      <m:nary>
                        <m:naryPr>
                          <m:chr m:val="∑"/>
                          <m:ctrlPr>
                            <a:rPr kumimoji="1" lang="en-US" altLang="ja-JP" sz="2400" b="0" i="1" smtClean="0">
                              <a:latin typeface="Cambria Math"/>
                            </a:rPr>
                          </m:ctrlPr>
                        </m:naryPr>
                        <m:sub>
                          <m:r>
                            <m:rPr>
                              <m:brk m:alnAt="23"/>
                            </m:rPr>
                            <a:rPr kumimoji="1" lang="en-US" altLang="ja-JP" sz="2400" b="0" i="1" smtClean="0">
                              <a:latin typeface="Cambria Math"/>
                            </a:rPr>
                            <m:t>𝑖</m:t>
                          </m:r>
                          <m:r>
                            <a:rPr kumimoji="1" lang="en-US" altLang="ja-JP" sz="2400" b="0" i="1" smtClean="0">
                              <a:latin typeface="Cambria Math"/>
                            </a:rPr>
                            <m:t>=1</m:t>
                          </m:r>
                        </m:sub>
                        <m:sup>
                          <m:r>
                            <a:rPr kumimoji="1" lang="en-US" altLang="ja-JP" sz="2400" b="0" i="1" smtClean="0">
                              <a:latin typeface="Cambria Math"/>
                            </a:rPr>
                            <m:t>𝑁</m:t>
                          </m:r>
                        </m:sup>
                        <m:e>
                          <m:f>
                            <m:fPr>
                              <m:ctrlPr>
                                <a:rPr kumimoji="1" lang="en-US" altLang="ja-JP" sz="2400" b="0" i="1" smtClean="0">
                                  <a:latin typeface="Cambria Math"/>
                                </a:rPr>
                              </m:ctrlPr>
                            </m:fPr>
                            <m:num>
                              <m:r>
                                <a:rPr kumimoji="1" lang="en-US" altLang="ja-JP" sz="2400" b="0" i="1" smtClean="0">
                                  <a:latin typeface="Cambria Math"/>
                                </a:rPr>
                                <m:t>𝑓</m:t>
                              </m:r>
                              <m:d>
                                <m:dPr>
                                  <m:ctrlPr>
                                    <a:rPr kumimoji="1" lang="en-US" altLang="ja-JP" sz="2400" b="0" i="1" smtClean="0">
                                      <a:latin typeface="Cambria Math"/>
                                    </a:rPr>
                                  </m:ctrlPr>
                                </m:dPr>
                                <m:e>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e>
                              </m:d>
                            </m:num>
                            <m:den>
                              <m:r>
                                <a:rPr kumimoji="1" lang="en-US" altLang="ja-JP" sz="2400" b="0" i="1" smtClean="0">
                                  <a:latin typeface="Cambria Math"/>
                                </a:rPr>
                                <m:t>𝑝𝑑𝑓</m:t>
                              </m:r>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r>
                                <a:rPr kumimoji="1" lang="en-US" altLang="ja-JP" sz="2400" b="0" i="1" smtClean="0">
                                  <a:latin typeface="Cambria Math"/>
                                </a:rPr>
                                <m:t>)</m:t>
                              </m:r>
                            </m:den>
                          </m:f>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342070" y="4224418"/>
                <a:ext cx="2616935" cy="1130822"/>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323347" y="2674640"/>
                <a:ext cx="2635658" cy="9531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𝐼</m:t>
                      </m:r>
                      <m:r>
                        <a:rPr kumimoji="1" lang="en-US" altLang="ja-JP" sz="2400" b="0" i="1" smtClean="0">
                          <a:latin typeface="Cambria Math"/>
                        </a:rPr>
                        <m:t>=</m:t>
                      </m:r>
                      <m:nary>
                        <m:naryPr>
                          <m:ctrlPr>
                            <a:rPr kumimoji="1" lang="en-US" altLang="ja-JP" sz="2400" b="0" i="1" smtClean="0">
                              <a:latin typeface="Cambria Math"/>
                            </a:rPr>
                          </m:ctrlPr>
                        </m:naryPr>
                        <m:sub>
                          <m:r>
                            <m:rPr>
                              <m:brk m:alnAt="23"/>
                            </m:rPr>
                            <a:rPr kumimoji="1" lang="en-US" altLang="ja-JP" sz="2400" b="0" i="1" smtClean="0">
                              <a:latin typeface="Cambria Math"/>
                            </a:rPr>
                            <m:t>𝐷</m:t>
                          </m:r>
                        </m:sub>
                        <m:sup/>
                        <m:e>
                          <m:r>
                            <a:rPr kumimoji="1" lang="en-US" altLang="ja-JP" sz="2400" b="0" i="1" smtClean="0">
                              <a:latin typeface="Cambria Math"/>
                            </a:rPr>
                            <m:t>𝑓</m:t>
                          </m:r>
                          <m:r>
                            <a:rPr kumimoji="1" lang="en-US" altLang="ja-JP" sz="2400" b="0" i="1" smtClean="0">
                              <a:latin typeface="Cambria Math"/>
                            </a:rPr>
                            <m:t>(</m:t>
                          </m:r>
                          <m:r>
                            <a:rPr kumimoji="1" lang="en-US" altLang="ja-JP" sz="2400" b="0" i="1" smtClean="0">
                              <a:latin typeface="Cambria Math"/>
                            </a:rPr>
                            <m:t>𝑥</m:t>
                          </m:r>
                          <m:r>
                            <a:rPr kumimoji="1" lang="en-US" altLang="ja-JP" sz="2400" b="0" i="1" smtClean="0">
                              <a:latin typeface="Cambria Math"/>
                            </a:rPr>
                            <m:t>)</m:t>
                          </m:r>
                          <m:r>
                            <a:rPr kumimoji="1" lang="en-US" altLang="ja-JP" sz="2400" b="0" i="1" smtClean="0">
                              <a:latin typeface="Cambria Math"/>
                            </a:rPr>
                            <m:t>𝑑</m:t>
                          </m:r>
                          <m:r>
                            <a:rPr kumimoji="1" lang="en-US" altLang="ja-JP" sz="2400" b="0" i="1" smtClean="0">
                              <a:latin typeface="Cambria Math"/>
                            </a:rPr>
                            <m:t>𝜇</m:t>
                          </m:r>
                          <m:r>
                            <a:rPr kumimoji="1" lang="en-US" altLang="ja-JP" sz="2400" b="0" i="1" smtClean="0">
                              <a:latin typeface="Cambria Math"/>
                            </a:rPr>
                            <m:t>(</m:t>
                          </m:r>
                          <m:r>
                            <a:rPr kumimoji="1" lang="en-US" altLang="ja-JP" sz="2400" b="0" i="1" smtClean="0">
                              <a:latin typeface="Cambria Math"/>
                            </a:rPr>
                            <m:t>𝑥</m:t>
                          </m:r>
                          <m:r>
                            <a:rPr kumimoji="1" lang="en-US" altLang="ja-JP" sz="2400" b="0" i="1" smtClean="0">
                              <a:latin typeface="Cambria Math"/>
                            </a:rPr>
                            <m:t>)</m:t>
                          </m:r>
                        </m:e>
                      </m:nary>
                    </m:oMath>
                  </m:oMathPara>
                </a14:m>
                <a:endParaRPr kumimoji="1" lang="ja-JP" altLang="en-US"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323347" y="2674640"/>
                <a:ext cx="2635658" cy="953146"/>
              </a:xfrm>
              <a:prstGeom prst="rect">
                <a:avLst/>
              </a:prstGeom>
              <a:blipFill rotWithShape="1">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1547664" y="5589240"/>
                <a:ext cx="6476838" cy="923330"/>
              </a:xfrm>
              <a:prstGeom prst="rect">
                <a:avLst/>
              </a:prstGeom>
            </p:spPr>
            <p:txBody>
              <a:bodyPr wrap="none">
                <a:spAutoFit/>
              </a:bodyPr>
              <a:lstStyle/>
              <a:p>
                <a:r>
                  <a:rPr lang="ja-JP" altLang="en-US" dirty="0" smtClean="0"/>
                  <a:t>サンプル数</a:t>
                </a:r>
                <a14:m>
                  <m:oMath xmlns:m="http://schemas.openxmlformats.org/officeDocument/2006/math">
                    <m:r>
                      <a:rPr lang="en-US" altLang="ja-JP" i="1">
                        <a:latin typeface="Cambria Math"/>
                      </a:rPr>
                      <m:t>𝑁</m:t>
                    </m:r>
                  </m:oMath>
                </a14:m>
                <a:endParaRPr lang="en-US" altLang="ja-JP" dirty="0" smtClean="0"/>
              </a:p>
              <a:p>
                <a14:m>
                  <m:oMath xmlns:m="http://schemas.openxmlformats.org/officeDocument/2006/math">
                    <m:sSub>
                      <m:sSubPr>
                        <m:ctrlPr>
                          <a:rPr lang="en-US" altLang="ja-JP" b="0" i="1" smtClean="0">
                            <a:latin typeface="Cambria Math"/>
                          </a:rPr>
                        </m:ctrlPr>
                      </m:sSubPr>
                      <m:e>
                        <m:r>
                          <a:rPr lang="en-US" altLang="ja-JP" b="0" i="1" smtClean="0">
                            <a:latin typeface="Cambria Math"/>
                          </a:rPr>
                          <m:t>𝑋</m:t>
                        </m:r>
                      </m:e>
                      <m:sub>
                        <m:r>
                          <a:rPr lang="en-US" altLang="ja-JP" b="0" i="1" smtClean="0">
                            <a:latin typeface="Cambria Math"/>
                          </a:rPr>
                          <m:t>𝑖</m:t>
                        </m:r>
                      </m:sub>
                    </m:sSub>
                  </m:oMath>
                </a14:m>
                <a:r>
                  <a:rPr lang="ja-JP" altLang="en-US" dirty="0" smtClean="0"/>
                  <a:t>は確率変数で確率密度関数</a:t>
                </a:r>
                <a:r>
                  <a:rPr lang="en-US" altLang="ja-JP" dirty="0" err="1" smtClean="0"/>
                  <a:t>pdf</a:t>
                </a:r>
                <a:r>
                  <a:rPr lang="ja-JP" altLang="en-US" dirty="0" smtClean="0"/>
                  <a:t>に従ってサンプリングされる</a:t>
                </a:r>
                <a:endParaRPr lang="en-US" altLang="ja-JP" dirty="0" smtClean="0"/>
              </a:p>
              <a:p>
                <a:r>
                  <a:rPr lang="ja-JP" altLang="en-US" dirty="0" smtClean="0"/>
                  <a:t>（もちろん</a:t>
                </a:r>
                <a14:m>
                  <m:oMath xmlns:m="http://schemas.openxmlformats.org/officeDocument/2006/math">
                    <m:sSub>
                      <m:sSubPr>
                        <m:ctrlPr>
                          <a:rPr lang="en-US" altLang="ja-JP" b="0" i="1" smtClean="0">
                            <a:latin typeface="Cambria Math"/>
                          </a:rPr>
                        </m:ctrlPr>
                      </m:sSubPr>
                      <m:e>
                        <m:r>
                          <a:rPr lang="en-US" altLang="ja-JP" b="0" i="1" smtClean="0">
                            <a:latin typeface="Cambria Math"/>
                          </a:rPr>
                          <m:t>𝑋</m:t>
                        </m:r>
                      </m:e>
                      <m:sub>
                        <m:r>
                          <a:rPr lang="en-US" altLang="ja-JP" b="0" i="1" smtClean="0">
                            <a:latin typeface="Cambria Math"/>
                          </a:rPr>
                          <m:t>𝑖</m:t>
                        </m:r>
                      </m:sub>
                    </m:sSub>
                    <m:r>
                      <a:rPr lang="en-US" altLang="ja-JP" i="1">
                        <a:latin typeface="Cambria Math"/>
                        <a:ea typeface="Cambria Math"/>
                      </a:rPr>
                      <m:t>∈</m:t>
                    </m:r>
                    <m:r>
                      <a:rPr lang="en-US" altLang="ja-JP" b="0" i="1" smtClean="0">
                        <a:latin typeface="Cambria Math"/>
                        <a:ea typeface="Cambria Math"/>
                      </a:rPr>
                      <m:t>𝐷</m:t>
                    </m:r>
                  </m:oMath>
                </a14:m>
                <a:r>
                  <a:rPr lang="ja-JP" altLang="en-US" dirty="0" smtClean="0"/>
                  <a:t>）</a:t>
                </a:r>
                <a:endParaRPr lang="ja-JP" altLang="en-US" dirty="0"/>
              </a:p>
            </p:txBody>
          </p:sp>
        </mc:Choice>
        <mc:Fallback xmlns="">
          <p:sp>
            <p:nvSpPr>
              <p:cNvPr id="7" name="正方形/長方形 6"/>
              <p:cNvSpPr>
                <a:spLocks noRot="1" noChangeAspect="1" noMove="1" noResize="1" noEditPoints="1" noAdjustHandles="1" noChangeArrowheads="1" noChangeShapeType="1" noTextEdit="1"/>
              </p:cNvSpPr>
              <p:nvPr/>
            </p:nvSpPr>
            <p:spPr>
              <a:xfrm>
                <a:off x="1547664" y="5589240"/>
                <a:ext cx="6476838" cy="923330"/>
              </a:xfrm>
              <a:prstGeom prst="rect">
                <a:avLst/>
              </a:prstGeom>
              <a:blipFill rotWithShape="1">
                <a:blip r:embed="rId5"/>
                <a:stretch>
                  <a:fillRect l="-847" t="-1987" r="-94" b="-11258"/>
                </a:stretch>
              </a:blipFill>
            </p:spPr>
            <p:txBody>
              <a:bodyPr/>
              <a:lstStyle/>
              <a:p>
                <a:r>
                  <a:rPr lang="ja-JP" altLang="en-US">
                    <a:noFill/>
                  </a:rPr>
                  <a:t> </a:t>
                </a:r>
              </a:p>
            </p:txBody>
          </p:sp>
        </mc:Fallback>
      </mc:AlternateContent>
      <p:sp>
        <p:nvSpPr>
          <p:cNvPr id="8" name="正方形/長方形 7"/>
          <p:cNvSpPr/>
          <p:nvPr/>
        </p:nvSpPr>
        <p:spPr>
          <a:xfrm>
            <a:off x="3275856" y="4149080"/>
            <a:ext cx="2683149" cy="1368152"/>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47657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モンテカルロ積分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14:m>
                  <m:oMath xmlns:m="http://schemas.openxmlformats.org/officeDocument/2006/math">
                    <m:r>
                      <a:rPr lang="en-US" altLang="ja-JP" b="1" i="1" smtClean="0">
                        <a:latin typeface="Cambria Math"/>
                      </a:rPr>
                      <m:t>𝑵</m:t>
                    </m:r>
                  </m:oMath>
                </a14:m>
                <a:r>
                  <a:rPr kumimoji="1" lang="ja-JP" altLang="en-US" b="1" dirty="0" smtClean="0"/>
                  <a:t>を増加させていくと推定値</a:t>
                </a:r>
                <a14:m>
                  <m:oMath xmlns:m="http://schemas.openxmlformats.org/officeDocument/2006/math">
                    <m:acc>
                      <m:accPr>
                        <m:chr m:val="̂"/>
                        <m:ctrlPr>
                          <a:rPr lang="en-US" altLang="ja-JP" b="1" i="1">
                            <a:latin typeface="Cambria Math"/>
                          </a:rPr>
                        </m:ctrlPr>
                      </m:accPr>
                      <m:e>
                        <m:r>
                          <a:rPr lang="en-US" altLang="ja-JP" b="1" i="1">
                            <a:latin typeface="Cambria Math"/>
                          </a:rPr>
                          <m:t>𝑰</m:t>
                        </m:r>
                      </m:e>
                    </m:acc>
                  </m:oMath>
                </a14:m>
                <a:r>
                  <a:rPr kumimoji="1" lang="ja-JP" altLang="en-US" b="1" dirty="0" smtClean="0"/>
                  <a:t>の真値</a:t>
                </a:r>
                <a14:m>
                  <m:oMath xmlns:m="http://schemas.openxmlformats.org/officeDocument/2006/math">
                    <m:r>
                      <a:rPr lang="en-US" altLang="ja-JP" b="1" i="1" smtClean="0">
                        <a:latin typeface="Cambria Math"/>
                      </a:rPr>
                      <m:t>𝑰</m:t>
                    </m:r>
                  </m:oMath>
                </a14:m>
                <a:r>
                  <a:rPr kumimoji="1" lang="ja-JP" altLang="en-US" b="1" dirty="0" smtClean="0"/>
                  <a:t>に対する誤差は減少していく</a:t>
                </a:r>
                <a:endParaRPr kumimoji="1" lang="en-US" altLang="ja-JP" b="1" dirty="0" smtClean="0"/>
              </a:p>
              <a:p>
                <a:pPr lvl="1"/>
                <a14:m>
                  <m:oMath xmlns:m="http://schemas.openxmlformats.org/officeDocument/2006/math">
                    <m:r>
                      <a:rPr lang="en-US" altLang="ja-JP" b="0" i="1" smtClean="0">
                        <a:latin typeface="Cambria Math"/>
                      </a:rPr>
                      <m:t>𝑂</m:t>
                    </m:r>
                    <m:r>
                      <a:rPr lang="en-US" altLang="ja-JP" b="0" i="1" smtClean="0">
                        <a:latin typeface="Cambria Math"/>
                      </a:rPr>
                      <m:t>(</m:t>
                    </m:r>
                    <m:f>
                      <m:fPr>
                        <m:ctrlPr>
                          <a:rPr lang="en-US" altLang="ja-JP" b="0" i="1" smtClean="0">
                            <a:latin typeface="Cambria Math"/>
                          </a:rPr>
                        </m:ctrlPr>
                      </m:fPr>
                      <m:num>
                        <m:r>
                          <a:rPr lang="en-US" altLang="ja-JP" b="0" i="1" smtClean="0">
                            <a:latin typeface="Cambria Math"/>
                          </a:rPr>
                          <m:t>1</m:t>
                        </m:r>
                      </m:num>
                      <m:den>
                        <m:rad>
                          <m:radPr>
                            <m:degHide m:val="on"/>
                            <m:ctrlPr>
                              <a:rPr lang="en-US" altLang="ja-JP" b="0" i="1" smtClean="0">
                                <a:latin typeface="Cambria Math"/>
                              </a:rPr>
                            </m:ctrlPr>
                          </m:radPr>
                          <m:deg/>
                          <m:e>
                            <m:r>
                              <a:rPr lang="en-US" altLang="ja-JP" b="0" i="1" smtClean="0">
                                <a:latin typeface="Cambria Math"/>
                              </a:rPr>
                              <m:t>𝑁</m:t>
                            </m:r>
                          </m:e>
                        </m:rad>
                      </m:den>
                    </m:f>
                    <m:r>
                      <a:rPr lang="en-US" altLang="ja-JP" b="0" i="1" smtClean="0">
                        <a:latin typeface="Cambria Math"/>
                      </a:rPr>
                      <m:t>)</m:t>
                    </m:r>
                  </m:oMath>
                </a14:m>
                <a:r>
                  <a:rPr kumimoji="1" lang="ja-JP" altLang="en-US" dirty="0" smtClean="0"/>
                  <a:t>の速度で減少</a:t>
                </a: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t="-11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p:cNvSpPr txBox="1"/>
              <p:nvPr/>
            </p:nvSpPr>
            <p:spPr>
              <a:xfrm>
                <a:off x="3131840" y="3356992"/>
                <a:ext cx="2616935" cy="11308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400" b="0" i="1" smtClean="0">
                              <a:latin typeface="Cambria Math"/>
                            </a:rPr>
                          </m:ctrlPr>
                        </m:accPr>
                        <m:e>
                          <m:r>
                            <a:rPr kumimoji="1" lang="en-US" altLang="ja-JP" sz="2400" b="0" i="1" smtClean="0">
                              <a:latin typeface="Cambria Math"/>
                            </a:rPr>
                            <m:t>𝐼</m:t>
                          </m:r>
                        </m:e>
                      </m:acc>
                      <m:r>
                        <a:rPr kumimoji="1" lang="en-US" altLang="ja-JP" sz="2400" b="0" i="1" smtClean="0">
                          <a:latin typeface="Cambria Math"/>
                        </a:rPr>
                        <m:t>=</m:t>
                      </m:r>
                      <m:f>
                        <m:fPr>
                          <m:ctrlPr>
                            <a:rPr kumimoji="1" lang="en-US" altLang="ja-JP" sz="2400" b="0" i="1" smtClean="0">
                              <a:latin typeface="Cambria Math"/>
                            </a:rPr>
                          </m:ctrlPr>
                        </m:fPr>
                        <m:num>
                          <m:r>
                            <a:rPr kumimoji="1" lang="en-US" altLang="ja-JP" sz="2400" b="0" i="1" smtClean="0">
                              <a:latin typeface="Cambria Math"/>
                            </a:rPr>
                            <m:t>1</m:t>
                          </m:r>
                        </m:num>
                        <m:den>
                          <m:r>
                            <a:rPr kumimoji="1" lang="en-US" altLang="ja-JP" sz="2400" b="0" i="1" smtClean="0">
                              <a:latin typeface="Cambria Math"/>
                            </a:rPr>
                            <m:t>𝑁</m:t>
                          </m:r>
                        </m:den>
                      </m:f>
                      <m:nary>
                        <m:naryPr>
                          <m:chr m:val="∑"/>
                          <m:ctrlPr>
                            <a:rPr kumimoji="1" lang="en-US" altLang="ja-JP" sz="2400" b="0" i="1" smtClean="0">
                              <a:latin typeface="Cambria Math"/>
                            </a:rPr>
                          </m:ctrlPr>
                        </m:naryPr>
                        <m:sub>
                          <m:r>
                            <m:rPr>
                              <m:brk m:alnAt="23"/>
                            </m:rPr>
                            <a:rPr kumimoji="1" lang="en-US" altLang="ja-JP" sz="2400" b="0" i="1" smtClean="0">
                              <a:latin typeface="Cambria Math"/>
                            </a:rPr>
                            <m:t>𝑖</m:t>
                          </m:r>
                          <m:r>
                            <a:rPr kumimoji="1" lang="en-US" altLang="ja-JP" sz="2400" b="0" i="1" smtClean="0">
                              <a:latin typeface="Cambria Math"/>
                            </a:rPr>
                            <m:t>=1</m:t>
                          </m:r>
                        </m:sub>
                        <m:sup>
                          <m:r>
                            <a:rPr kumimoji="1" lang="en-US" altLang="ja-JP" sz="2400" b="0" i="1" smtClean="0">
                              <a:latin typeface="Cambria Math"/>
                            </a:rPr>
                            <m:t>𝑁</m:t>
                          </m:r>
                        </m:sup>
                        <m:e>
                          <m:f>
                            <m:fPr>
                              <m:ctrlPr>
                                <a:rPr kumimoji="1" lang="en-US" altLang="ja-JP" sz="2400" b="0" i="1" smtClean="0">
                                  <a:latin typeface="Cambria Math"/>
                                </a:rPr>
                              </m:ctrlPr>
                            </m:fPr>
                            <m:num>
                              <m:r>
                                <a:rPr kumimoji="1" lang="en-US" altLang="ja-JP" sz="2400" b="0" i="1" smtClean="0">
                                  <a:latin typeface="Cambria Math"/>
                                </a:rPr>
                                <m:t>𝑓</m:t>
                              </m:r>
                              <m:d>
                                <m:dPr>
                                  <m:ctrlPr>
                                    <a:rPr kumimoji="1" lang="en-US" altLang="ja-JP" sz="2400" b="0" i="1" smtClean="0">
                                      <a:latin typeface="Cambria Math"/>
                                    </a:rPr>
                                  </m:ctrlPr>
                                </m:dPr>
                                <m:e>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e>
                              </m:d>
                            </m:num>
                            <m:den>
                              <m:r>
                                <a:rPr kumimoji="1" lang="en-US" altLang="ja-JP" sz="2400" b="0" i="1" smtClean="0">
                                  <a:latin typeface="Cambria Math"/>
                                </a:rPr>
                                <m:t>𝑝𝑑𝑓</m:t>
                              </m:r>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𝑋</m:t>
                                  </m:r>
                                </m:e>
                                <m:sub>
                                  <m:r>
                                    <a:rPr kumimoji="1" lang="en-US" altLang="ja-JP" sz="2400" b="0" i="1" smtClean="0">
                                      <a:latin typeface="Cambria Math"/>
                                    </a:rPr>
                                    <m:t>𝑖</m:t>
                                  </m:r>
                                </m:sub>
                              </m:sSub>
                              <m:r>
                                <a:rPr kumimoji="1" lang="en-US" altLang="ja-JP" sz="2400" b="0" i="1" smtClean="0">
                                  <a:latin typeface="Cambria Math"/>
                                </a:rPr>
                                <m:t>)</m:t>
                              </m:r>
                            </m:den>
                          </m:f>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131840" y="3356992"/>
                <a:ext cx="2616935" cy="1130822"/>
              </a:xfrm>
              <a:prstGeom prst="rect">
                <a:avLst/>
              </a:prstGeom>
              <a:blipFill rotWithShape="1">
                <a:blip r:embed="rId3"/>
                <a:stretch>
                  <a:fillRect/>
                </a:stretch>
              </a:blipFill>
            </p:spPr>
            <p:txBody>
              <a:bodyPr/>
              <a:lstStyle/>
              <a:p>
                <a:r>
                  <a:rPr lang="ja-JP" altLang="en-US">
                    <a:noFill/>
                  </a:rPr>
                  <a:t> </a:t>
                </a:r>
              </a:p>
            </p:txBody>
          </p:sp>
        </mc:Fallback>
      </mc:AlternateContent>
      <p:sp>
        <p:nvSpPr>
          <p:cNvPr id="5" name="正方形/長方形 4"/>
          <p:cNvSpPr/>
          <p:nvPr/>
        </p:nvSpPr>
        <p:spPr>
          <a:xfrm>
            <a:off x="683568" y="4833106"/>
            <a:ext cx="7920880" cy="1359477"/>
          </a:xfrm>
          <a:prstGeom prst="rect">
            <a:avLst/>
          </a:prstGeom>
          <a:noFill/>
          <a:ln>
            <a:solidFill>
              <a:schemeClr val="accent6">
                <a:lumMod val="75000"/>
              </a:schemeClr>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6" name="テキスト ボックス 5"/>
              <p:cNvSpPr txBox="1"/>
              <p:nvPr/>
            </p:nvSpPr>
            <p:spPr>
              <a:xfrm>
                <a:off x="719572" y="4941068"/>
                <a:ext cx="7848872" cy="1215461"/>
              </a:xfrm>
              <a:prstGeom prst="rect">
                <a:avLst/>
              </a:prstGeom>
              <a:noFill/>
            </p:spPr>
            <p:txBody>
              <a:bodyPr wrap="square" rtlCol="0">
                <a:spAutoFit/>
              </a:bodyPr>
              <a:lstStyle/>
              <a:p>
                <a:r>
                  <a:rPr kumimoji="1" lang="en-US" altLang="ja-JP" b="1" dirty="0" smtClean="0"/>
                  <a:t>Consistent</a:t>
                </a:r>
                <a:r>
                  <a:rPr lang="ja-JP" altLang="en-US" b="1" dirty="0" smtClean="0"/>
                  <a:t>な推定器（アルゴリズム）</a:t>
                </a:r>
                <a:endParaRPr lang="en-US" altLang="ja-JP" b="1" dirty="0" smtClean="0"/>
              </a:p>
              <a:p>
                <a14:m>
                  <m:oMath xmlns:m="http://schemas.openxmlformats.org/officeDocument/2006/math">
                    <m:r>
                      <a:rPr lang="en-US" altLang="ja-JP" b="0" i="1">
                        <a:latin typeface="Cambria Math"/>
                      </a:rPr>
                      <m:t>𝑁</m:t>
                    </m:r>
                  </m:oMath>
                </a14:m>
                <a:r>
                  <a:rPr kumimoji="1" lang="ja-JP" altLang="en-US" dirty="0" smtClean="0"/>
                  <a:t>を無限大に大きくしたとき</a:t>
                </a:r>
                <a14:m>
                  <m:oMath xmlns:m="http://schemas.openxmlformats.org/officeDocument/2006/math">
                    <m:acc>
                      <m:accPr>
                        <m:chr m:val="̂"/>
                        <m:ctrlPr>
                          <a:rPr lang="en-US" altLang="ja-JP" i="1">
                            <a:latin typeface="Cambria Math"/>
                          </a:rPr>
                        </m:ctrlPr>
                      </m:accPr>
                      <m:e>
                        <m:r>
                          <a:rPr lang="en-US" altLang="ja-JP" i="1">
                            <a:latin typeface="Cambria Math"/>
                          </a:rPr>
                          <m:t>𝐼</m:t>
                        </m:r>
                      </m:e>
                    </m:acc>
                  </m:oMath>
                </a14:m>
                <a:r>
                  <a:rPr kumimoji="1" lang="ja-JP" altLang="en-US" dirty="0" smtClean="0"/>
                  <a:t>が真値</a:t>
                </a:r>
                <a14:m>
                  <m:oMath xmlns:m="http://schemas.openxmlformats.org/officeDocument/2006/math">
                    <m:r>
                      <a:rPr lang="en-US" altLang="ja-JP" b="0" i="1" smtClean="0">
                        <a:latin typeface="Cambria Math"/>
                      </a:rPr>
                      <m:t>𝐼</m:t>
                    </m:r>
                  </m:oMath>
                </a14:m>
                <a:r>
                  <a:rPr kumimoji="1" lang="ja-JP" altLang="en-US" dirty="0" smtClean="0"/>
                  <a:t>に収束する。</a:t>
                </a:r>
                <a:endParaRPr kumimoji="1" lang="en-US" altLang="ja-JP" dirty="0" smtClean="0"/>
              </a:p>
              <a:p>
                <a:r>
                  <a:rPr kumimoji="1" lang="en-US" altLang="ja-JP" b="1" dirty="0" smtClean="0"/>
                  <a:t>Unbiased</a:t>
                </a:r>
                <a:r>
                  <a:rPr kumimoji="1" lang="ja-JP" altLang="en-US" b="1" dirty="0" smtClean="0"/>
                  <a:t>な推定器</a:t>
                </a:r>
                <a:r>
                  <a:rPr lang="ja-JP" altLang="en-US" b="1" dirty="0" smtClean="0"/>
                  <a:t>（アルゴリズム）</a:t>
                </a:r>
                <a:endParaRPr lang="en-US" altLang="ja-JP" b="1" dirty="0" smtClean="0"/>
              </a:p>
              <a:p>
                <a14:m>
                  <m:oMath xmlns:m="http://schemas.openxmlformats.org/officeDocument/2006/math">
                    <m:acc>
                      <m:accPr>
                        <m:chr m:val="̂"/>
                        <m:ctrlPr>
                          <a:rPr lang="en-US" altLang="ja-JP" i="1">
                            <a:latin typeface="Cambria Math"/>
                          </a:rPr>
                        </m:ctrlPr>
                      </m:accPr>
                      <m:e>
                        <m:r>
                          <a:rPr lang="en-US" altLang="ja-JP" i="1">
                            <a:latin typeface="Cambria Math"/>
                          </a:rPr>
                          <m:t>𝐼</m:t>
                        </m:r>
                      </m:e>
                    </m:acc>
                  </m:oMath>
                </a14:m>
                <a:r>
                  <a:rPr kumimoji="1" lang="ja-JP" altLang="en-US" dirty="0" smtClean="0"/>
                  <a:t>の期待値</a:t>
                </a:r>
                <a:r>
                  <a:rPr lang="ja-JP" altLang="en-US" dirty="0" smtClean="0"/>
                  <a:t>が真値</a:t>
                </a:r>
                <a14:m>
                  <m:oMath xmlns:m="http://schemas.openxmlformats.org/officeDocument/2006/math">
                    <m:r>
                      <a:rPr lang="en-US" altLang="ja-JP" b="0" i="1" smtClean="0">
                        <a:latin typeface="Cambria Math"/>
                      </a:rPr>
                      <m:t>𝐼</m:t>
                    </m:r>
                  </m:oMath>
                </a14:m>
                <a:r>
                  <a:rPr lang="ja-JP" altLang="en-US" dirty="0" smtClean="0"/>
                  <a:t>と等しい。</a:t>
                </a:r>
                <a:endParaRPr lang="en-US" altLang="ja-JP" dirty="0" smtClean="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719572" y="4941068"/>
                <a:ext cx="7848872" cy="1215461"/>
              </a:xfrm>
              <a:prstGeom prst="rect">
                <a:avLst/>
              </a:prstGeom>
              <a:blipFill rotWithShape="1">
                <a:blip r:embed="rId4"/>
                <a:stretch>
                  <a:fillRect l="-621" t="-4020" b="-854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4724149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2800" dirty="0" smtClean="0"/>
              <a:t>レンダリング方程式に対するモンテカルロ積分</a:t>
            </a:r>
            <a:endParaRPr kumimoji="1" lang="ja-JP" altLang="en-US" sz="2800" dirty="0"/>
          </a:p>
        </p:txBody>
      </p:sp>
      <p:sp>
        <p:nvSpPr>
          <p:cNvPr id="3" name="コンテンツ プレースホルダー 2"/>
          <p:cNvSpPr>
            <a:spLocks noGrp="1"/>
          </p:cNvSpPr>
          <p:nvPr>
            <p:ph idx="1"/>
          </p:nvPr>
        </p:nvSpPr>
        <p:spPr/>
        <p:txBody>
          <a:bodyPr/>
          <a:lstStyle/>
          <a:p>
            <a:r>
              <a:rPr kumimoji="1" lang="ja-JP" altLang="en-US" b="1" dirty="0" smtClean="0"/>
              <a:t>積分したい式</a:t>
            </a:r>
            <a:endParaRPr kumimoji="1" lang="en-US" altLang="ja-JP" b="1" dirty="0" smtClean="0"/>
          </a:p>
          <a:p>
            <a:endParaRPr lang="en-US" altLang="ja-JP" b="1" dirty="0"/>
          </a:p>
          <a:p>
            <a:endParaRPr kumimoji="1" lang="en-US" altLang="ja-JP" b="1" dirty="0" smtClean="0"/>
          </a:p>
          <a:p>
            <a:r>
              <a:rPr lang="ja-JP" altLang="en-US" b="1" dirty="0" smtClean="0"/>
              <a:t>モンテカルロ積分による推定器</a:t>
            </a:r>
            <a:endParaRPr lang="en-US" altLang="ja-JP" b="1" dirty="0"/>
          </a:p>
          <a:p>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1691680" y="2060848"/>
                <a:ext cx="5539658" cy="100085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0" i="1" smtClean="0">
                          <a:latin typeface="Cambria Math"/>
                        </a:rPr>
                        <m:t>𝐼</m:t>
                      </m:r>
                      <m:r>
                        <a:rPr kumimoji="1" lang="en-US" altLang="ja-JP" sz="2400" b="0" i="1" smtClean="0">
                          <a:latin typeface="Cambria Math"/>
                        </a:rPr>
                        <m:t>=</m:t>
                      </m:r>
                      <m:nary>
                        <m:naryPr>
                          <m:ctrlPr>
                            <a:rPr kumimoji="1" lang="en-US" altLang="ja-JP" sz="2400" b="0" i="1" smtClean="0">
                              <a:latin typeface="Cambria Math"/>
                            </a:rPr>
                          </m:ctrlPr>
                        </m:naryPr>
                        <m:sub>
                          <m:sSub>
                            <m:sSubPr>
                              <m:ctrlPr>
                                <a:rPr kumimoji="1" lang="en-US" altLang="ja-JP" sz="2400" b="0" i="1" smtClean="0">
                                  <a:latin typeface="Cambria Math"/>
                                </a:rPr>
                              </m:ctrlPr>
                            </m:sSubPr>
                            <m:e>
                              <m:r>
                                <m:rPr>
                                  <m:sty m:val="p"/>
                                </m:rPr>
                                <a:rPr kumimoji="1" lang="en-US" altLang="ja-JP" sz="2400" b="0" i="0" smtClean="0">
                                  <a:latin typeface="Cambria Math"/>
                                </a:rPr>
                                <m:t>Ω</m:t>
                              </m:r>
                            </m:e>
                            <m:sub>
                              <m:r>
                                <a:rPr kumimoji="1" lang="en-US" altLang="ja-JP" sz="2400" b="0" i="1" smtClean="0">
                                  <a:latin typeface="Cambria Math"/>
                                </a:rPr>
                                <m:t>𝑥</m:t>
                              </m:r>
                            </m:sub>
                          </m:sSub>
                        </m:sub>
                        <m:sup/>
                        <m:e>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r>
                                <a:rPr kumimoji="1" lang="en-US" altLang="ja-JP" sz="2400" b="0" i="1" smtClean="0">
                                  <a:latin typeface="Cambria Math"/>
                                </a:rPr>
                                <m:t>,</m:t>
                              </m:r>
                              <m:sSup>
                                <m:sSupPr>
                                  <m:ctrlPr>
                                    <a:rPr kumimoji="1" lang="en-US" altLang="ja-JP" sz="2400" b="0" i="1" smtClean="0">
                                      <a:latin typeface="Cambria Math"/>
                                    </a:rPr>
                                  </m:ctrlPr>
                                </m:sSupPr>
                                <m:e>
                                  <m:acc>
                                    <m:accPr>
                                      <m:chr m:val="⃗"/>
                                      <m:ctrlPr>
                                        <a:rPr kumimoji="1" lang="en-US" altLang="ja-JP" sz="2400" b="0" i="1" smtClean="0">
                                          <a:latin typeface="Cambria Math"/>
                                        </a:rPr>
                                      </m:ctrlPr>
                                    </m:accPr>
                                    <m:e>
                                      <m:r>
                                        <a:rPr kumimoji="1" lang="en-US" altLang="ja-JP" sz="2400" b="0" i="1" smtClean="0">
                                          <a:latin typeface="Cambria Math"/>
                                        </a:rPr>
                                        <m:t>𝜔</m:t>
                                      </m:r>
                                    </m:e>
                                  </m:acc>
                                </m:e>
                                <m:sup>
                                  <m:r>
                                    <a:rPr kumimoji="1" lang="en-US" altLang="ja-JP" sz="2400" b="0" i="1" smtClean="0">
                                      <a:latin typeface="Cambria Math"/>
                                    </a:rPr>
                                    <m:t>′</m:t>
                                  </m:r>
                                </m:sup>
                              </m:sSup>
                            </m:e>
                          </m:d>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𝑖</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r>
                            <a:rPr lang="en-US" altLang="ja-JP" sz="2400" b="0" i="1" smtClean="0">
                              <a:latin typeface="Cambria Math"/>
                            </a:rPr>
                            <m:t>𝑑</m:t>
                          </m:r>
                          <m:r>
                            <a:rPr lang="en-US" altLang="ja-JP" sz="2400" b="0" i="1" smtClean="0">
                              <a:latin typeface="Cambria Math"/>
                            </a:rPr>
                            <m:t>𝜎</m:t>
                          </m:r>
                          <m:r>
                            <a:rPr lang="en-US" altLang="ja-JP" sz="2400" b="0" i="1" smtClean="0">
                              <a:latin typeface="Cambria Math"/>
                            </a:rPr>
                            <m:t>(</m:t>
                          </m:r>
                          <m:sSup>
                            <m:sSupPr>
                              <m:ctrlPr>
                                <a:rPr lang="en-US" altLang="ja-JP" sz="2400" i="1">
                                  <a:latin typeface="Cambria Math"/>
                                </a:rPr>
                              </m:ctrlPr>
                            </m:sSupPr>
                            <m:e>
                              <m:acc>
                                <m:accPr>
                                  <m:chr m:val="⃗"/>
                                  <m:ctrlPr>
                                    <a:rPr lang="en-US" altLang="ja-JP" sz="2400" i="1">
                                      <a:latin typeface="Cambria Math"/>
                                    </a:rPr>
                                  </m:ctrlPr>
                                </m:accPr>
                                <m:e>
                                  <m:r>
                                    <a:rPr lang="en-US" altLang="ja-JP" sz="2400" i="1">
                                      <a:latin typeface="Cambria Math"/>
                                    </a:rPr>
                                    <m:t>𝜔</m:t>
                                  </m:r>
                                </m:e>
                              </m:acc>
                            </m:e>
                            <m:sup>
                              <m:r>
                                <a:rPr lang="en-US" altLang="ja-JP" sz="2400" i="1">
                                  <a:latin typeface="Cambria Math"/>
                                </a:rPr>
                                <m:t>′</m:t>
                              </m:r>
                            </m:sup>
                          </m:sSup>
                          <m:r>
                            <a:rPr lang="en-US" altLang="ja-JP" sz="2400" b="0" i="1" smtClean="0">
                              <a:latin typeface="Cambria Math"/>
                            </a:rPr>
                            <m:t>)</m:t>
                          </m:r>
                        </m:e>
                      </m:nary>
                    </m:oMath>
                  </m:oMathPara>
                </a14:m>
                <a:endParaRPr kumimoji="1" lang="ja-JP" altLang="en-US"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691680" y="2060848"/>
                <a:ext cx="5539658" cy="1000851"/>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097151" y="3861047"/>
                <a:ext cx="4833503" cy="11308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400" b="0" i="1" smtClean="0">
                              <a:latin typeface="Cambria Math"/>
                            </a:rPr>
                          </m:ctrlPr>
                        </m:accPr>
                        <m:e>
                          <m:r>
                            <a:rPr kumimoji="1" lang="en-US" altLang="ja-JP" sz="2400" b="0" i="1" smtClean="0">
                              <a:latin typeface="Cambria Math"/>
                            </a:rPr>
                            <m:t>𝐼</m:t>
                          </m:r>
                        </m:e>
                      </m:acc>
                      <m:r>
                        <a:rPr kumimoji="1" lang="en-US" altLang="ja-JP" sz="2400" b="0" i="1" smtClean="0">
                          <a:latin typeface="Cambria Math"/>
                        </a:rPr>
                        <m:t>=</m:t>
                      </m:r>
                      <m:f>
                        <m:fPr>
                          <m:ctrlPr>
                            <a:rPr kumimoji="1" lang="en-US" altLang="ja-JP" sz="2400" b="0" i="1" smtClean="0">
                              <a:latin typeface="Cambria Math"/>
                            </a:rPr>
                          </m:ctrlPr>
                        </m:fPr>
                        <m:num>
                          <m:r>
                            <a:rPr kumimoji="1" lang="en-US" altLang="ja-JP" sz="2400" b="0" i="1" smtClean="0">
                              <a:latin typeface="Cambria Math"/>
                            </a:rPr>
                            <m:t>1</m:t>
                          </m:r>
                        </m:num>
                        <m:den>
                          <m:r>
                            <a:rPr kumimoji="1" lang="en-US" altLang="ja-JP" sz="2400" b="0" i="1" smtClean="0">
                              <a:latin typeface="Cambria Math"/>
                            </a:rPr>
                            <m:t>𝑁</m:t>
                          </m:r>
                        </m:den>
                      </m:f>
                      <m:nary>
                        <m:naryPr>
                          <m:chr m:val="∑"/>
                          <m:ctrlPr>
                            <a:rPr kumimoji="1" lang="en-US" altLang="ja-JP" sz="2400" b="0" i="1" smtClean="0">
                              <a:latin typeface="Cambria Math"/>
                            </a:rPr>
                          </m:ctrlPr>
                        </m:naryPr>
                        <m:sub>
                          <m:r>
                            <m:rPr>
                              <m:brk m:alnAt="23"/>
                            </m:rPr>
                            <a:rPr kumimoji="1" lang="en-US" altLang="ja-JP" sz="2400" b="0" i="1" smtClean="0">
                              <a:latin typeface="Cambria Math"/>
                            </a:rPr>
                            <m:t>𝑖</m:t>
                          </m:r>
                          <m:r>
                            <a:rPr kumimoji="1" lang="en-US" altLang="ja-JP" sz="2400" b="0" i="1" smtClean="0">
                              <a:latin typeface="Cambria Math"/>
                            </a:rPr>
                            <m:t>=1</m:t>
                          </m:r>
                        </m:sub>
                        <m:sup>
                          <m:r>
                            <a:rPr kumimoji="1" lang="en-US" altLang="ja-JP" sz="2400" b="0" i="1" smtClean="0">
                              <a:latin typeface="Cambria Math"/>
                            </a:rPr>
                            <m:t>𝑁</m:t>
                          </m:r>
                        </m:sup>
                        <m:e>
                          <m:f>
                            <m:fPr>
                              <m:ctrlPr>
                                <a:rPr kumimoji="1" lang="en-US" altLang="ja-JP" sz="2400" b="0" i="1" smtClean="0">
                                  <a:latin typeface="Cambria Math"/>
                                </a:rPr>
                              </m:ctrlPr>
                            </m:fPr>
                            <m:num>
                              <m:sSub>
                                <m:sSubPr>
                                  <m:ctrlPr>
                                    <a:rPr kumimoji="1" lang="en-US" altLang="ja-JP" sz="2400" b="0" i="1" smtClean="0">
                                      <a:latin typeface="Cambria Math"/>
                                    </a:rPr>
                                  </m:ctrlPr>
                                </m:sSubPr>
                                <m:e>
                                  <m:r>
                                    <a:rPr kumimoji="1" lang="en-US" altLang="ja-JP" sz="2400" b="0" i="1" smtClean="0">
                                      <a:latin typeface="Cambria Math"/>
                                    </a:rPr>
                                    <m:t>𝑓</m:t>
                                  </m:r>
                                </m:e>
                                <m:sub>
                                  <m:r>
                                    <a:rPr kumimoji="1" lang="en-US" altLang="ja-JP" sz="2400" b="0" i="1" smtClean="0">
                                      <a:latin typeface="Cambria Math"/>
                                    </a:rPr>
                                    <m:t>𝑟</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b="0" i="1" smtClean="0">
                                      <a:latin typeface="Cambria Math"/>
                                    </a:rPr>
                                    <m:t>,</m:t>
                                  </m:r>
                                  <m:sSubSup>
                                    <m:sSubSupPr>
                                      <m:ctrlPr>
                                        <a:rPr lang="en-US" altLang="ja-JP" sz="2400" b="0" i="1" smtClean="0">
                                          <a:latin typeface="Cambria Math"/>
                                        </a:rPr>
                                      </m:ctrlPr>
                                    </m:sSubSupPr>
                                    <m:e>
                                      <m:acc>
                                        <m:accPr>
                                          <m:chr m:val="⃗"/>
                                          <m:ctrlPr>
                                            <a:rPr lang="en-US" altLang="ja-JP" sz="2400" i="1">
                                              <a:latin typeface="Cambria Math"/>
                                            </a:rPr>
                                          </m:ctrlPr>
                                        </m:accPr>
                                        <m:e>
                                          <m:r>
                                            <a:rPr lang="en-US" altLang="ja-JP" sz="2400" i="1">
                                              <a:latin typeface="Cambria Math"/>
                                            </a:rPr>
                                            <m:t>𝜔</m:t>
                                          </m:r>
                                        </m:e>
                                      </m:acc>
                                    </m:e>
                                    <m:sub>
                                      <m:r>
                                        <a:rPr lang="en-US" altLang="ja-JP" sz="2400" b="0" i="1" smtClean="0">
                                          <a:latin typeface="Cambria Math"/>
                                        </a:rPr>
                                        <m:t>𝑖</m:t>
                                      </m:r>
                                    </m:sub>
                                    <m:sup>
                                      <m:r>
                                        <a:rPr lang="en-US" altLang="ja-JP" sz="2400" b="0" i="1" smtClean="0">
                                          <a:latin typeface="Cambria Math"/>
                                        </a:rPr>
                                        <m:t>′</m:t>
                                      </m:r>
                                    </m:sup>
                                  </m:sSubSup>
                                </m:e>
                              </m:d>
                              <m:sSub>
                                <m:sSubPr>
                                  <m:ctrlPr>
                                    <a:rPr lang="en-US" altLang="ja-JP" sz="2400" b="0" i="1" smtClean="0">
                                      <a:latin typeface="Cambria Math"/>
                                    </a:rPr>
                                  </m:ctrlPr>
                                </m:sSubPr>
                                <m:e>
                                  <m:r>
                                    <a:rPr lang="en-US" altLang="ja-JP" sz="2400" b="0" i="1" smtClean="0">
                                      <a:latin typeface="Cambria Math"/>
                                    </a:rPr>
                                    <m:t>𝐿</m:t>
                                  </m:r>
                                </m:e>
                                <m:sub>
                                  <m:r>
                                    <a:rPr lang="en-US" altLang="ja-JP" sz="2400" b="0" i="1" smtClean="0">
                                      <a:latin typeface="Cambria Math"/>
                                    </a:rPr>
                                    <m:t>𝑖</m:t>
                                  </m:r>
                                </m:sub>
                              </m:sSub>
                              <m:d>
                                <m:dPr>
                                  <m:ctrlPr>
                                    <a:rPr lang="en-US" altLang="ja-JP" sz="2400" b="0" i="1" smtClean="0">
                                      <a:latin typeface="Cambria Math"/>
                                    </a:rPr>
                                  </m:ctrlPr>
                                </m:dPr>
                                <m:e>
                                  <m:r>
                                    <a:rPr lang="en-US" altLang="ja-JP" sz="2400" b="0" i="1" smtClean="0">
                                      <a:latin typeface="Cambria Math"/>
                                    </a:rPr>
                                    <m:t>𝑥</m:t>
                                  </m:r>
                                  <m:r>
                                    <a:rPr lang="en-US" altLang="ja-JP" sz="2400" b="0" i="1" smtClean="0">
                                      <a:latin typeface="Cambria Math"/>
                                    </a:rPr>
                                    <m:t>,</m:t>
                                  </m:r>
                                  <m:sSubSup>
                                    <m:sSubSupPr>
                                      <m:ctrlPr>
                                        <a:rPr lang="en-US" altLang="ja-JP" sz="2400" b="0" i="1" smtClean="0">
                                          <a:latin typeface="Cambria Math"/>
                                        </a:rPr>
                                      </m:ctrlPr>
                                    </m:sSubSupPr>
                                    <m:e>
                                      <m:acc>
                                        <m:accPr>
                                          <m:chr m:val="⃗"/>
                                          <m:ctrlPr>
                                            <a:rPr lang="en-US" altLang="ja-JP" sz="2400" i="1">
                                              <a:latin typeface="Cambria Math"/>
                                            </a:rPr>
                                          </m:ctrlPr>
                                        </m:accPr>
                                        <m:e>
                                          <m:r>
                                            <a:rPr lang="en-US" altLang="ja-JP" sz="2400" i="1">
                                              <a:latin typeface="Cambria Math"/>
                                            </a:rPr>
                                            <m:t>𝜔</m:t>
                                          </m:r>
                                        </m:e>
                                      </m:acc>
                                    </m:e>
                                    <m:sub>
                                      <m:r>
                                        <a:rPr lang="en-US" altLang="ja-JP" sz="2400" b="0" i="1" smtClean="0">
                                          <a:latin typeface="Cambria Math"/>
                                        </a:rPr>
                                        <m:t>𝑖</m:t>
                                      </m:r>
                                    </m:sub>
                                    <m:sup>
                                      <m:r>
                                        <a:rPr lang="en-US" altLang="ja-JP" sz="2400" b="0" i="1" smtClean="0">
                                          <a:latin typeface="Cambria Math"/>
                                        </a:rPr>
                                        <m:t>′</m:t>
                                      </m:r>
                                    </m:sup>
                                  </m:sSubSup>
                                </m:e>
                              </m:d>
                              <m:func>
                                <m:funcPr>
                                  <m:ctrlPr>
                                    <a:rPr lang="en-US" altLang="ja-JP" sz="2400" b="0" i="1" smtClean="0">
                                      <a:latin typeface="Cambria Math"/>
                                    </a:rPr>
                                  </m:ctrlPr>
                                </m:funcPr>
                                <m:fName>
                                  <m:r>
                                    <m:rPr>
                                      <m:sty m:val="p"/>
                                    </m:rPr>
                                    <a:rPr lang="en-US" altLang="ja-JP" sz="2400" b="0" i="0" smtClean="0">
                                      <a:latin typeface="Cambria Math"/>
                                    </a:rPr>
                                    <m:t>cos</m:t>
                                  </m:r>
                                </m:fName>
                                <m:e>
                                  <m:r>
                                    <a:rPr lang="en-US" altLang="ja-JP" sz="2400" b="0" i="1" smtClean="0">
                                      <a:latin typeface="Cambria Math"/>
                                    </a:rPr>
                                    <m:t>𝜃</m:t>
                                  </m:r>
                                </m:e>
                              </m:func>
                            </m:num>
                            <m:den>
                              <m:r>
                                <a:rPr lang="en-US" altLang="ja-JP" sz="2400" b="0" i="1" smtClean="0">
                                  <a:latin typeface="Cambria Math"/>
                                </a:rPr>
                                <m:t>𝑝𝑑𝑓</m:t>
                              </m:r>
                              <m:r>
                                <a:rPr lang="en-US" altLang="ja-JP" sz="2400" b="0" i="1" smtClean="0">
                                  <a:latin typeface="Cambria Math"/>
                                </a:rPr>
                                <m:t>(</m:t>
                              </m:r>
                              <m:sSubSup>
                                <m:sSubSupPr>
                                  <m:ctrlPr>
                                    <a:rPr lang="en-US" altLang="ja-JP" sz="2400" b="0" i="1" smtClean="0">
                                      <a:latin typeface="Cambria Math"/>
                                    </a:rPr>
                                  </m:ctrlPr>
                                </m:sSubSupPr>
                                <m:e>
                                  <m:acc>
                                    <m:accPr>
                                      <m:chr m:val="⃗"/>
                                      <m:ctrlPr>
                                        <a:rPr lang="en-US" altLang="ja-JP" sz="2400" i="1">
                                          <a:latin typeface="Cambria Math"/>
                                        </a:rPr>
                                      </m:ctrlPr>
                                    </m:accPr>
                                    <m:e>
                                      <m:r>
                                        <a:rPr lang="en-US" altLang="ja-JP" sz="2400" i="1">
                                          <a:latin typeface="Cambria Math"/>
                                        </a:rPr>
                                        <m:t>𝜔</m:t>
                                      </m:r>
                                    </m:e>
                                  </m:acc>
                                </m:e>
                                <m:sub>
                                  <m:r>
                                    <a:rPr lang="en-US" altLang="ja-JP" sz="2400" b="0" i="1" smtClean="0">
                                      <a:latin typeface="Cambria Math"/>
                                    </a:rPr>
                                    <m:t>𝑖</m:t>
                                  </m:r>
                                </m:sub>
                                <m:sup>
                                  <m:r>
                                    <a:rPr lang="en-US" altLang="ja-JP" sz="2400" b="0" i="1" smtClean="0">
                                      <a:latin typeface="Cambria Math"/>
                                    </a:rPr>
                                    <m:t>′</m:t>
                                  </m:r>
                                </m:sup>
                              </m:sSubSup>
                              <m:r>
                                <a:rPr lang="en-US" altLang="ja-JP" sz="2400" b="0" i="1" smtClean="0">
                                  <a:latin typeface="Cambria Math"/>
                                </a:rPr>
                                <m:t>)</m:t>
                              </m:r>
                            </m:den>
                          </m:f>
                        </m:e>
                      </m:nary>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097151" y="3861047"/>
                <a:ext cx="4833503" cy="1130822"/>
              </a:xfrm>
              <a:prstGeom prst="rect">
                <a:avLst/>
              </a:prstGeom>
              <a:blipFill rotWithShape="1">
                <a:blip r:embed="rId3"/>
                <a:stretch>
                  <a:fillRect/>
                </a:stretch>
              </a:blipFill>
            </p:spPr>
            <p:txBody>
              <a:bodyPr/>
              <a:lstStyle/>
              <a:p>
                <a:r>
                  <a:rPr lang="ja-JP" altLang="en-US">
                    <a:noFill/>
                  </a:rPr>
                  <a:t> </a:t>
                </a:r>
              </a:p>
            </p:txBody>
          </p:sp>
        </mc:Fallback>
      </mc:AlternateContent>
      <p:sp>
        <p:nvSpPr>
          <p:cNvPr id="6" name="正方形/長方形 5"/>
          <p:cNvSpPr/>
          <p:nvPr/>
        </p:nvSpPr>
        <p:spPr>
          <a:xfrm>
            <a:off x="2123728" y="3848832"/>
            <a:ext cx="4806926" cy="123635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 name="正方形/長方形 6"/>
              <p:cNvSpPr/>
              <p:nvPr/>
            </p:nvSpPr>
            <p:spPr>
              <a:xfrm>
                <a:off x="1115616" y="5373216"/>
                <a:ext cx="7056784" cy="1201098"/>
              </a:xfrm>
              <a:prstGeom prst="rect">
                <a:avLst/>
              </a:prstGeom>
            </p:spPr>
            <p:txBody>
              <a:bodyPr wrap="square">
                <a:spAutoFit/>
              </a:bodyPr>
              <a:lstStyle/>
              <a:p>
                <a:r>
                  <a:rPr lang="ja-JP" altLang="en-US" dirty="0" smtClean="0"/>
                  <a:t>サンプル数</a:t>
                </a:r>
                <a14:m>
                  <m:oMath xmlns:m="http://schemas.openxmlformats.org/officeDocument/2006/math">
                    <m:r>
                      <a:rPr lang="en-US" altLang="ja-JP" i="1">
                        <a:latin typeface="Cambria Math"/>
                      </a:rPr>
                      <m:t>𝑁</m:t>
                    </m:r>
                  </m:oMath>
                </a14:m>
                <a:endParaRPr lang="en-US" altLang="ja-JP" dirty="0" smtClean="0"/>
              </a:p>
              <a:p>
                <a14:m>
                  <m:oMath xmlns:m="http://schemas.openxmlformats.org/officeDocument/2006/math">
                    <m:sSubSup>
                      <m:sSubSupPr>
                        <m:ctrlPr>
                          <a:rPr lang="en-US" altLang="ja-JP" i="1">
                            <a:latin typeface="Cambria Math"/>
                          </a:rPr>
                        </m:ctrlPr>
                      </m:sSubSupPr>
                      <m:e>
                        <m:acc>
                          <m:accPr>
                            <m:chr m:val="⃗"/>
                            <m:ctrlPr>
                              <a:rPr lang="en-US" altLang="ja-JP" i="1">
                                <a:latin typeface="Cambria Math"/>
                              </a:rPr>
                            </m:ctrlPr>
                          </m:accPr>
                          <m:e>
                            <m:r>
                              <a:rPr lang="en-US" altLang="ja-JP" i="1">
                                <a:latin typeface="Cambria Math"/>
                              </a:rPr>
                              <m:t>𝜔</m:t>
                            </m:r>
                          </m:e>
                        </m:acc>
                      </m:e>
                      <m:sub>
                        <m:r>
                          <a:rPr lang="en-US" altLang="ja-JP" i="1">
                            <a:latin typeface="Cambria Math"/>
                          </a:rPr>
                          <m:t>𝑖</m:t>
                        </m:r>
                      </m:sub>
                      <m:sup>
                        <m:r>
                          <a:rPr lang="en-US" altLang="ja-JP" i="1">
                            <a:latin typeface="Cambria Math"/>
                          </a:rPr>
                          <m:t>′</m:t>
                        </m:r>
                      </m:sup>
                    </m:sSubSup>
                  </m:oMath>
                </a14:m>
                <a:r>
                  <a:rPr lang="ja-JP" altLang="en-US" dirty="0" smtClean="0"/>
                  <a:t>は確率変数で確率密度関数</a:t>
                </a:r>
                <a:r>
                  <a:rPr lang="en-US" altLang="ja-JP" dirty="0" err="1" smtClean="0"/>
                  <a:t>pdf</a:t>
                </a:r>
                <a:r>
                  <a:rPr lang="ja-JP" altLang="en-US" dirty="0" smtClean="0"/>
                  <a:t>に従ってサンプリングされる。</a:t>
                </a:r>
                <a:endParaRPr lang="en-US" altLang="ja-JP" dirty="0" smtClean="0"/>
              </a:p>
              <a:p>
                <a:r>
                  <a:rPr lang="ja-JP" altLang="en-US" dirty="0" smtClean="0"/>
                  <a:t>このケースでは、</a:t>
                </a:r>
                <a14:m>
                  <m:oMath xmlns:m="http://schemas.openxmlformats.org/officeDocument/2006/math">
                    <m:sSubSup>
                      <m:sSubSupPr>
                        <m:ctrlPr>
                          <a:rPr lang="en-US" altLang="ja-JP" i="1">
                            <a:latin typeface="Cambria Math"/>
                          </a:rPr>
                        </m:ctrlPr>
                      </m:sSubSupPr>
                      <m:e>
                        <m:acc>
                          <m:accPr>
                            <m:chr m:val="⃗"/>
                            <m:ctrlPr>
                              <a:rPr lang="en-US" altLang="ja-JP" i="1">
                                <a:latin typeface="Cambria Math"/>
                              </a:rPr>
                            </m:ctrlPr>
                          </m:accPr>
                          <m:e>
                            <m:r>
                              <a:rPr lang="en-US" altLang="ja-JP" i="1">
                                <a:latin typeface="Cambria Math"/>
                              </a:rPr>
                              <m:t>𝜔</m:t>
                            </m:r>
                          </m:e>
                        </m:acc>
                      </m:e>
                      <m:sub>
                        <m:r>
                          <a:rPr lang="en-US" altLang="ja-JP" i="1">
                            <a:latin typeface="Cambria Math"/>
                          </a:rPr>
                          <m:t>𝑖</m:t>
                        </m:r>
                      </m:sub>
                      <m:sup>
                        <m:r>
                          <a:rPr lang="en-US" altLang="ja-JP" i="1">
                            <a:latin typeface="Cambria Math"/>
                          </a:rPr>
                          <m:t>′</m:t>
                        </m:r>
                      </m:sup>
                    </m:sSubSup>
                  </m:oMath>
                </a14:m>
                <a:r>
                  <a:rPr lang="ja-JP" altLang="en-US" dirty="0" smtClean="0"/>
                  <a:t>は半球上の方向を示すので、半球上で確率密度関数</a:t>
                </a:r>
                <a:r>
                  <a:rPr lang="en-US" altLang="ja-JP" dirty="0" smtClean="0"/>
                  <a:t>pdf</a:t>
                </a:r>
                <a:r>
                  <a:rPr lang="ja-JP" altLang="en-US" dirty="0" smtClean="0"/>
                  <a:t>に従って</a:t>
                </a:r>
                <a14:m>
                  <m:oMath xmlns:m="http://schemas.openxmlformats.org/officeDocument/2006/math">
                    <m:r>
                      <a:rPr lang="en-US" altLang="ja-JP" b="0" i="1" smtClean="0">
                        <a:latin typeface="Cambria Math"/>
                      </a:rPr>
                      <m:t>𝑁</m:t>
                    </m:r>
                    <m:r>
                      <a:rPr lang="ja-JP" altLang="en-US" b="0" i="1" smtClean="0">
                        <a:latin typeface="Cambria Math"/>
                      </a:rPr>
                      <m:t>個</m:t>
                    </m:r>
                  </m:oMath>
                </a14:m>
                <a:r>
                  <a:rPr lang="ja-JP" altLang="en-US" dirty="0" smtClean="0"/>
                  <a:t>の方向をサンプリングすることになる。</a:t>
                </a:r>
                <a:endParaRPr lang="en-US" altLang="ja-JP" dirty="0" smtClean="0"/>
              </a:p>
            </p:txBody>
          </p:sp>
        </mc:Choice>
        <mc:Fallback xmlns="">
          <p:sp>
            <p:nvSpPr>
              <p:cNvPr id="7" name="正方形/長方形 6"/>
              <p:cNvSpPr>
                <a:spLocks noRot="1" noChangeAspect="1" noMove="1" noResize="1" noEditPoints="1" noAdjustHandles="1" noChangeArrowheads="1" noChangeShapeType="1" noTextEdit="1"/>
              </p:cNvSpPr>
              <p:nvPr/>
            </p:nvSpPr>
            <p:spPr>
              <a:xfrm>
                <a:off x="1115616" y="5373216"/>
                <a:ext cx="7056784" cy="1201098"/>
              </a:xfrm>
              <a:prstGeom prst="rect">
                <a:avLst/>
              </a:prstGeom>
              <a:blipFill rotWithShape="1">
                <a:blip r:embed="rId4"/>
                <a:stretch>
                  <a:fillRect l="-691" t="-1523" r="-777" b="-8122"/>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66545900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800" dirty="0"/>
              <a:t>レンダリング方程式に対するモンテカルロ積分</a:t>
            </a:r>
            <a:endParaRPr kumimoji="1" lang="ja-JP" altLang="en-US" sz="2800" dirty="0"/>
          </a:p>
        </p:txBody>
      </p:sp>
      <p:sp>
        <p:nvSpPr>
          <p:cNvPr id="3" name="コンテンツ プレースホルダー 2"/>
          <p:cNvSpPr>
            <a:spLocks noGrp="1"/>
          </p:cNvSpPr>
          <p:nvPr>
            <p:ph idx="1"/>
          </p:nvPr>
        </p:nvSpPr>
        <p:spPr/>
        <p:txBody>
          <a:bodyPr/>
          <a:lstStyle/>
          <a:p>
            <a:r>
              <a:rPr lang="ja-JP" altLang="en-US" b="1" dirty="0" smtClean="0"/>
              <a:t>合体・展開</a:t>
            </a:r>
            <a:endParaRPr kumimoji="1" lang="ja-JP" altLang="en-US" b="1" dirty="0"/>
          </a:p>
        </p:txBody>
      </p:sp>
      <mc:AlternateContent xmlns:mc="http://schemas.openxmlformats.org/markup-compatibility/2006" xmlns:a14="http://schemas.microsoft.com/office/drawing/2010/main">
        <mc:Choice Requires="a14">
          <p:sp>
            <p:nvSpPr>
              <p:cNvPr id="4" name="テキスト ボックス 3"/>
              <p:cNvSpPr txBox="1"/>
              <p:nvPr/>
            </p:nvSpPr>
            <p:spPr>
              <a:xfrm>
                <a:off x="2267744" y="1919623"/>
                <a:ext cx="4303935" cy="698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1400" b="0" i="1" smtClean="0">
                              <a:latin typeface="Cambria Math"/>
                            </a:rPr>
                          </m:ctrlPr>
                        </m:accPr>
                        <m:e>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𝑜</m:t>
                              </m:r>
                            </m:sub>
                          </m:sSub>
                        </m:e>
                      </m:acc>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 </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𝑒</m:t>
                          </m:r>
                        </m:sub>
                      </m:sSub>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m:rPr>
                              <m:brk m:alnAt="23"/>
                            </m:rPr>
                            <a:rPr lang="en-US" altLang="ja-JP" sz="1400" i="1">
                              <a:latin typeface="Cambria Math"/>
                            </a:rPr>
                            <m:t>𝑖</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r>
                                    <a:rPr lang="en-US" altLang="ja-JP" sz="1400" i="1">
                                      <a:latin typeface="Cambria Math"/>
                                    </a:rPr>
                                    <m:t>𝑥</m:t>
                                  </m:r>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sSub>
                                <m:sSubPr>
                                  <m:ctrlPr>
                                    <a:rPr lang="en-US" altLang="ja-JP" sz="1400" i="1">
                                      <a:latin typeface="Cambria Math"/>
                                    </a:rPr>
                                  </m:ctrlPr>
                                </m:sSubPr>
                                <m:e>
                                  <m:r>
                                    <a:rPr lang="en-US" altLang="ja-JP" sz="1400" i="1">
                                      <a:latin typeface="Cambria Math"/>
                                    </a:rPr>
                                    <m:t>𝐿</m:t>
                                  </m:r>
                                </m:e>
                                <m:sub>
                                  <m:r>
                                    <a:rPr lang="en-US" altLang="ja-JP" sz="1400" i="1">
                                      <a:latin typeface="Cambria Math"/>
                                    </a:rPr>
                                    <m:t>𝑖</m:t>
                                  </m:r>
                                </m:sub>
                              </m:sSub>
                              <m:d>
                                <m:dPr>
                                  <m:ctrlPr>
                                    <a:rPr lang="en-US" altLang="ja-JP" sz="1400" i="1">
                                      <a:latin typeface="Cambria Math"/>
                                    </a:rPr>
                                  </m:ctrlPr>
                                </m:dPr>
                                <m:e>
                                  <m:r>
                                    <a:rPr lang="en-US" altLang="ja-JP" sz="1400" i="1">
                                      <a:latin typeface="Cambria Math"/>
                                    </a:rPr>
                                    <m:t>𝑥</m:t>
                                  </m:r>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r>
                                <a:rPr lang="en-US" altLang="ja-JP" sz="1400" i="1">
                                  <a:latin typeface="Cambria Math"/>
                                </a:rPr>
                                <m:t>)</m:t>
                              </m:r>
                            </m:den>
                          </m:f>
                        </m:e>
                      </m:nary>
                    </m:oMath>
                  </m:oMathPara>
                </a14:m>
                <a:endParaRPr kumimoji="1" lang="ja-JP" altLang="en-US" sz="1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267744" y="1919623"/>
                <a:ext cx="4303935" cy="698140"/>
              </a:xfrm>
              <a:prstGeom prst="rect">
                <a:avLst/>
              </a:prstGeom>
              <a:blipFill rotWithShape="1">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831163" y="3429000"/>
                <a:ext cx="7642349" cy="72250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1400" b="0" i="1" smtClean="0">
                              <a:latin typeface="Cambria Math"/>
                            </a:rPr>
                          </m:ctrlPr>
                        </m:accPr>
                        <m:e>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𝑜</m:t>
                              </m:r>
                            </m:sub>
                          </m:sSub>
                        </m:e>
                      </m:acc>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 </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𝑒</m:t>
                          </m:r>
                        </m:sub>
                      </m:sSub>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m:rPr>
                              <m:brk m:alnAt="23"/>
                            </m:rPr>
                            <a:rPr lang="en-US" altLang="ja-JP" sz="1400" i="1">
                              <a:latin typeface="Cambria Math"/>
                            </a:rPr>
                            <m:t>𝑖</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r>
                                    <a:rPr lang="en-US" altLang="ja-JP" sz="1400" i="1">
                                      <a:latin typeface="Cambria Math"/>
                                    </a:rPr>
                                    <m:t>𝑥</m:t>
                                  </m:r>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d>
                                <m:dPr>
                                  <m:ctrlPr>
                                    <a:rPr lang="en-US" altLang="ja-JP" sz="1400" i="1">
                                      <a:latin typeface="Cambria Math"/>
                                    </a:rPr>
                                  </m:ctrlPr>
                                </m:dPr>
                                <m:e>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den>
                          </m:f>
                        </m:e>
                      </m:nary>
                      <m:r>
                        <a:rPr lang="en-US" altLang="ja-JP" sz="1400" b="0" i="1" smtClean="0">
                          <a:latin typeface="Cambria Math"/>
                        </a:rPr>
                        <m:t>(</m:t>
                      </m:r>
                      <m:sSub>
                        <m:sSubPr>
                          <m:ctrlPr>
                            <a:rPr lang="en-US" altLang="ja-JP" sz="1400" b="0" i="1" smtClean="0">
                              <a:latin typeface="Cambria Math"/>
                            </a:rPr>
                          </m:ctrlPr>
                        </m:sSubPr>
                        <m:e>
                          <m:r>
                            <a:rPr lang="en-US" altLang="ja-JP" sz="1400" b="0" i="1" smtClean="0">
                              <a:latin typeface="Cambria Math"/>
                            </a:rPr>
                            <m:t>𝐿</m:t>
                          </m:r>
                        </m:e>
                        <m:sub>
                          <m:r>
                            <a:rPr lang="en-US" altLang="ja-JP" sz="1400" b="0" i="1" smtClean="0">
                              <a:latin typeface="Cambria Math"/>
                            </a:rPr>
                            <m:t>𝑒</m:t>
                          </m:r>
                        </m:sub>
                      </m:sSub>
                      <m:d>
                        <m:dPr>
                          <m:ctrlPr>
                            <a:rPr lang="en-US" altLang="ja-JP" sz="1400" b="0" i="1" smtClean="0">
                              <a:latin typeface="Cambria Math"/>
                            </a:rPr>
                          </m:ctrlPr>
                        </m:dPr>
                        <m:e>
                          <m:sSub>
                            <m:sSubPr>
                              <m:ctrlPr>
                                <a:rPr lang="en-US" altLang="ja-JP" sz="1400" b="0" i="1" smtClean="0">
                                  <a:latin typeface="Cambria Math"/>
                                </a:rPr>
                              </m:ctrlPr>
                            </m:sSubPr>
                            <m:e>
                              <m:r>
                                <a:rPr lang="en-US" altLang="ja-JP" sz="1400" b="0" i="1" smtClean="0">
                                  <a:latin typeface="Cambria Math"/>
                                </a:rPr>
                                <m:t>𝑥</m:t>
                              </m:r>
                            </m:e>
                            <m:sub>
                              <m:r>
                                <a:rPr lang="en-US" altLang="ja-JP" sz="1400" b="0" i="1" smtClean="0">
                                  <a:latin typeface="Cambria Math"/>
                                </a:rPr>
                                <m:t>1</m:t>
                              </m:r>
                            </m:sub>
                          </m:sSub>
                          <m:r>
                            <a:rPr lang="en-US" altLang="ja-JP" sz="1400" b="0" i="1" smtClean="0">
                              <a:latin typeface="Cambria Math"/>
                            </a:rPr>
                            <m:t>,</m:t>
                          </m:r>
                          <m:sSubSup>
                            <m:sSubSupPr>
                              <m:ctrlPr>
                                <a:rPr lang="en-US" altLang="ja-JP" sz="1400" b="0" i="1" smtClean="0">
                                  <a:latin typeface="Cambria Math"/>
                                </a:rPr>
                              </m:ctrlPr>
                            </m:sSubSupPr>
                            <m:e>
                              <m:r>
                                <a:rPr lang="en-US" altLang="ja-JP" sz="1400" b="0" i="1" smtClean="0">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𝑖</m:t>
                              </m:r>
                            </m:sub>
                            <m:sup>
                              <m:r>
                                <a:rPr lang="en-US" altLang="ja-JP" sz="1400" i="1">
                                  <a:latin typeface="Cambria Math"/>
                                </a:rPr>
                                <m:t>′</m:t>
                              </m:r>
                            </m:sup>
                          </m:sSubSup>
                        </m:e>
                      </m:d>
                      <m:r>
                        <a:rPr lang="en-US" altLang="ja-JP" sz="1400" b="0" i="1" smtClean="0">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a:rPr lang="en-US" altLang="ja-JP" sz="1400" b="0" i="1" smtClean="0">
                              <a:latin typeface="Cambria Math"/>
                            </a:rPr>
                            <m:t>𝑗</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sSub>
                                    <m:sSubPr>
                                      <m:ctrlPr>
                                        <a:rPr lang="en-US" altLang="ja-JP" sz="1400" b="0" i="1" smtClean="0">
                                          <a:latin typeface="Cambria Math"/>
                                        </a:rPr>
                                      </m:ctrlPr>
                                    </m:sSubPr>
                                    <m:e>
                                      <m:r>
                                        <a:rPr lang="en-US" altLang="ja-JP" sz="1400" i="1">
                                          <a:latin typeface="Cambria Math"/>
                                        </a:rPr>
                                        <m:t>𝑥</m:t>
                                      </m:r>
                                    </m:e>
                                    <m:sub>
                                      <m:r>
                                        <a:rPr lang="en-US" altLang="ja-JP" sz="1400" b="0" i="1" smtClean="0">
                                          <a:latin typeface="Cambria Math"/>
                                        </a:rPr>
                                        <m:t>1</m:t>
                                      </m:r>
                                    </m:sub>
                                  </m:sSub>
                                  <m:r>
                                    <a:rPr lang="en-US" altLang="ja-JP" sz="1400" i="1">
                                      <a:latin typeface="Cambria Math"/>
                                    </a:rPr>
                                    <m:t>,</m:t>
                                  </m:r>
                                  <m:sSubSup>
                                    <m:sSubSupPr>
                                      <m:ctrlPr>
                                        <a:rPr lang="en-US" altLang="ja-JP" sz="1400" i="1">
                                          <a:latin typeface="Cambria Math"/>
                                        </a:rPr>
                                      </m:ctrlPr>
                                    </m:sSubSupPr>
                                    <m:e>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e>
                              </m:d>
                              <m:sSub>
                                <m:sSubPr>
                                  <m:ctrlPr>
                                    <a:rPr lang="en-US" altLang="ja-JP" sz="1400" i="1">
                                      <a:latin typeface="Cambria Math"/>
                                    </a:rPr>
                                  </m:ctrlPr>
                                </m:sSubPr>
                                <m:e>
                                  <m:r>
                                    <a:rPr lang="en-US" altLang="ja-JP" sz="1400" i="1">
                                      <a:latin typeface="Cambria Math"/>
                                    </a:rPr>
                                    <m:t>𝐿</m:t>
                                  </m:r>
                                </m:e>
                                <m:sub>
                                  <m:r>
                                    <a:rPr lang="en-US" altLang="ja-JP" sz="1400" i="1">
                                      <a:latin typeface="Cambria Math"/>
                                    </a:rPr>
                                    <m:t>𝑖</m:t>
                                  </m:r>
                                </m:sub>
                              </m:sSub>
                              <m:d>
                                <m:dPr>
                                  <m:ctrlPr>
                                    <a:rPr lang="en-US" altLang="ja-JP" sz="1400" i="1">
                                      <a:latin typeface="Cambria Math"/>
                                    </a:rPr>
                                  </m:ctrlPr>
                                </m:dPr>
                                <m:e>
                                  <m:sSub>
                                    <m:sSubPr>
                                      <m:ctrlPr>
                                        <a:rPr lang="en-US" altLang="ja-JP" sz="1400" b="0" i="1" smtClean="0">
                                          <a:latin typeface="Cambria Math"/>
                                        </a:rPr>
                                      </m:ctrlPr>
                                    </m:sSubPr>
                                    <m:e>
                                      <m:r>
                                        <a:rPr lang="en-US" altLang="ja-JP" sz="1400" i="1">
                                          <a:latin typeface="Cambria Math"/>
                                        </a:rPr>
                                        <m:t>𝑥</m:t>
                                      </m:r>
                                    </m:e>
                                    <m:sub>
                                      <m:r>
                                        <a:rPr lang="en-US" altLang="ja-JP" sz="1400" b="0" i="1" smtClean="0">
                                          <a:latin typeface="Cambria Math"/>
                                        </a:rPr>
                                        <m:t>1</m:t>
                                      </m:r>
                                    </m:sub>
                                  </m:sSub>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r>
                                <a:rPr lang="en-US" altLang="ja-JP" sz="1400" i="1">
                                  <a:latin typeface="Cambria Math"/>
                                </a:rPr>
                                <m:t>)</m:t>
                              </m:r>
                            </m:den>
                          </m:f>
                        </m:e>
                      </m:nary>
                      <m:r>
                        <a:rPr lang="en-US" altLang="ja-JP" sz="1400" b="0" i="1" smtClean="0">
                          <a:latin typeface="Cambria Math"/>
                        </a:rPr>
                        <m:t>)</m:t>
                      </m:r>
                    </m:oMath>
                  </m:oMathPara>
                </a14:m>
                <a:endParaRPr kumimoji="1" lang="ja-JP" altLang="en-US" sz="1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31163" y="3429000"/>
                <a:ext cx="7642349" cy="722505"/>
              </a:xfrm>
              <a:prstGeom prst="rect">
                <a:avLst/>
              </a:prstGeom>
              <a:blipFill rotWithShape="1">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1596008" y="2754179"/>
                <a:ext cx="6043065" cy="584775"/>
              </a:xfrm>
              <a:prstGeom prst="rect">
                <a:avLst/>
              </a:prstGeom>
            </p:spPr>
            <p:txBody>
              <a:bodyPr wrap="none">
                <a:spAutoFit/>
              </a:bodyPr>
              <a:lstStyle/>
              <a:p>
                <a:pPr algn="ctr"/>
                <a14:m>
                  <m:oMath xmlns:m="http://schemas.openxmlformats.org/officeDocument/2006/math">
                    <m:sSub>
                      <m:sSubPr>
                        <m:ctrlPr>
                          <a:rPr lang="en-US" altLang="ja-JP" sz="1600" i="1" smtClean="0">
                            <a:latin typeface="Cambria Math"/>
                          </a:rPr>
                        </m:ctrlPr>
                      </m:sSubPr>
                      <m:e>
                        <m:r>
                          <a:rPr lang="en-US" altLang="ja-JP" sz="1600" b="0" i="1">
                            <a:latin typeface="Cambria Math"/>
                          </a:rPr>
                          <m:t>𝐿</m:t>
                        </m:r>
                      </m:e>
                      <m:sub>
                        <m:r>
                          <a:rPr lang="en-US" altLang="ja-JP" sz="1600" b="0" i="1">
                            <a:latin typeface="Cambria Math"/>
                          </a:rPr>
                          <m:t>𝑖</m:t>
                        </m:r>
                      </m:sub>
                    </m:sSub>
                    <m:d>
                      <m:dPr>
                        <m:ctrlPr>
                          <a:rPr lang="en-US" altLang="ja-JP" sz="1600" i="1">
                            <a:latin typeface="Cambria Math"/>
                          </a:rPr>
                        </m:ctrlPr>
                      </m:dPr>
                      <m:e>
                        <m:r>
                          <a:rPr lang="en-US" altLang="ja-JP" sz="1600" b="0" i="1">
                            <a:latin typeface="Cambria Math"/>
                          </a:rPr>
                          <m:t>𝑥</m:t>
                        </m:r>
                        <m:r>
                          <a:rPr lang="en-US" altLang="ja-JP" sz="1600" b="0" i="1">
                            <a:latin typeface="Cambria Math"/>
                          </a:rPr>
                          <m:t>,</m:t>
                        </m:r>
                        <m:sSup>
                          <m:sSupPr>
                            <m:ctrlPr>
                              <a:rPr lang="en-US" altLang="ja-JP" sz="1600" i="1">
                                <a:latin typeface="Cambria Math"/>
                              </a:rPr>
                            </m:ctrlPr>
                          </m:sSupPr>
                          <m:e>
                            <m:acc>
                              <m:accPr>
                                <m:chr m:val="⃗"/>
                                <m:ctrlPr>
                                  <a:rPr lang="en-US" altLang="ja-JP" sz="1600" i="1">
                                    <a:latin typeface="Cambria Math"/>
                                  </a:rPr>
                                </m:ctrlPr>
                              </m:accPr>
                              <m:e>
                                <m:r>
                                  <a:rPr lang="en-US" altLang="ja-JP" sz="1600" b="0" i="1">
                                    <a:latin typeface="Cambria Math"/>
                                  </a:rPr>
                                  <m:t>𝜔</m:t>
                                </m:r>
                              </m:e>
                            </m:acc>
                          </m:e>
                          <m:sup>
                            <m:r>
                              <a:rPr lang="en-US" altLang="ja-JP" sz="1600" b="0" i="1">
                                <a:latin typeface="Cambria Math"/>
                              </a:rPr>
                              <m:t>′</m:t>
                            </m:r>
                          </m:sup>
                        </m:sSup>
                      </m:e>
                    </m:d>
                    <m:r>
                      <a:rPr lang="en-US" altLang="ja-JP" sz="1600" b="0" i="1">
                        <a:latin typeface="Cambria Math"/>
                      </a:rPr>
                      <m:t>=</m:t>
                    </m:r>
                    <m:sSub>
                      <m:sSubPr>
                        <m:ctrlPr>
                          <a:rPr lang="en-US" altLang="ja-JP" sz="1600" i="1">
                            <a:latin typeface="Cambria Math"/>
                          </a:rPr>
                        </m:ctrlPr>
                      </m:sSubPr>
                      <m:e>
                        <m:r>
                          <a:rPr lang="en-US" altLang="ja-JP" sz="1600" b="0" i="1">
                            <a:latin typeface="Cambria Math"/>
                          </a:rPr>
                          <m:t>𝐿</m:t>
                        </m:r>
                      </m:e>
                      <m:sub>
                        <m:r>
                          <a:rPr lang="en-US" altLang="ja-JP" sz="1600" b="0" i="1">
                            <a:latin typeface="Cambria Math"/>
                          </a:rPr>
                          <m:t>𝑜</m:t>
                        </m:r>
                      </m:sub>
                    </m:sSub>
                    <m:r>
                      <a:rPr lang="en-US" altLang="ja-JP" sz="1600" b="0" i="1">
                        <a:latin typeface="Cambria Math"/>
                      </a:rPr>
                      <m:t>(</m:t>
                    </m:r>
                    <m:r>
                      <a:rPr lang="en-US" altLang="ja-JP" sz="1600" b="0" i="1">
                        <a:latin typeface="Cambria Math"/>
                      </a:rPr>
                      <m:t>𝑟</m:t>
                    </m:r>
                    <m:d>
                      <m:dPr>
                        <m:ctrlPr>
                          <a:rPr lang="en-US" altLang="ja-JP" sz="1600" i="1">
                            <a:latin typeface="Cambria Math"/>
                          </a:rPr>
                        </m:ctrlPr>
                      </m:dPr>
                      <m:e>
                        <m:r>
                          <a:rPr lang="en-US" altLang="ja-JP" sz="1600" b="0" i="1">
                            <a:latin typeface="Cambria Math"/>
                          </a:rPr>
                          <m:t>𝑥</m:t>
                        </m:r>
                        <m:r>
                          <a:rPr lang="en-US" altLang="ja-JP" sz="1600" b="0" i="1">
                            <a:latin typeface="Cambria Math"/>
                          </a:rPr>
                          <m:t>,</m:t>
                        </m:r>
                        <m:acc>
                          <m:accPr>
                            <m:chr m:val="⃗"/>
                            <m:ctrlPr>
                              <a:rPr lang="en-US" altLang="ja-JP" sz="1600" i="1">
                                <a:latin typeface="Cambria Math"/>
                              </a:rPr>
                            </m:ctrlPr>
                          </m:accPr>
                          <m:e>
                            <m:r>
                              <a:rPr lang="en-US" altLang="ja-JP" sz="1600" b="0" i="1">
                                <a:latin typeface="Cambria Math"/>
                              </a:rPr>
                              <m:t>𝜔</m:t>
                            </m:r>
                          </m:e>
                        </m:acc>
                        <m:r>
                          <a:rPr lang="en-US" altLang="ja-JP" sz="1600" b="0" i="1">
                            <a:latin typeface="Cambria Math"/>
                          </a:rPr>
                          <m:t>′</m:t>
                        </m:r>
                      </m:e>
                    </m:d>
                    <m:r>
                      <a:rPr lang="en-US" altLang="ja-JP" sz="1600" b="0" i="1">
                        <a:latin typeface="Cambria Math"/>
                      </a:rPr>
                      <m:t>,−</m:t>
                    </m:r>
                    <m:acc>
                      <m:accPr>
                        <m:chr m:val="⃗"/>
                        <m:ctrlPr>
                          <a:rPr lang="en-US" altLang="ja-JP" sz="1600" i="1">
                            <a:latin typeface="Cambria Math"/>
                          </a:rPr>
                        </m:ctrlPr>
                      </m:accPr>
                      <m:e>
                        <m:r>
                          <a:rPr lang="en-US" altLang="ja-JP" sz="1600" b="0" i="1">
                            <a:latin typeface="Cambria Math"/>
                          </a:rPr>
                          <m:t>𝜔</m:t>
                        </m:r>
                      </m:e>
                    </m:acc>
                    <m:r>
                      <a:rPr lang="en-US" altLang="ja-JP" sz="1600" b="0" i="1">
                        <a:latin typeface="Cambria Math"/>
                      </a:rPr>
                      <m:t>′)</m:t>
                    </m:r>
                  </m:oMath>
                </a14:m>
                <a:r>
                  <a:rPr lang="ja-JP" altLang="en-US" sz="1600" dirty="0" smtClean="0"/>
                  <a:t>より</a:t>
                </a:r>
                <a:endParaRPr lang="en-US" altLang="ja-JP" sz="1600" dirty="0" smtClean="0"/>
              </a:p>
              <a:p>
                <a:pPr algn="ctr"/>
                <a14:m>
                  <m:oMath xmlns:m="http://schemas.openxmlformats.org/officeDocument/2006/math">
                    <m:r>
                      <a:rPr lang="en-US" altLang="ja-JP" sz="1600" i="1">
                        <a:latin typeface="Cambria Math"/>
                      </a:rPr>
                      <m:t>𝑟</m:t>
                    </m:r>
                    <m:d>
                      <m:dPr>
                        <m:ctrlPr>
                          <a:rPr lang="en-US" altLang="ja-JP" sz="1600" i="1">
                            <a:latin typeface="Cambria Math"/>
                          </a:rPr>
                        </m:ctrlPr>
                      </m:dPr>
                      <m:e>
                        <m:r>
                          <a:rPr lang="en-US" altLang="ja-JP" sz="1600" i="1">
                            <a:latin typeface="Cambria Math"/>
                          </a:rPr>
                          <m:t>𝑥</m:t>
                        </m:r>
                        <m:r>
                          <a:rPr lang="en-US" altLang="ja-JP" sz="1600" i="1">
                            <a:latin typeface="Cambria Math"/>
                          </a:rPr>
                          <m:t>,</m:t>
                        </m:r>
                        <m:acc>
                          <m:accPr>
                            <m:chr m:val="⃗"/>
                            <m:ctrlPr>
                              <a:rPr lang="en-US" altLang="ja-JP" sz="1600" i="1">
                                <a:latin typeface="Cambria Math"/>
                              </a:rPr>
                            </m:ctrlPr>
                          </m:accPr>
                          <m:e>
                            <m:r>
                              <a:rPr lang="en-US" altLang="ja-JP" sz="1600" i="1">
                                <a:latin typeface="Cambria Math"/>
                              </a:rPr>
                              <m:t>𝜔</m:t>
                            </m:r>
                          </m:e>
                        </m:acc>
                        <m:r>
                          <a:rPr lang="en-US" altLang="ja-JP" sz="1600" i="1">
                            <a:latin typeface="Cambria Math"/>
                          </a:rPr>
                          <m:t>′</m:t>
                        </m:r>
                      </m:e>
                    </m:d>
                    <m:r>
                      <a:rPr lang="en-US" altLang="ja-JP" sz="1600" b="0" i="1" smtClean="0">
                        <a:latin typeface="Cambria Math"/>
                      </a:rPr>
                      <m:t>=</m:t>
                    </m:r>
                    <m:sSub>
                      <m:sSubPr>
                        <m:ctrlPr>
                          <a:rPr lang="en-US" altLang="ja-JP" sz="1600" b="0" i="1" smtClean="0">
                            <a:latin typeface="Cambria Math"/>
                          </a:rPr>
                        </m:ctrlPr>
                      </m:sSubPr>
                      <m:e>
                        <m:r>
                          <a:rPr lang="en-US" altLang="ja-JP" sz="1600" b="0" i="1" smtClean="0">
                            <a:latin typeface="Cambria Math"/>
                          </a:rPr>
                          <m:t>𝑥</m:t>
                        </m:r>
                      </m:e>
                      <m:sub>
                        <m:r>
                          <a:rPr lang="en-US" altLang="ja-JP" sz="1600" b="0" i="1" smtClean="0">
                            <a:latin typeface="Cambria Math"/>
                          </a:rPr>
                          <m:t>1</m:t>
                        </m:r>
                      </m:sub>
                    </m:sSub>
                  </m:oMath>
                </a14:m>
                <a:r>
                  <a:rPr lang="ja-JP" altLang="en-US" sz="1600" dirty="0" smtClean="0"/>
                  <a:t>と</a:t>
                </a:r>
                <a:r>
                  <a:rPr lang="ja-JP" altLang="en-US" sz="1600" dirty="0"/>
                  <a:t>する</a:t>
                </a:r>
                <a:r>
                  <a:rPr lang="ja-JP" altLang="en-US" sz="1600" dirty="0" smtClean="0"/>
                  <a:t>と再び</a:t>
                </a:r>
                <a14:m>
                  <m:oMath xmlns:m="http://schemas.openxmlformats.org/officeDocument/2006/math">
                    <m:sSub>
                      <m:sSubPr>
                        <m:ctrlPr>
                          <a:rPr lang="en-US" altLang="ja-JP" sz="1600" i="1">
                            <a:latin typeface="Cambria Math"/>
                          </a:rPr>
                        </m:ctrlPr>
                      </m:sSubPr>
                      <m:e>
                        <m:r>
                          <a:rPr lang="en-US" altLang="ja-JP" sz="1600" i="1">
                            <a:latin typeface="Cambria Math"/>
                          </a:rPr>
                          <m:t>𝐿</m:t>
                        </m:r>
                      </m:e>
                      <m:sub>
                        <m:r>
                          <a:rPr lang="en-US" altLang="ja-JP" sz="1600" i="1">
                            <a:latin typeface="Cambria Math"/>
                          </a:rPr>
                          <m:t>𝑜</m:t>
                        </m:r>
                      </m:sub>
                    </m:sSub>
                  </m:oMath>
                </a14:m>
                <a:r>
                  <a:rPr lang="ja-JP" altLang="en-US" sz="1600" dirty="0" smtClean="0"/>
                  <a:t>についてのモンテカルロ積分になり</a:t>
                </a:r>
                <a:endParaRPr lang="ja-JP" altLang="en-US" sz="1600" dirty="0"/>
              </a:p>
            </p:txBody>
          </p:sp>
        </mc:Choice>
        <mc:Fallback xmlns="">
          <p:sp>
            <p:nvSpPr>
              <p:cNvPr id="7" name="正方形/長方形 6"/>
              <p:cNvSpPr>
                <a:spLocks noRot="1" noChangeAspect="1" noMove="1" noResize="1" noEditPoints="1" noAdjustHandles="1" noChangeArrowheads="1" noChangeShapeType="1" noTextEdit="1"/>
              </p:cNvSpPr>
              <p:nvPr/>
            </p:nvSpPr>
            <p:spPr>
              <a:xfrm>
                <a:off x="1596008" y="2754179"/>
                <a:ext cx="6043065" cy="584775"/>
              </a:xfrm>
              <a:prstGeom prst="rect">
                <a:avLst/>
              </a:prstGeom>
              <a:blipFill rotWithShape="1">
                <a:blip r:embed="rId4"/>
                <a:stretch>
                  <a:fillRect t="-2083" b="-13542"/>
                </a:stretch>
              </a:blipFill>
            </p:spPr>
            <p:txBody>
              <a:bodyPr/>
              <a:lstStyle/>
              <a:p>
                <a:r>
                  <a:rPr lang="ja-JP" altLang="en-US">
                    <a:noFill/>
                  </a:rPr>
                  <a:t> </a:t>
                </a:r>
              </a:p>
            </p:txBody>
          </p:sp>
        </mc:Fallback>
      </mc:AlternateContent>
      <p:sp>
        <p:nvSpPr>
          <p:cNvPr id="8" name="正方形/長方形 7"/>
          <p:cNvSpPr/>
          <p:nvPr/>
        </p:nvSpPr>
        <p:spPr>
          <a:xfrm>
            <a:off x="4089343" y="4293096"/>
            <a:ext cx="800219" cy="338554"/>
          </a:xfrm>
          <a:prstGeom prst="rect">
            <a:avLst/>
          </a:prstGeom>
        </p:spPr>
        <p:txBody>
          <a:bodyPr wrap="none">
            <a:spAutoFit/>
          </a:bodyPr>
          <a:lstStyle/>
          <a:p>
            <a:r>
              <a:rPr lang="ja-JP" altLang="en-US" sz="1600" dirty="0" smtClean="0"/>
              <a:t>同様に</a:t>
            </a:r>
            <a:endParaRPr lang="ja-JP" altLang="en-US" sz="1600" dirty="0"/>
          </a:p>
        </p:txBody>
      </p:sp>
      <mc:AlternateContent xmlns:mc="http://schemas.openxmlformats.org/markup-compatibility/2006" xmlns:a14="http://schemas.microsoft.com/office/drawing/2010/main">
        <mc:Choice Requires="a14">
          <p:sp>
            <p:nvSpPr>
              <p:cNvPr id="9" name="テキスト ボックス 8"/>
              <p:cNvSpPr txBox="1"/>
              <p:nvPr/>
            </p:nvSpPr>
            <p:spPr>
              <a:xfrm>
                <a:off x="37363" y="4722879"/>
                <a:ext cx="9001000" cy="19584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1400" b="0" i="1" smtClean="0">
                              <a:latin typeface="Cambria Math"/>
                            </a:rPr>
                          </m:ctrlPr>
                        </m:accPr>
                        <m:e>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𝑜</m:t>
                              </m:r>
                            </m:sub>
                          </m:sSub>
                        </m:e>
                      </m:acc>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 </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sSub>
                        <m:sSubPr>
                          <m:ctrlPr>
                            <a:rPr kumimoji="1" lang="en-US" altLang="ja-JP" sz="1400" b="0" i="1" smtClean="0">
                              <a:latin typeface="Cambria Math"/>
                            </a:rPr>
                          </m:ctrlPr>
                        </m:sSubPr>
                        <m:e>
                          <m:r>
                            <a:rPr kumimoji="1" lang="en-US" altLang="ja-JP" sz="1400" b="0" i="1" smtClean="0">
                              <a:latin typeface="Cambria Math"/>
                            </a:rPr>
                            <m:t>𝐿</m:t>
                          </m:r>
                        </m:e>
                        <m:sub>
                          <m:r>
                            <a:rPr kumimoji="1" lang="en-US" altLang="ja-JP" sz="1400" b="0" i="1" smtClean="0">
                              <a:latin typeface="Cambria Math"/>
                            </a:rPr>
                            <m:t>𝑒</m:t>
                          </m:r>
                        </m:sub>
                      </m:sSub>
                      <m:d>
                        <m:dPr>
                          <m:ctrlPr>
                            <a:rPr kumimoji="1" lang="en-US" altLang="ja-JP" sz="1400" b="0" i="1" smtClean="0">
                              <a:latin typeface="Cambria Math"/>
                            </a:rPr>
                          </m:ctrlPr>
                        </m:dPr>
                        <m:e>
                          <m:r>
                            <a:rPr kumimoji="1" lang="en-US" altLang="ja-JP" sz="1400" b="0" i="1" smtClean="0">
                              <a:latin typeface="Cambria Math"/>
                            </a:rPr>
                            <m:t>𝑥</m:t>
                          </m:r>
                          <m:r>
                            <a:rPr kumimoji="1" lang="en-US" altLang="ja-JP" sz="1400" b="0" i="1" smtClean="0">
                              <a:latin typeface="Cambria Math"/>
                            </a:rPr>
                            <m:t>,</m:t>
                          </m:r>
                          <m:acc>
                            <m:accPr>
                              <m:chr m:val="⃗"/>
                              <m:ctrlPr>
                                <a:rPr kumimoji="1" lang="en-US" altLang="ja-JP" sz="1400" b="0" i="1" smtClean="0">
                                  <a:latin typeface="Cambria Math"/>
                                </a:rPr>
                              </m:ctrlPr>
                            </m:accPr>
                            <m:e>
                              <m:r>
                                <a:rPr kumimoji="1" lang="en-US" altLang="ja-JP" sz="1400" b="0" i="1" smtClean="0">
                                  <a:latin typeface="Cambria Math"/>
                                </a:rPr>
                                <m:t>𝜔</m:t>
                              </m:r>
                            </m:e>
                          </m:acc>
                        </m:e>
                      </m:d>
                      <m:r>
                        <a:rPr kumimoji="1" lang="en-US" altLang="ja-JP" sz="1400" b="0" i="1" smtClean="0">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m:rPr>
                              <m:brk m:alnAt="23"/>
                            </m:rPr>
                            <a:rPr lang="en-US" altLang="ja-JP" sz="1400" i="1">
                              <a:latin typeface="Cambria Math"/>
                            </a:rPr>
                            <m:t>𝑖</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r>
                                    <a:rPr lang="en-US" altLang="ja-JP" sz="1400" i="1">
                                      <a:latin typeface="Cambria Math"/>
                                    </a:rPr>
                                    <m:t>𝑥</m:t>
                                  </m:r>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d>
                                <m:dPr>
                                  <m:ctrlPr>
                                    <a:rPr lang="en-US" altLang="ja-JP" sz="1400" i="1">
                                      <a:latin typeface="Cambria Math"/>
                                    </a:rPr>
                                  </m:ctrlPr>
                                </m:dPr>
                                <m:e>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den>
                          </m:f>
                        </m:e>
                      </m:nary>
                    </m:oMath>
                  </m:oMathPara>
                </a14:m>
                <a:endParaRPr lang="en-US" altLang="ja-JP" sz="1400" i="1" dirty="0" smtClean="0">
                  <a:latin typeface="Cambria Math"/>
                </a:endParaRPr>
              </a:p>
              <a:p>
                <a:pPr/>
                <a14:m>
                  <m:oMathPara xmlns:m="http://schemas.openxmlformats.org/officeDocument/2006/math">
                    <m:oMathParaPr>
                      <m:jc m:val="centerGroup"/>
                    </m:oMathParaPr>
                    <m:oMath xmlns:m="http://schemas.openxmlformats.org/officeDocument/2006/math">
                      <m:r>
                        <a:rPr lang="en-US" altLang="ja-JP" sz="1400" b="0" i="1" smtClean="0">
                          <a:latin typeface="Cambria Math"/>
                        </a:rPr>
                        <m:t>(</m:t>
                      </m:r>
                      <m:sSub>
                        <m:sSubPr>
                          <m:ctrlPr>
                            <a:rPr lang="en-US" altLang="ja-JP" sz="1400" b="0" i="1" smtClean="0">
                              <a:latin typeface="Cambria Math"/>
                            </a:rPr>
                          </m:ctrlPr>
                        </m:sSubPr>
                        <m:e>
                          <m:r>
                            <a:rPr lang="en-US" altLang="ja-JP" sz="1400" b="0" i="1" smtClean="0">
                              <a:latin typeface="Cambria Math"/>
                            </a:rPr>
                            <m:t>𝐿</m:t>
                          </m:r>
                        </m:e>
                        <m:sub>
                          <m:r>
                            <a:rPr lang="en-US" altLang="ja-JP" sz="1400" b="0" i="1" smtClean="0">
                              <a:latin typeface="Cambria Math"/>
                            </a:rPr>
                            <m:t>𝑒</m:t>
                          </m:r>
                        </m:sub>
                      </m:sSub>
                      <m:d>
                        <m:dPr>
                          <m:ctrlPr>
                            <a:rPr lang="en-US" altLang="ja-JP" sz="1400" b="0" i="1" smtClean="0">
                              <a:latin typeface="Cambria Math"/>
                            </a:rPr>
                          </m:ctrlPr>
                        </m:dPr>
                        <m:e>
                          <m:sSub>
                            <m:sSubPr>
                              <m:ctrlPr>
                                <a:rPr lang="en-US" altLang="ja-JP" sz="1400" b="0" i="1" smtClean="0">
                                  <a:latin typeface="Cambria Math"/>
                                </a:rPr>
                              </m:ctrlPr>
                            </m:sSubPr>
                            <m:e>
                              <m:r>
                                <a:rPr lang="en-US" altLang="ja-JP" sz="1400" b="0" i="1" smtClean="0">
                                  <a:latin typeface="Cambria Math"/>
                                </a:rPr>
                                <m:t>𝑥</m:t>
                              </m:r>
                            </m:e>
                            <m:sub>
                              <m:r>
                                <a:rPr lang="en-US" altLang="ja-JP" sz="1400" b="0" i="1" smtClean="0">
                                  <a:latin typeface="Cambria Math"/>
                                </a:rPr>
                                <m:t>1</m:t>
                              </m:r>
                            </m:sub>
                          </m:sSub>
                          <m:r>
                            <a:rPr lang="en-US" altLang="ja-JP" sz="1400" b="0" i="1" smtClean="0">
                              <a:latin typeface="Cambria Math"/>
                            </a:rPr>
                            <m:t>,</m:t>
                          </m:r>
                          <m:sSubSup>
                            <m:sSubSupPr>
                              <m:ctrlPr>
                                <a:rPr lang="en-US" altLang="ja-JP" sz="1400" b="0" i="1" smtClean="0">
                                  <a:latin typeface="Cambria Math"/>
                                </a:rPr>
                              </m:ctrlPr>
                            </m:sSubSupPr>
                            <m:e>
                              <m:r>
                                <a:rPr lang="en-US" altLang="ja-JP" sz="1400" b="0" i="1" smtClean="0">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𝑖</m:t>
                              </m:r>
                            </m:sub>
                            <m:sup>
                              <m:r>
                                <a:rPr lang="en-US" altLang="ja-JP" sz="1400" i="1">
                                  <a:latin typeface="Cambria Math"/>
                                </a:rPr>
                                <m:t>′</m:t>
                              </m:r>
                            </m:sup>
                          </m:sSubSup>
                        </m:e>
                      </m:d>
                      <m:r>
                        <a:rPr lang="en-US" altLang="ja-JP" sz="1400" b="0" i="1" smtClean="0">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a:rPr lang="en-US" altLang="ja-JP" sz="1400" b="0" i="1" smtClean="0">
                              <a:latin typeface="Cambria Math"/>
                            </a:rPr>
                            <m:t>𝑗</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sSub>
                                    <m:sSubPr>
                                      <m:ctrlPr>
                                        <a:rPr lang="en-US" altLang="ja-JP" sz="1400" b="0" i="1" smtClean="0">
                                          <a:latin typeface="Cambria Math"/>
                                        </a:rPr>
                                      </m:ctrlPr>
                                    </m:sSubPr>
                                    <m:e>
                                      <m:r>
                                        <a:rPr lang="en-US" altLang="ja-JP" sz="1400" i="1">
                                          <a:latin typeface="Cambria Math"/>
                                        </a:rPr>
                                        <m:t>𝑥</m:t>
                                      </m:r>
                                    </m:e>
                                    <m:sub>
                                      <m:r>
                                        <a:rPr lang="en-US" altLang="ja-JP" sz="1400" b="0" i="1" smtClean="0">
                                          <a:latin typeface="Cambria Math"/>
                                        </a:rPr>
                                        <m:t>1</m:t>
                                      </m:r>
                                    </m:sub>
                                  </m:sSub>
                                  <m:r>
                                    <a:rPr lang="en-US" altLang="ja-JP" sz="1400" i="1">
                                      <a:latin typeface="Cambria Math"/>
                                    </a:rPr>
                                    <m:t>,</m:t>
                                  </m:r>
                                  <m:sSubSup>
                                    <m:sSubSupPr>
                                      <m:ctrlPr>
                                        <a:rPr lang="en-US" altLang="ja-JP" sz="1400" i="1">
                                          <a:latin typeface="Cambria Math"/>
                                        </a:rPr>
                                      </m:ctrlPr>
                                    </m:sSubSupPr>
                                    <m:e>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d>
                                <m:dPr>
                                  <m:ctrlPr>
                                    <a:rPr lang="en-US" altLang="ja-JP" sz="1400" i="1">
                                      <a:latin typeface="Cambria Math"/>
                                    </a:rPr>
                                  </m:ctrlPr>
                                </m:dPr>
                                <m:e>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e>
                              </m:d>
                            </m:den>
                          </m:f>
                        </m:e>
                      </m:nary>
                    </m:oMath>
                  </m:oMathPara>
                </a14:m>
                <a:endParaRPr lang="en-US" altLang="ja-JP" sz="1400" i="1" dirty="0" smtClean="0">
                  <a:latin typeface="Cambria Math"/>
                </a:endParaRPr>
              </a:p>
              <a:p>
                <a:pPr/>
                <a14:m>
                  <m:oMathPara xmlns:m="http://schemas.openxmlformats.org/officeDocument/2006/math">
                    <m:oMathParaPr>
                      <m:jc m:val="centerGroup"/>
                    </m:oMathParaPr>
                    <m:oMath xmlns:m="http://schemas.openxmlformats.org/officeDocument/2006/math">
                      <m:r>
                        <a:rPr lang="en-US" altLang="ja-JP" sz="1400" i="1">
                          <a:latin typeface="Cambria Math"/>
                        </a:rPr>
                        <m:t>(</m:t>
                      </m:r>
                      <m:sSub>
                        <m:sSubPr>
                          <m:ctrlPr>
                            <a:rPr lang="en-US" altLang="ja-JP" sz="1400" i="1">
                              <a:latin typeface="Cambria Math"/>
                            </a:rPr>
                          </m:ctrlPr>
                        </m:sSubPr>
                        <m:e>
                          <m:r>
                            <a:rPr lang="en-US" altLang="ja-JP" sz="1400" i="1">
                              <a:latin typeface="Cambria Math"/>
                            </a:rPr>
                            <m:t>𝐿</m:t>
                          </m:r>
                        </m:e>
                        <m:sub>
                          <m:r>
                            <a:rPr lang="en-US" altLang="ja-JP" sz="1400" i="1">
                              <a:latin typeface="Cambria Math"/>
                            </a:rPr>
                            <m:t>𝑒</m:t>
                          </m:r>
                        </m:sub>
                      </m:sSub>
                      <m:d>
                        <m:dPr>
                          <m:ctrlPr>
                            <a:rPr lang="en-US" altLang="ja-JP" sz="1400" i="1">
                              <a:latin typeface="Cambria Math"/>
                            </a:rPr>
                          </m:ctrlPr>
                        </m:dPr>
                        <m:e>
                          <m:sSub>
                            <m:sSubPr>
                              <m:ctrlPr>
                                <a:rPr lang="en-US" altLang="ja-JP" sz="1400" i="1">
                                  <a:latin typeface="Cambria Math"/>
                                </a:rPr>
                              </m:ctrlPr>
                            </m:sSubPr>
                            <m:e>
                              <m:r>
                                <a:rPr lang="en-US" altLang="ja-JP" sz="1400" i="1">
                                  <a:latin typeface="Cambria Math"/>
                                </a:rPr>
                                <m:t>𝑥</m:t>
                              </m:r>
                            </m:e>
                            <m:sub>
                              <m:r>
                                <a:rPr lang="en-US" altLang="ja-JP" sz="1400" b="0" i="1" smtClean="0">
                                  <a:latin typeface="Cambria Math"/>
                                </a:rPr>
                                <m:t>2</m:t>
                              </m:r>
                            </m:sub>
                          </m:sSub>
                          <m:r>
                            <a:rPr lang="en-US" altLang="ja-JP" sz="1400" i="1">
                              <a:latin typeface="Cambria Math"/>
                            </a:rPr>
                            <m:t>,</m:t>
                          </m:r>
                          <m:sSubSup>
                            <m:sSubSupPr>
                              <m:ctrlPr>
                                <a:rPr lang="en-US" altLang="ja-JP" sz="1400" i="1">
                                  <a:latin typeface="Cambria Math"/>
                                </a:rPr>
                              </m:ctrlPr>
                            </m:sSubSupPr>
                            <m:e>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i="1">
                                  <a:latin typeface="Cambria Math"/>
                                </a:rPr>
                                <m:t>𝑖</m:t>
                              </m:r>
                            </m:sub>
                            <m:sup>
                              <m:r>
                                <a:rPr lang="en-US" altLang="ja-JP" sz="1400" i="1">
                                  <a:latin typeface="Cambria Math"/>
                                </a:rPr>
                                <m:t>′</m:t>
                              </m:r>
                            </m:sup>
                          </m:sSubSup>
                        </m:e>
                      </m:d>
                      <m:r>
                        <a:rPr lang="en-US" altLang="ja-JP" sz="1400" i="1">
                          <a:latin typeface="Cambria Math"/>
                        </a:rPr>
                        <m:t>+</m:t>
                      </m:r>
                      <m:f>
                        <m:fPr>
                          <m:ctrlPr>
                            <a:rPr lang="en-US" altLang="ja-JP" sz="1400" i="1">
                              <a:latin typeface="Cambria Math"/>
                            </a:rPr>
                          </m:ctrlPr>
                        </m:fPr>
                        <m:num>
                          <m:r>
                            <a:rPr lang="en-US" altLang="ja-JP" sz="1400" i="1">
                              <a:latin typeface="Cambria Math"/>
                            </a:rPr>
                            <m:t>1</m:t>
                          </m:r>
                        </m:num>
                        <m:den>
                          <m:r>
                            <a:rPr lang="en-US" altLang="ja-JP" sz="1400" i="1">
                              <a:latin typeface="Cambria Math"/>
                            </a:rPr>
                            <m:t>𝑁</m:t>
                          </m:r>
                        </m:den>
                      </m:f>
                      <m:nary>
                        <m:naryPr>
                          <m:chr m:val="∑"/>
                          <m:ctrlPr>
                            <a:rPr lang="en-US" altLang="ja-JP" sz="1400" i="1">
                              <a:latin typeface="Cambria Math"/>
                            </a:rPr>
                          </m:ctrlPr>
                        </m:naryPr>
                        <m:sub>
                          <m:r>
                            <a:rPr lang="en-US" altLang="ja-JP" sz="1400" b="0" i="1" smtClean="0">
                              <a:latin typeface="Cambria Math"/>
                            </a:rPr>
                            <m:t>𝑘</m:t>
                          </m:r>
                          <m:r>
                            <a:rPr lang="en-US" altLang="ja-JP" sz="1400" i="1">
                              <a:latin typeface="Cambria Math"/>
                            </a:rPr>
                            <m:t>=1</m:t>
                          </m:r>
                        </m:sub>
                        <m:sup>
                          <m:r>
                            <a:rPr lang="en-US" altLang="ja-JP" sz="1400" i="1">
                              <a:latin typeface="Cambria Math"/>
                            </a:rPr>
                            <m:t>𝑁</m:t>
                          </m:r>
                        </m:sup>
                        <m:e>
                          <m:f>
                            <m:fPr>
                              <m:ctrlPr>
                                <a:rPr lang="en-US" altLang="ja-JP" sz="1400" i="1">
                                  <a:latin typeface="Cambria Math"/>
                                </a:rPr>
                              </m:ctrlPr>
                            </m:fPr>
                            <m:num>
                              <m:sSub>
                                <m:sSubPr>
                                  <m:ctrlPr>
                                    <a:rPr lang="en-US" altLang="ja-JP" sz="1400" i="1">
                                      <a:latin typeface="Cambria Math"/>
                                    </a:rPr>
                                  </m:ctrlPr>
                                </m:sSubPr>
                                <m:e>
                                  <m:r>
                                    <a:rPr lang="en-US" altLang="ja-JP" sz="1400" i="1">
                                      <a:latin typeface="Cambria Math"/>
                                    </a:rPr>
                                    <m:t>𝑓</m:t>
                                  </m:r>
                                </m:e>
                                <m:sub>
                                  <m:r>
                                    <a:rPr lang="en-US" altLang="ja-JP" sz="1400" i="1">
                                      <a:latin typeface="Cambria Math"/>
                                    </a:rPr>
                                    <m:t>𝑟</m:t>
                                  </m:r>
                                </m:sub>
                              </m:sSub>
                              <m:d>
                                <m:dPr>
                                  <m:ctrlPr>
                                    <a:rPr lang="en-US" altLang="ja-JP" sz="1400" i="1">
                                      <a:latin typeface="Cambria Math"/>
                                    </a:rPr>
                                  </m:ctrlPr>
                                </m:dPr>
                                <m:e>
                                  <m:sSub>
                                    <m:sSubPr>
                                      <m:ctrlPr>
                                        <a:rPr lang="en-US" altLang="ja-JP" sz="1400" i="1">
                                          <a:latin typeface="Cambria Math"/>
                                        </a:rPr>
                                      </m:ctrlPr>
                                    </m:sSubPr>
                                    <m:e>
                                      <m:r>
                                        <a:rPr lang="en-US" altLang="ja-JP" sz="1400" i="1">
                                          <a:latin typeface="Cambria Math"/>
                                        </a:rPr>
                                        <m:t>𝑥</m:t>
                                      </m:r>
                                    </m:e>
                                    <m:sub>
                                      <m:r>
                                        <a:rPr lang="en-US" altLang="ja-JP" sz="1400" b="0" i="1" smtClean="0">
                                          <a:latin typeface="Cambria Math"/>
                                        </a:rPr>
                                        <m:t>2</m:t>
                                      </m:r>
                                    </m:sub>
                                  </m:sSub>
                                  <m:r>
                                    <a:rPr lang="en-US" altLang="ja-JP" sz="1400" i="1">
                                      <a:latin typeface="Cambria Math"/>
                                    </a:rPr>
                                    <m:t>,</m:t>
                                  </m:r>
                                  <m:sSubSup>
                                    <m:sSubSupPr>
                                      <m:ctrlPr>
                                        <a:rPr lang="en-US" altLang="ja-JP" sz="1400" i="1">
                                          <a:latin typeface="Cambria Math"/>
                                        </a:rPr>
                                      </m:ctrlPr>
                                    </m:sSubSupPr>
                                    <m:e>
                                      <m:r>
                                        <a:rPr lang="en-US" altLang="ja-JP" sz="1400" i="1">
                                          <a:latin typeface="Cambria Math"/>
                                        </a:rPr>
                                        <m:t>−</m:t>
                                      </m:r>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𝑗</m:t>
                                      </m:r>
                                    </m:sub>
                                    <m:sup>
                                      <m:r>
                                        <a:rPr lang="en-US" altLang="ja-JP" sz="1400" i="1">
                                          <a:latin typeface="Cambria Math"/>
                                        </a:rPr>
                                        <m:t>′</m:t>
                                      </m:r>
                                    </m:sup>
                                  </m:sSubSup>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𝑘</m:t>
                                      </m:r>
                                    </m:sub>
                                    <m:sup>
                                      <m:r>
                                        <a:rPr lang="en-US" altLang="ja-JP" sz="1400" i="1">
                                          <a:latin typeface="Cambria Math"/>
                                        </a:rPr>
                                        <m:t>′</m:t>
                                      </m:r>
                                    </m:sup>
                                  </m:sSubSup>
                                </m:e>
                              </m:d>
                              <m:sSub>
                                <m:sSubPr>
                                  <m:ctrlPr>
                                    <a:rPr lang="en-US" altLang="ja-JP" sz="1400" i="1">
                                      <a:latin typeface="Cambria Math"/>
                                    </a:rPr>
                                  </m:ctrlPr>
                                </m:sSubPr>
                                <m:e>
                                  <m:r>
                                    <a:rPr lang="en-US" altLang="ja-JP" sz="1400" i="1">
                                      <a:latin typeface="Cambria Math"/>
                                    </a:rPr>
                                    <m:t>𝐿</m:t>
                                  </m:r>
                                </m:e>
                                <m:sub>
                                  <m:r>
                                    <a:rPr lang="en-US" altLang="ja-JP" sz="1400" i="1">
                                      <a:latin typeface="Cambria Math"/>
                                    </a:rPr>
                                    <m:t>𝑖</m:t>
                                  </m:r>
                                </m:sub>
                              </m:sSub>
                              <m:d>
                                <m:dPr>
                                  <m:ctrlPr>
                                    <a:rPr lang="en-US" altLang="ja-JP" sz="1400" i="1">
                                      <a:latin typeface="Cambria Math"/>
                                    </a:rPr>
                                  </m:ctrlPr>
                                </m:dPr>
                                <m:e>
                                  <m:sSub>
                                    <m:sSubPr>
                                      <m:ctrlPr>
                                        <a:rPr lang="en-US" altLang="ja-JP" sz="1400" i="1">
                                          <a:latin typeface="Cambria Math"/>
                                        </a:rPr>
                                      </m:ctrlPr>
                                    </m:sSubPr>
                                    <m:e>
                                      <m:r>
                                        <a:rPr lang="en-US" altLang="ja-JP" sz="1400" i="1">
                                          <a:latin typeface="Cambria Math"/>
                                        </a:rPr>
                                        <m:t>𝑥</m:t>
                                      </m:r>
                                    </m:e>
                                    <m:sub>
                                      <m:r>
                                        <a:rPr lang="en-US" altLang="ja-JP" sz="1400" b="0" i="1" smtClean="0">
                                          <a:latin typeface="Cambria Math"/>
                                        </a:rPr>
                                        <m:t>2</m:t>
                                      </m:r>
                                    </m:sub>
                                  </m:sSub>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𝑘</m:t>
                                      </m:r>
                                    </m:sub>
                                    <m:sup>
                                      <m:r>
                                        <a:rPr lang="en-US" altLang="ja-JP" sz="1400" i="1">
                                          <a:latin typeface="Cambria Math"/>
                                        </a:rPr>
                                        <m:t>′</m:t>
                                      </m:r>
                                    </m:sup>
                                  </m:sSubSup>
                                </m:e>
                              </m:d>
                              <m:func>
                                <m:funcPr>
                                  <m:ctrlPr>
                                    <a:rPr lang="en-US" altLang="ja-JP" sz="1400" i="1">
                                      <a:latin typeface="Cambria Math"/>
                                    </a:rPr>
                                  </m:ctrlPr>
                                </m:funcPr>
                                <m:fName>
                                  <m:r>
                                    <m:rPr>
                                      <m:sty m:val="p"/>
                                    </m:rPr>
                                    <a:rPr lang="en-US" altLang="ja-JP" sz="1400">
                                      <a:latin typeface="Cambria Math"/>
                                    </a:rPr>
                                    <m:t>cos</m:t>
                                  </m:r>
                                </m:fName>
                                <m:e>
                                  <m:r>
                                    <a:rPr lang="en-US" altLang="ja-JP" sz="1400" i="1">
                                      <a:latin typeface="Cambria Math"/>
                                    </a:rPr>
                                    <m:t>𝜃</m:t>
                                  </m:r>
                                </m:e>
                              </m:func>
                            </m:num>
                            <m:den>
                              <m:r>
                                <a:rPr lang="en-US" altLang="ja-JP" sz="1400" i="1">
                                  <a:latin typeface="Cambria Math"/>
                                </a:rPr>
                                <m:t>𝑝𝑑𝑓</m:t>
                              </m:r>
                              <m:r>
                                <a:rPr lang="en-US" altLang="ja-JP" sz="1400" i="1">
                                  <a:latin typeface="Cambria Math"/>
                                </a:rPr>
                                <m:t>(</m:t>
                              </m:r>
                              <m:sSubSup>
                                <m:sSubSupPr>
                                  <m:ctrlPr>
                                    <a:rPr lang="en-US" altLang="ja-JP" sz="1400" i="1">
                                      <a:latin typeface="Cambria Math"/>
                                    </a:rPr>
                                  </m:ctrlPr>
                                </m:sSubSupPr>
                                <m:e>
                                  <m:acc>
                                    <m:accPr>
                                      <m:chr m:val="⃗"/>
                                      <m:ctrlPr>
                                        <a:rPr lang="en-US" altLang="ja-JP" sz="1400" i="1">
                                          <a:latin typeface="Cambria Math"/>
                                        </a:rPr>
                                      </m:ctrlPr>
                                    </m:accPr>
                                    <m:e>
                                      <m:r>
                                        <a:rPr lang="en-US" altLang="ja-JP" sz="1400" i="1">
                                          <a:latin typeface="Cambria Math"/>
                                        </a:rPr>
                                        <m:t>𝜔</m:t>
                                      </m:r>
                                    </m:e>
                                  </m:acc>
                                </m:e>
                                <m:sub>
                                  <m:r>
                                    <a:rPr lang="en-US" altLang="ja-JP" sz="1400" b="0" i="1" smtClean="0">
                                      <a:latin typeface="Cambria Math"/>
                                    </a:rPr>
                                    <m:t>𝑘</m:t>
                                  </m:r>
                                </m:sub>
                                <m:sup>
                                  <m:r>
                                    <a:rPr lang="en-US" altLang="ja-JP" sz="1400" i="1">
                                      <a:latin typeface="Cambria Math"/>
                                    </a:rPr>
                                    <m:t>′</m:t>
                                  </m:r>
                                </m:sup>
                              </m:sSubSup>
                              <m:r>
                                <a:rPr lang="en-US" altLang="ja-JP" sz="1400" i="1">
                                  <a:latin typeface="Cambria Math"/>
                                </a:rPr>
                                <m:t>)</m:t>
                              </m:r>
                            </m:den>
                          </m:f>
                        </m:e>
                      </m:nary>
                      <m:r>
                        <a:rPr lang="en-US" altLang="ja-JP" sz="1400" i="1">
                          <a:latin typeface="Cambria Math"/>
                        </a:rPr>
                        <m:t>)</m:t>
                      </m:r>
                      <m:r>
                        <a:rPr lang="en-US" altLang="ja-JP" sz="1400" b="0" i="1" smtClean="0">
                          <a:latin typeface="Cambria Math"/>
                        </a:rPr>
                        <m:t>)</m:t>
                      </m:r>
                    </m:oMath>
                  </m:oMathPara>
                </a14:m>
                <a:endParaRPr kumimoji="1" lang="ja-JP" altLang="en-US" sz="1400" dirty="0"/>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7363" y="4722879"/>
                <a:ext cx="9001000" cy="1958485"/>
              </a:xfrm>
              <a:prstGeom prst="rect">
                <a:avLst/>
              </a:prstGeom>
              <a:blipFill rotWithShape="1">
                <a:blip r:embed="rId5"/>
                <a:stretch>
                  <a:fillRect/>
                </a:stretch>
              </a:blipFill>
            </p:spPr>
            <p:txBody>
              <a:bodyPr/>
              <a:lstStyle/>
              <a:p>
                <a:r>
                  <a:rPr lang="ja-JP" altLang="en-US">
                    <a:noFill/>
                  </a:rPr>
                  <a:t> </a:t>
                </a:r>
              </a:p>
            </p:txBody>
          </p:sp>
        </mc:Fallback>
      </mc:AlternateContent>
      <p:sp>
        <p:nvSpPr>
          <p:cNvPr id="5" name="正方形/長方形 4"/>
          <p:cNvSpPr/>
          <p:nvPr/>
        </p:nvSpPr>
        <p:spPr>
          <a:xfrm>
            <a:off x="2195736" y="1919623"/>
            <a:ext cx="4248472" cy="698140"/>
          </a:xfrm>
          <a:prstGeom prst="rect">
            <a:avLst/>
          </a:prstGeom>
          <a:no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831162" y="3441181"/>
            <a:ext cx="7557261" cy="710323"/>
          </a:xfrm>
          <a:prstGeom prst="rect">
            <a:avLst/>
          </a:prstGeom>
          <a:no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339753" y="4722879"/>
            <a:ext cx="4320480" cy="1958485"/>
          </a:xfrm>
          <a:prstGeom prst="rect">
            <a:avLst/>
          </a:prstGeom>
          <a:no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569482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4.4 </a:t>
            </a:r>
            <a:r>
              <a:rPr kumimoji="1" lang="ja-JP" altLang="en-US" dirty="0" smtClean="0"/>
              <a:t>パストレーシング</a:t>
            </a:r>
            <a:endParaRPr kumimoji="1" lang="ja-JP" altLang="en-US" dirty="0"/>
          </a:p>
        </p:txBody>
      </p:sp>
    </p:spTree>
    <p:extLst>
      <p:ext uri="{BB962C8B-B14F-4D97-AF65-F5344CB8AC3E}">
        <p14:creationId xmlns:p14="http://schemas.microsoft.com/office/powerpoint/2010/main" val="14524640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パストレーシング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kumimoji="1" lang="ja-JP" altLang="en-US" sz="2800" b="1" dirty="0" smtClean="0"/>
                  <a:t>レンダリング方程式に対するモンテカルロ積分</a:t>
                </a:r>
                <a:endParaRPr kumimoji="1" lang="en-US" altLang="ja-JP" sz="2800" b="1" dirty="0" smtClean="0"/>
              </a:p>
              <a:p>
                <a:pPr lvl="1"/>
                <a:r>
                  <a:rPr kumimoji="1" lang="ja-JP" altLang="en-US" sz="2400" dirty="0" smtClean="0"/>
                  <a:t>半球上で</a:t>
                </a:r>
                <a14:m>
                  <m:oMath xmlns:m="http://schemas.openxmlformats.org/officeDocument/2006/math">
                    <m:r>
                      <a:rPr lang="en-US" altLang="ja-JP" sz="2400" b="0" i="1">
                        <a:latin typeface="Cambria Math"/>
                      </a:rPr>
                      <m:t>𝑁</m:t>
                    </m:r>
                    <m:r>
                      <a:rPr lang="ja-JP" altLang="en-US" sz="2400" b="0" i="1">
                        <a:latin typeface="Cambria Math"/>
                      </a:rPr>
                      <m:t>個</m:t>
                    </m:r>
                  </m:oMath>
                </a14:m>
                <a:r>
                  <a:rPr lang="ja-JP" altLang="en-US" sz="2400" dirty="0"/>
                  <a:t>の方向を</a:t>
                </a:r>
                <a:r>
                  <a:rPr lang="ja-JP" altLang="en-US" sz="2400" dirty="0" smtClean="0"/>
                  <a:t>サンプリング</a:t>
                </a:r>
                <a:r>
                  <a:rPr lang="ja-JP" altLang="en-US" sz="2400" dirty="0"/>
                  <a:t>し</a:t>
                </a:r>
                <a:r>
                  <a:rPr lang="ja-JP" altLang="en-US" sz="2400" dirty="0" smtClean="0"/>
                  <a:t>、その方向にレイトレーシング。</a:t>
                </a:r>
                <a:endParaRPr lang="en-US" altLang="ja-JP" sz="2400" dirty="0" smtClean="0"/>
              </a:p>
              <a:p>
                <a:pPr lvl="1"/>
                <a:r>
                  <a:rPr kumimoji="1" lang="ja-JP" altLang="en-US" sz="2400" dirty="0" smtClean="0"/>
                  <a:t>レイとシーンの交差点一つ一つについて、また</a:t>
                </a:r>
                <a14:m>
                  <m:oMath xmlns:m="http://schemas.openxmlformats.org/officeDocument/2006/math">
                    <m:r>
                      <a:rPr lang="en-US" altLang="ja-JP" sz="2400" i="1">
                        <a:latin typeface="Cambria Math"/>
                      </a:rPr>
                      <m:t>𝑁</m:t>
                    </m:r>
                    <m:r>
                      <a:rPr lang="ja-JP" altLang="en-US" sz="2400" i="1">
                        <a:latin typeface="Cambria Math"/>
                      </a:rPr>
                      <m:t>個</m:t>
                    </m:r>
                  </m:oMath>
                </a14:m>
                <a:r>
                  <a:rPr lang="ja-JP" altLang="en-US" sz="2400" dirty="0"/>
                  <a:t>の方向を</a:t>
                </a:r>
                <a:r>
                  <a:rPr lang="ja-JP" altLang="en-US" sz="2400" dirty="0" smtClean="0"/>
                  <a:t>サンプリングし、その方向にレイトレーシング、を繰り返す。</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228" t="-1294" r="-2457"/>
                </a:stretch>
              </a:blipFill>
            </p:spPr>
            <p:txBody>
              <a:bodyPr/>
              <a:lstStyle/>
              <a:p>
                <a:r>
                  <a:rPr lang="ja-JP" altLang="en-US">
                    <a:noFill/>
                  </a:rPr>
                  <a:t> </a:t>
                </a:r>
              </a:p>
            </p:txBody>
          </p:sp>
        </mc:Fallback>
      </mc:AlternateContent>
      <p:sp>
        <p:nvSpPr>
          <p:cNvPr id="4" name="右矢印 3"/>
          <p:cNvSpPr/>
          <p:nvPr/>
        </p:nvSpPr>
        <p:spPr>
          <a:xfrm>
            <a:off x="899592" y="4619641"/>
            <a:ext cx="864096" cy="864096"/>
          </a:xfrm>
          <a:prstGeom prst="rightArrow">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p:cNvSpPr txBox="1"/>
              <p:nvPr/>
            </p:nvSpPr>
            <p:spPr>
              <a:xfrm>
                <a:off x="2699792" y="4610286"/>
                <a:ext cx="4108817" cy="923330"/>
              </a:xfrm>
              <a:prstGeom prst="rect">
                <a:avLst/>
              </a:prstGeom>
              <a:noFill/>
            </p:spPr>
            <p:txBody>
              <a:bodyPr wrap="none" rtlCol="0">
                <a:spAutoFit/>
              </a:bodyPr>
              <a:lstStyle/>
              <a:p>
                <a:pPr algn="ctr"/>
                <a:r>
                  <a:rPr kumimoji="1" lang="ja-JP" altLang="en-US" b="1" dirty="0" smtClean="0"/>
                  <a:t>反射のたびにレイが</a:t>
                </a:r>
                <a14:m>
                  <m:oMath xmlns:m="http://schemas.openxmlformats.org/officeDocument/2006/math">
                    <m:r>
                      <a:rPr lang="en-US" altLang="ja-JP" b="1" i="1">
                        <a:latin typeface="Cambria Math"/>
                      </a:rPr>
                      <m:t>𝑵</m:t>
                    </m:r>
                  </m:oMath>
                </a14:m>
                <a:r>
                  <a:rPr kumimoji="1" lang="ja-JP" altLang="en-US" b="1" dirty="0" smtClean="0"/>
                  <a:t>倍に</a:t>
                </a:r>
                <a:r>
                  <a:rPr kumimoji="1" lang="ja-JP" altLang="en-US" b="1" dirty="0" err="1" smtClean="0"/>
                  <a:t>なる</a:t>
                </a:r>
                <a:r>
                  <a:rPr lang="en-US" altLang="ja-JP" b="1" dirty="0"/>
                  <a:t/>
                </a:r>
                <a:br>
                  <a:rPr lang="en-US" altLang="ja-JP" b="1" dirty="0"/>
                </a:br>
                <a:r>
                  <a:rPr lang="ja-JP" altLang="en-US" b="1" dirty="0" smtClean="0"/>
                  <a:t>＝</a:t>
                </a:r>
                <a:endParaRPr lang="en-US" altLang="ja-JP" b="1" dirty="0" smtClean="0"/>
              </a:p>
              <a:p>
                <a:pPr algn="ctr"/>
                <a:r>
                  <a:rPr kumimoji="1" lang="ja-JP" altLang="en-US" b="1" dirty="0" smtClean="0"/>
                  <a:t>指数的にレイの数が増える！（爆発）</a:t>
                </a:r>
                <a:endParaRPr kumimoji="1" lang="ja-JP" altLang="en-US" b="1"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699792" y="4610286"/>
                <a:ext cx="4108817" cy="923330"/>
              </a:xfrm>
              <a:prstGeom prst="rect">
                <a:avLst/>
              </a:prstGeom>
              <a:blipFill rotWithShape="1">
                <a:blip r:embed="rId3"/>
                <a:stretch>
                  <a:fillRect l="-1039" t="-1974" r="-890" b="-10526"/>
                </a:stretch>
              </a:blipFill>
            </p:spPr>
            <p:txBody>
              <a:bodyPr/>
              <a:lstStyle/>
              <a:p>
                <a:r>
                  <a:rPr lang="ja-JP" altLang="en-US">
                    <a:noFill/>
                  </a:rPr>
                  <a:t> </a:t>
                </a:r>
              </a:p>
            </p:txBody>
          </p:sp>
        </mc:Fallback>
      </mc:AlternateContent>
      <p:sp>
        <p:nvSpPr>
          <p:cNvPr id="6" name="正方形/長方形 5"/>
          <p:cNvSpPr/>
          <p:nvPr/>
        </p:nvSpPr>
        <p:spPr>
          <a:xfrm>
            <a:off x="2411760" y="4433514"/>
            <a:ext cx="4464496" cy="1236351"/>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33165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パストレーシング</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251520" y="1412776"/>
                <a:ext cx="8892480" cy="4713387"/>
              </a:xfrm>
            </p:spPr>
            <p:txBody>
              <a:bodyPr>
                <a:normAutofit/>
              </a:bodyPr>
              <a:lstStyle/>
              <a:p>
                <a:r>
                  <a:rPr kumimoji="1" lang="ja-JP" altLang="en-US" sz="2400" b="1" dirty="0" smtClean="0"/>
                  <a:t>反射のたびにサンプリングする方向の個数を</a:t>
                </a:r>
                <a:r>
                  <a:rPr kumimoji="1" lang="en-US" altLang="ja-JP" sz="2400" b="1" dirty="0" smtClean="0"/>
                  <a:t>1</a:t>
                </a:r>
                <a:r>
                  <a:rPr kumimoji="1" lang="ja-JP" altLang="en-US" sz="2400" b="1" dirty="0" smtClean="0"/>
                  <a:t>個に制限</a:t>
                </a:r>
                <a:endParaRPr kumimoji="1" lang="en-US" altLang="ja-JP" sz="2400" b="1" dirty="0" smtClean="0"/>
              </a:p>
              <a:p>
                <a:pPr lvl="1"/>
                <a:r>
                  <a:rPr kumimoji="1" lang="ja-JP" altLang="en-US" sz="2000" dirty="0" smtClean="0"/>
                  <a:t>指数の底が１になるので</a:t>
                </a:r>
                <a:r>
                  <a:rPr lang="ja-JP" altLang="en-US" sz="2000" dirty="0" smtClean="0"/>
                  <a:t>レイの数が指数的に増加することがなくなる。</a:t>
                </a:r>
                <a:endParaRPr lang="en-US" altLang="ja-JP" sz="2400" dirty="0" smtClean="0"/>
              </a:p>
              <a:p>
                <a:r>
                  <a:rPr lang="ja-JP" altLang="en-US" sz="2400" b="1" dirty="0" smtClean="0"/>
                  <a:t>パストレーシング</a:t>
                </a:r>
                <a:r>
                  <a:rPr lang="ja-JP" altLang="en-US" sz="2400" b="1" dirty="0"/>
                  <a:t>による</a:t>
                </a:r>
                <a:r>
                  <a:rPr lang="ja-JP" altLang="en-US" sz="2400" b="1" dirty="0" smtClean="0"/>
                  <a:t>モンテカルロ積分</a:t>
                </a:r>
                <a:endParaRPr lang="en-US" altLang="ja-JP" sz="2400" b="1" dirty="0" smtClean="0"/>
              </a:p>
              <a:p>
                <a:pPr lvl="1"/>
                <a:r>
                  <a:rPr kumimoji="1" lang="ja-JP" altLang="en-US" sz="2000" dirty="0" smtClean="0"/>
                  <a:t>以下をそのままプログラムにしてやればよい。</a:t>
                </a:r>
                <a:endParaRPr kumimoji="1" lang="en-US" altLang="ja-JP" sz="2000" dirty="0" smtClean="0"/>
              </a:p>
              <a:p>
                <a:pPr lvl="1"/>
                <a14:m>
                  <m:oMath xmlns:m="http://schemas.openxmlformats.org/officeDocument/2006/math">
                    <m:acc>
                      <m:accPr>
                        <m:chr m:val="̂"/>
                        <m:ctrlPr>
                          <a:rPr lang="en-US" altLang="ja-JP" sz="2000" i="1" smtClean="0">
                            <a:solidFill>
                              <a:srgbClr val="FF0000"/>
                            </a:solidFill>
                            <a:latin typeface="Cambria Math"/>
                          </a:rPr>
                        </m:ctrlPr>
                      </m:accPr>
                      <m:e>
                        <m:sSub>
                          <m:sSubPr>
                            <m:ctrlPr>
                              <a:rPr lang="en-US" altLang="ja-JP" sz="2000" i="1" smtClean="0">
                                <a:solidFill>
                                  <a:srgbClr val="FF0000"/>
                                </a:solidFill>
                                <a:latin typeface="Cambria Math"/>
                              </a:rPr>
                            </m:ctrlPr>
                          </m:sSubPr>
                          <m:e>
                            <m:r>
                              <a:rPr lang="en-US" altLang="ja-JP" sz="2000" b="0" i="1" smtClean="0">
                                <a:solidFill>
                                  <a:srgbClr val="FF0000"/>
                                </a:solidFill>
                                <a:latin typeface="Cambria Math"/>
                              </a:rPr>
                              <m:t>𝐿</m:t>
                            </m:r>
                          </m:e>
                          <m:sub>
                            <m:r>
                              <a:rPr lang="en-US" altLang="ja-JP" sz="2000" b="0" i="1" smtClean="0">
                                <a:solidFill>
                                  <a:srgbClr val="FF0000"/>
                                </a:solidFill>
                                <a:latin typeface="Cambria Math"/>
                              </a:rPr>
                              <m:t>𝑜</m:t>
                            </m:r>
                          </m:sub>
                        </m:sSub>
                      </m:e>
                    </m:acc>
                  </m:oMath>
                </a14:m>
                <a:r>
                  <a:rPr kumimoji="1" lang="ja-JP" altLang="en-US" sz="2000" dirty="0" smtClean="0">
                    <a:solidFill>
                      <a:srgbClr val="FF0000"/>
                    </a:solidFill>
                  </a:rPr>
                  <a:t>は確率変数になるので</a:t>
                </a:r>
                <a:r>
                  <a:rPr lang="ja-JP" altLang="en-US" sz="2000" dirty="0" smtClean="0">
                    <a:solidFill>
                      <a:srgbClr val="FF0000"/>
                    </a:solidFill>
                  </a:rPr>
                  <a:t>、</a:t>
                </a:r>
                <a:r>
                  <a:rPr lang="ja-JP" altLang="en-US" sz="2000" dirty="0">
                    <a:solidFill>
                      <a:srgbClr val="FF0000"/>
                    </a:solidFill>
                  </a:rPr>
                  <a:t>何回</a:t>
                </a:r>
                <a:r>
                  <a:rPr kumimoji="1" lang="ja-JP" altLang="en-US" sz="2000" dirty="0" smtClean="0">
                    <a:solidFill>
                      <a:srgbClr val="FF0000"/>
                    </a:solidFill>
                  </a:rPr>
                  <a:t>も評価して（パストレーシングして）その平均をとることで真値</a:t>
                </a:r>
                <a14:m>
                  <m:oMath xmlns:m="http://schemas.openxmlformats.org/officeDocument/2006/math">
                    <m:sSub>
                      <m:sSubPr>
                        <m:ctrlPr>
                          <a:rPr lang="en-US" altLang="ja-JP" sz="2000" i="1" smtClean="0">
                            <a:solidFill>
                              <a:srgbClr val="FF0000"/>
                            </a:solidFill>
                            <a:latin typeface="Cambria Math"/>
                          </a:rPr>
                        </m:ctrlPr>
                      </m:sSubPr>
                      <m:e>
                        <m:r>
                          <a:rPr lang="en-US" altLang="ja-JP" sz="2000" b="0" i="1" smtClean="0">
                            <a:solidFill>
                              <a:srgbClr val="FF0000"/>
                            </a:solidFill>
                            <a:latin typeface="Cambria Math"/>
                          </a:rPr>
                          <m:t>𝐿</m:t>
                        </m:r>
                      </m:e>
                      <m:sub>
                        <m:r>
                          <a:rPr lang="en-US" altLang="ja-JP" sz="2000" b="0" i="1" smtClean="0">
                            <a:solidFill>
                              <a:srgbClr val="FF0000"/>
                            </a:solidFill>
                            <a:latin typeface="Cambria Math"/>
                          </a:rPr>
                          <m:t>𝑜</m:t>
                        </m:r>
                      </m:sub>
                    </m:sSub>
                  </m:oMath>
                </a14:m>
                <a:r>
                  <a:rPr kumimoji="1" lang="ja-JP" altLang="en-US" sz="2000" dirty="0" smtClean="0">
                    <a:solidFill>
                      <a:srgbClr val="FF0000"/>
                    </a:solidFill>
                  </a:rPr>
                  <a:t>に収束する。</a:t>
                </a:r>
                <a:endParaRPr kumimoji="1" lang="ja-JP" altLang="en-US" sz="2000" dirty="0">
                  <a:solidFill>
                    <a:srgbClr val="FF0000"/>
                  </a:solidFill>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251520" y="1412776"/>
                <a:ext cx="8892480" cy="4713387"/>
              </a:xfrm>
              <a:blipFill rotWithShape="1">
                <a:blip r:embed="rId2"/>
                <a:stretch>
                  <a:fillRect l="-891" t="-1552" r="-25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769039" y="4293096"/>
                <a:ext cx="7591887" cy="9058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kumimoji="1" lang="en-US" altLang="ja-JP" sz="2400" b="0" i="1" smtClean="0">
                              <a:latin typeface="Cambria Math"/>
                            </a:rPr>
                          </m:ctrlPr>
                        </m:accPr>
                        <m:e>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𝑜</m:t>
                              </m:r>
                            </m:sub>
                          </m:sSub>
                        </m:e>
                      </m:acc>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 </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sSub>
                        <m:sSubPr>
                          <m:ctrlPr>
                            <a:rPr kumimoji="1" lang="en-US" altLang="ja-JP" sz="2400" b="0" i="1" smtClean="0">
                              <a:latin typeface="Cambria Math"/>
                            </a:rPr>
                          </m:ctrlPr>
                        </m:sSubPr>
                        <m:e>
                          <m:r>
                            <a:rPr kumimoji="1" lang="en-US" altLang="ja-JP" sz="2400" b="0" i="1" smtClean="0">
                              <a:latin typeface="Cambria Math"/>
                            </a:rPr>
                            <m:t>𝐿</m:t>
                          </m:r>
                        </m:e>
                        <m:sub>
                          <m:r>
                            <a:rPr kumimoji="1" lang="en-US" altLang="ja-JP" sz="2400" b="0" i="1" smtClean="0">
                              <a:latin typeface="Cambria Math"/>
                            </a:rPr>
                            <m:t>𝑒</m:t>
                          </m:r>
                        </m:sub>
                      </m:sSub>
                      <m:d>
                        <m:dPr>
                          <m:ctrlPr>
                            <a:rPr kumimoji="1" lang="en-US" altLang="ja-JP" sz="2400" b="0" i="1" smtClean="0">
                              <a:latin typeface="Cambria Math"/>
                            </a:rPr>
                          </m:ctrlPr>
                        </m:dPr>
                        <m:e>
                          <m:r>
                            <a:rPr kumimoji="1" lang="en-US" altLang="ja-JP" sz="2400" b="0" i="1" smtClean="0">
                              <a:latin typeface="Cambria Math"/>
                            </a:rPr>
                            <m:t>𝑥</m:t>
                          </m:r>
                          <m:r>
                            <a:rPr kumimoji="1" lang="en-US" altLang="ja-JP" sz="2400" b="0" i="1" smtClean="0">
                              <a:latin typeface="Cambria Math"/>
                            </a:rPr>
                            <m:t>,</m:t>
                          </m:r>
                          <m:acc>
                            <m:accPr>
                              <m:chr m:val="⃗"/>
                              <m:ctrlPr>
                                <a:rPr kumimoji="1" lang="en-US" altLang="ja-JP" sz="2400" b="0" i="1" smtClean="0">
                                  <a:latin typeface="Cambria Math"/>
                                </a:rPr>
                              </m:ctrlPr>
                            </m:accPr>
                            <m:e>
                              <m:r>
                                <a:rPr kumimoji="1" lang="en-US" altLang="ja-JP" sz="2400" b="0" i="1" smtClean="0">
                                  <a:latin typeface="Cambria Math"/>
                                </a:rPr>
                                <m:t>𝜔</m:t>
                              </m:r>
                            </m:e>
                          </m:acc>
                        </m:e>
                      </m:d>
                      <m:r>
                        <a:rPr kumimoji="1" lang="en-US" altLang="ja-JP" sz="2400" b="0" i="1" smtClean="0">
                          <a:latin typeface="Cambria Math"/>
                        </a:rPr>
                        <m:t>+</m:t>
                      </m:r>
                      <m:f>
                        <m:fPr>
                          <m:ctrlPr>
                            <a:rPr lang="en-US" altLang="ja-JP" sz="2400" i="1">
                              <a:latin typeface="Cambria Math"/>
                            </a:rPr>
                          </m:ctrlPr>
                        </m:fPr>
                        <m:num>
                          <m:sSub>
                            <m:sSubPr>
                              <m:ctrlPr>
                                <a:rPr lang="en-US" altLang="ja-JP" sz="2400" i="1">
                                  <a:latin typeface="Cambria Math"/>
                                </a:rPr>
                              </m:ctrlPr>
                            </m:sSubPr>
                            <m:e>
                              <m:r>
                                <a:rPr lang="en-US" altLang="ja-JP" sz="2400" i="1">
                                  <a:latin typeface="Cambria Math"/>
                                </a:rPr>
                                <m:t>𝑓</m:t>
                              </m:r>
                            </m:e>
                            <m:sub>
                              <m:r>
                                <a:rPr lang="en-US" altLang="ja-JP" sz="2400" i="1">
                                  <a:latin typeface="Cambria Math"/>
                                </a:rPr>
                                <m:t>𝑟</m:t>
                              </m:r>
                            </m:sub>
                          </m:sSub>
                          <m:d>
                            <m:dPr>
                              <m:ctrlPr>
                                <a:rPr lang="en-US" altLang="ja-JP" sz="2400" i="1">
                                  <a:latin typeface="Cambria Math"/>
                                </a:rPr>
                              </m:ctrlPr>
                            </m:dPr>
                            <m:e>
                              <m:r>
                                <a:rPr lang="en-US" altLang="ja-JP" sz="2400" i="1">
                                  <a:latin typeface="Cambria Math"/>
                                </a:rPr>
                                <m:t>𝑥</m:t>
                              </m:r>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sSubSup>
                                <m:sSubSupPr>
                                  <m:ctrlPr>
                                    <a:rPr lang="en-US" altLang="ja-JP" sz="2400" i="1">
                                      <a:latin typeface="Cambria Math"/>
                                    </a:rPr>
                                  </m:ctrlPr>
                                </m:sSubSupPr>
                                <m:e>
                                  <m:acc>
                                    <m:accPr>
                                      <m:chr m:val="⃗"/>
                                      <m:ctrlPr>
                                        <a:rPr lang="en-US" altLang="ja-JP" sz="2400" i="1">
                                          <a:latin typeface="Cambria Math"/>
                                        </a:rPr>
                                      </m:ctrlPr>
                                    </m:accPr>
                                    <m:e>
                                      <m:r>
                                        <a:rPr lang="en-US" altLang="ja-JP" sz="2400" i="1">
                                          <a:latin typeface="Cambria Math"/>
                                        </a:rPr>
                                        <m:t>𝜔</m:t>
                                      </m:r>
                                    </m:e>
                                  </m:acc>
                                </m:e>
                                <m:sub>
                                  <m:r>
                                    <a:rPr lang="en-US" altLang="ja-JP" sz="2400" i="1">
                                      <a:latin typeface="Cambria Math"/>
                                    </a:rPr>
                                    <m:t>𝑖</m:t>
                                  </m:r>
                                </m:sub>
                                <m:sup>
                                  <m:r>
                                    <a:rPr lang="en-US" altLang="ja-JP" sz="2400" i="1">
                                      <a:latin typeface="Cambria Math"/>
                                    </a:rPr>
                                    <m:t>′</m:t>
                                  </m:r>
                                </m:sup>
                              </m:sSubSup>
                            </m:e>
                          </m:d>
                          <m:sSub>
                            <m:sSubPr>
                              <m:ctrlPr>
                                <a:rPr lang="en-US" altLang="ja-JP" sz="2400" i="1">
                                  <a:latin typeface="Cambria Math"/>
                                </a:rPr>
                              </m:ctrlPr>
                            </m:sSubPr>
                            <m:e>
                              <m:r>
                                <a:rPr lang="en-US" altLang="ja-JP" sz="2400" i="1">
                                  <a:latin typeface="Cambria Math"/>
                                </a:rPr>
                                <m:t>𝐿</m:t>
                              </m:r>
                            </m:e>
                            <m:sub>
                              <m:r>
                                <a:rPr lang="en-US" altLang="ja-JP" sz="2400" i="1">
                                  <a:latin typeface="Cambria Math"/>
                                </a:rPr>
                                <m:t>𝑜</m:t>
                              </m:r>
                            </m:sub>
                          </m:sSub>
                          <m:r>
                            <a:rPr lang="en-US" altLang="ja-JP" sz="2400" i="1">
                              <a:latin typeface="Cambria Math"/>
                            </a:rPr>
                            <m:t>(</m:t>
                          </m:r>
                          <m:r>
                            <a:rPr lang="en-US" altLang="ja-JP" sz="2400" i="1">
                              <a:latin typeface="Cambria Math"/>
                            </a:rPr>
                            <m:t>𝑟</m:t>
                          </m:r>
                          <m:d>
                            <m:dPr>
                              <m:ctrlPr>
                                <a:rPr lang="en-US" altLang="ja-JP" sz="2400" i="1">
                                  <a:latin typeface="Cambria Math"/>
                                </a:rPr>
                              </m:ctrlPr>
                            </m:dPr>
                            <m:e>
                              <m:r>
                                <a:rPr lang="en-US" altLang="ja-JP" sz="2400" i="1">
                                  <a:latin typeface="Cambria Math"/>
                                </a:rPr>
                                <m:t>𝑥</m:t>
                              </m:r>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e>
                          </m:d>
                          <m:r>
                            <a:rPr lang="en-US" altLang="ja-JP" sz="2400" i="1">
                              <a:latin typeface="Cambria Math"/>
                            </a:rPr>
                            <m:t>,−</m:t>
                          </m:r>
                          <m:acc>
                            <m:accPr>
                              <m:chr m:val="⃗"/>
                              <m:ctrlPr>
                                <a:rPr lang="en-US" altLang="ja-JP" sz="2400" i="1">
                                  <a:latin typeface="Cambria Math"/>
                                </a:rPr>
                              </m:ctrlPr>
                            </m:accPr>
                            <m:e>
                              <m:r>
                                <a:rPr lang="en-US" altLang="ja-JP" sz="2400" i="1">
                                  <a:latin typeface="Cambria Math"/>
                                </a:rPr>
                                <m:t>𝜔</m:t>
                              </m:r>
                            </m:e>
                          </m:acc>
                          <m:r>
                            <a:rPr lang="en-US" altLang="ja-JP" sz="2400" i="1">
                              <a:latin typeface="Cambria Math"/>
                            </a:rPr>
                            <m:t>′)</m:t>
                          </m:r>
                          <m:func>
                            <m:funcPr>
                              <m:ctrlPr>
                                <a:rPr lang="en-US" altLang="ja-JP" sz="2400" i="1" smtClean="0">
                                  <a:latin typeface="Cambria Math"/>
                                </a:rPr>
                              </m:ctrlPr>
                            </m:funcPr>
                            <m:fName>
                              <m:r>
                                <m:rPr>
                                  <m:sty m:val="p"/>
                                </m:rPr>
                                <a:rPr lang="en-US" altLang="ja-JP" sz="2400">
                                  <a:latin typeface="Cambria Math"/>
                                </a:rPr>
                                <m:t>cos</m:t>
                              </m:r>
                            </m:fName>
                            <m:e>
                              <m:r>
                                <a:rPr lang="en-US" altLang="ja-JP" sz="2400" i="1">
                                  <a:latin typeface="Cambria Math"/>
                                </a:rPr>
                                <m:t>𝜃</m:t>
                              </m:r>
                            </m:e>
                          </m:func>
                        </m:num>
                        <m:den>
                          <m:r>
                            <a:rPr lang="en-US" altLang="ja-JP" sz="2400" i="1">
                              <a:latin typeface="Cambria Math"/>
                            </a:rPr>
                            <m:t>𝑝𝑑𝑓</m:t>
                          </m:r>
                          <m:r>
                            <a:rPr lang="en-US" altLang="ja-JP" sz="2400" i="1">
                              <a:latin typeface="Cambria Math"/>
                            </a:rPr>
                            <m:t>(</m:t>
                          </m:r>
                          <m:sSubSup>
                            <m:sSubSupPr>
                              <m:ctrlPr>
                                <a:rPr lang="en-US" altLang="ja-JP" sz="2400" i="1">
                                  <a:latin typeface="Cambria Math"/>
                                </a:rPr>
                              </m:ctrlPr>
                            </m:sSubSupPr>
                            <m:e>
                              <m:acc>
                                <m:accPr>
                                  <m:chr m:val="⃗"/>
                                  <m:ctrlPr>
                                    <a:rPr lang="en-US" altLang="ja-JP" sz="2400" i="1">
                                      <a:latin typeface="Cambria Math"/>
                                    </a:rPr>
                                  </m:ctrlPr>
                                </m:accPr>
                                <m:e>
                                  <m:r>
                                    <a:rPr lang="en-US" altLang="ja-JP" sz="2400" i="1">
                                      <a:latin typeface="Cambria Math"/>
                                    </a:rPr>
                                    <m:t>𝜔</m:t>
                                  </m:r>
                                </m:e>
                              </m:acc>
                            </m:e>
                            <m:sub>
                              <m:r>
                                <a:rPr lang="en-US" altLang="ja-JP" sz="2400" i="1">
                                  <a:latin typeface="Cambria Math"/>
                                </a:rPr>
                                <m:t>𝑖</m:t>
                              </m:r>
                            </m:sub>
                            <m:sup>
                              <m:r>
                                <a:rPr lang="en-US" altLang="ja-JP" sz="2400" i="1">
                                  <a:latin typeface="Cambria Math"/>
                                </a:rPr>
                                <m:t>′</m:t>
                              </m:r>
                            </m:sup>
                          </m:sSubSup>
                          <m:r>
                            <a:rPr lang="en-US" altLang="ja-JP" sz="2400" i="1">
                              <a:latin typeface="Cambria Math"/>
                            </a:rPr>
                            <m:t>)</m:t>
                          </m:r>
                        </m:den>
                      </m:f>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69039" y="4293096"/>
                <a:ext cx="7591887" cy="905825"/>
              </a:xfrm>
              <a:prstGeom prst="rect">
                <a:avLst/>
              </a:prstGeom>
              <a:blipFill rotWithShape="1">
                <a:blip r:embed="rId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6379502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Tahoma"/>
        <a:ea typeface="メイリオ"/>
        <a:cs typeface=""/>
      </a:majorFont>
      <a:minorFont>
        <a:latin typeface="Times New Roman"/>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4081</TotalTime>
  <Words>9665</Words>
  <Application>Microsoft Office PowerPoint</Application>
  <PresentationFormat>画面に合わせる (4:3)</PresentationFormat>
  <Paragraphs>1109</Paragraphs>
  <Slides>159</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159</vt:i4>
      </vt:variant>
    </vt:vector>
  </HeadingPairs>
  <TitlesOfParts>
    <vt:vector size="168" baseType="lpstr">
      <vt:lpstr>Arial</vt:lpstr>
      <vt:lpstr>ＭＳ Ｐゴシック</vt:lpstr>
      <vt:lpstr>Cambria Math</vt:lpstr>
      <vt:lpstr>Calibri</vt:lpstr>
      <vt:lpstr>Tahoma</vt:lpstr>
      <vt:lpstr>Times New Roman</vt:lpstr>
      <vt:lpstr>Wingdings</vt:lpstr>
      <vt:lpstr>メイリオ</vt:lpstr>
      <vt:lpstr>Office ​​テーマ</vt:lpstr>
      <vt:lpstr>物理ベースレンダラedupt解説</vt:lpstr>
      <vt:lpstr>PowerPoint プレゼンテーション</vt:lpstr>
      <vt:lpstr>eduptとは</vt:lpstr>
      <vt:lpstr>eduptとは</vt:lpstr>
      <vt:lpstr>eduptとは</vt:lpstr>
      <vt:lpstr>このスライドは</vt:lpstr>
      <vt:lpstr>目次</vt:lpstr>
      <vt:lpstr>1.物理ベースコンピュータグラフィックス</vt:lpstr>
      <vt:lpstr>物理ベースコンピュータグラフィックス</vt:lpstr>
      <vt:lpstr>PowerPoint プレゼンテーション</vt:lpstr>
      <vt:lpstr>物理モデル</vt:lpstr>
      <vt:lpstr>物理ベースじゃないかもしれないコンピュータグラフィックス</vt:lpstr>
      <vt:lpstr>物理ベースの嬉しいところ</vt:lpstr>
      <vt:lpstr>どんな物理モデルを使う？</vt:lpstr>
      <vt:lpstr>幾何光学</vt:lpstr>
      <vt:lpstr>CG的には何ができるのか？</vt:lpstr>
      <vt:lpstr>2.eduptコード解説 （ユーティリティ編）</vt:lpstr>
      <vt:lpstr>2.eduptコード解説（ユーティリティ編）</vt:lpstr>
      <vt:lpstr>eduptファイル概要</vt:lpstr>
      <vt:lpstr>eduptファイル概要</vt:lpstr>
      <vt:lpstr>2.1 各種定数</vt:lpstr>
      <vt:lpstr>constant.h</vt:lpstr>
      <vt:lpstr>2.2 画像出力</vt:lpstr>
      <vt:lpstr>ppm.h</vt:lpstr>
      <vt:lpstr>save_ppm_file()</vt:lpstr>
      <vt:lpstr>save_ppm_file()</vt:lpstr>
      <vt:lpstr>clamp()とto_int()</vt:lpstr>
      <vt:lpstr>ガンマ</vt:lpstr>
      <vt:lpstr>ガンマ</vt:lpstr>
      <vt:lpstr>ガンマ補正</vt:lpstr>
      <vt:lpstr>ガンマ補正</vt:lpstr>
      <vt:lpstr>2.3 乱数</vt:lpstr>
      <vt:lpstr>random.h</vt:lpstr>
      <vt:lpstr>乱数</vt:lpstr>
      <vt:lpstr>Xorshift</vt:lpstr>
      <vt:lpstr>3.eduptコード解説 （幾何編）</vt:lpstr>
      <vt:lpstr>3.eduptコード解説（幾何編）</vt:lpstr>
      <vt:lpstr>eduptファイル概要</vt:lpstr>
      <vt:lpstr>3.1 ベクトル</vt:lpstr>
      <vt:lpstr>vec.h</vt:lpstr>
      <vt:lpstr>Vec構造体</vt:lpstr>
      <vt:lpstr>Vec構造体</vt:lpstr>
      <vt:lpstr>normalize()</vt:lpstr>
      <vt:lpstr>multiply()</vt:lpstr>
      <vt:lpstr>dot()</vt:lpstr>
      <vt:lpstr>cross()</vt:lpstr>
      <vt:lpstr>ray.h</vt:lpstr>
      <vt:lpstr>3.2 球</vt:lpstr>
      <vt:lpstr>sphere.h</vt:lpstr>
      <vt:lpstr>Sphere構造体</vt:lpstr>
      <vt:lpstr>material.h</vt:lpstr>
      <vt:lpstr>球との交差判定</vt:lpstr>
      <vt:lpstr>球との交差判定</vt:lpstr>
      <vt:lpstr>球との交差判定</vt:lpstr>
      <vt:lpstr>intersect()</vt:lpstr>
      <vt:lpstr>intersect()</vt:lpstr>
      <vt:lpstr>intersect()</vt:lpstr>
      <vt:lpstr>intersect()</vt:lpstr>
      <vt:lpstr>intersect()</vt:lpstr>
      <vt:lpstr>intersect()</vt:lpstr>
      <vt:lpstr>intersection.h</vt:lpstr>
      <vt:lpstr>Hitpoint構造体</vt:lpstr>
      <vt:lpstr>Intersection構造体</vt:lpstr>
      <vt:lpstr>intersect()</vt:lpstr>
      <vt:lpstr>3.3 シーンデータ</vt:lpstr>
      <vt:lpstr>scene.h</vt:lpstr>
      <vt:lpstr>シーンデータ</vt:lpstr>
      <vt:lpstr>シーンデータ</vt:lpstr>
      <vt:lpstr>intersect_scene()</vt:lpstr>
      <vt:lpstr>4.パストレーシング</vt:lpstr>
      <vt:lpstr>PowerPoint プレゼンテーション</vt:lpstr>
      <vt:lpstr>パストレーシング</vt:lpstr>
      <vt:lpstr>4.1 光の物理量</vt:lpstr>
      <vt:lpstr>光の物理量</vt:lpstr>
      <vt:lpstr>放射束(Flux)</vt:lpstr>
      <vt:lpstr>放射照度(Irradiance)</vt:lpstr>
      <vt:lpstr>平面角</vt:lpstr>
      <vt:lpstr>立体角</vt:lpstr>
      <vt:lpstr>放射輝度(Radiance)</vt:lpstr>
      <vt:lpstr>放射輝度(Radiance)</vt:lpstr>
      <vt:lpstr>Lambertのコサイン則</vt:lpstr>
      <vt:lpstr>4.2 レンダリング方程式</vt:lpstr>
      <vt:lpstr>レンダリング方程式</vt:lpstr>
      <vt:lpstr>グローバルイルミネーション</vt:lpstr>
      <vt:lpstr>レンダリング方程式</vt:lpstr>
      <vt:lpstr>レンダリング方程式</vt:lpstr>
      <vt:lpstr>レンダリング方程式</vt:lpstr>
      <vt:lpstr>レンダリング方程式</vt:lpstr>
      <vt:lpstr>レンダリング方程式</vt:lpstr>
      <vt:lpstr>レンダリング方程式</vt:lpstr>
      <vt:lpstr>4.3 モンテカルロ積分</vt:lpstr>
      <vt:lpstr>モンテカルロ積分</vt:lpstr>
      <vt:lpstr>モンテカルロ積分</vt:lpstr>
      <vt:lpstr>モンテカルロ積分</vt:lpstr>
      <vt:lpstr>レンダリング方程式に対するモンテカルロ積分</vt:lpstr>
      <vt:lpstr>レンダリング方程式に対するモンテカルロ積分</vt:lpstr>
      <vt:lpstr>4.4 パストレーシング</vt:lpstr>
      <vt:lpstr>パストレーシング</vt:lpstr>
      <vt:lpstr>パストレーシング</vt:lpstr>
      <vt:lpstr>パストレーシング</vt:lpstr>
      <vt:lpstr>パストレーシング</vt:lpstr>
      <vt:lpstr>4.5 ロシアンルーレット</vt:lpstr>
      <vt:lpstr>ロシアンルーレット</vt:lpstr>
      <vt:lpstr>ロシアンルーレット</vt:lpstr>
      <vt:lpstr>パストレーシング</vt:lpstr>
      <vt:lpstr>ロシアンルーレットの注意</vt:lpstr>
      <vt:lpstr>5.eduptコード解説 （レンダリング編）</vt:lpstr>
      <vt:lpstr>5.eduptコード解説（レンダリング編）</vt:lpstr>
      <vt:lpstr>eduptファイル概要</vt:lpstr>
      <vt:lpstr>main.cpp</vt:lpstr>
      <vt:lpstr>render.h</vt:lpstr>
      <vt:lpstr>5.1 カメラ設定</vt:lpstr>
      <vt:lpstr>カメラの設定</vt:lpstr>
      <vt:lpstr>カメラの設定</vt:lpstr>
      <vt:lpstr>カメラの設定</vt:lpstr>
      <vt:lpstr>画像バッファの作成</vt:lpstr>
      <vt:lpstr>LDRイメージ</vt:lpstr>
      <vt:lpstr>HDRイメージ</vt:lpstr>
      <vt:lpstr>トーンマッピング</vt:lpstr>
      <vt:lpstr>5.2 画像生成</vt:lpstr>
      <vt:lpstr>画像生成</vt:lpstr>
      <vt:lpstr>画像生成</vt:lpstr>
      <vt:lpstr>画像生成</vt:lpstr>
      <vt:lpstr>画像生成</vt:lpstr>
      <vt:lpstr>スーパーサンプリング</vt:lpstr>
      <vt:lpstr>アンチエイリアス</vt:lpstr>
      <vt:lpstr>画像生成</vt:lpstr>
      <vt:lpstr>画像生成</vt:lpstr>
      <vt:lpstr>5.3 radiance()</vt:lpstr>
      <vt:lpstr>radiance()</vt:lpstr>
      <vt:lpstr>radiance()のアルゴリズム</vt:lpstr>
      <vt:lpstr>radiance.h</vt:lpstr>
      <vt:lpstr>radiance()</vt:lpstr>
      <vt:lpstr>radiance()</vt:lpstr>
      <vt:lpstr>radiance()</vt:lpstr>
      <vt:lpstr>物体表面の挙動</vt:lpstr>
      <vt:lpstr>完全拡散面</vt:lpstr>
      <vt:lpstr>完全鏡面</vt:lpstr>
      <vt:lpstr>ガラス面</vt:lpstr>
      <vt:lpstr>5.4 完全拡散面</vt:lpstr>
      <vt:lpstr>radiance()</vt:lpstr>
      <vt:lpstr>半球内のサンプリング</vt:lpstr>
      <vt:lpstr>完全拡散面におけるインポータンスサンプリング</vt:lpstr>
      <vt:lpstr>完全拡散面におけるインポータンスサンプリング （ただの計算）</vt:lpstr>
      <vt:lpstr>完全拡散面におけるインポータンスサンプリング</vt:lpstr>
      <vt:lpstr>完全拡散面におけるインポータンスサンプリング</vt:lpstr>
      <vt:lpstr>5.5 完全鏡面・ガラス面</vt:lpstr>
      <vt:lpstr>radiance()</vt:lpstr>
      <vt:lpstr>radiance()</vt:lpstr>
      <vt:lpstr>Snellの法則</vt:lpstr>
      <vt:lpstr>Snellの法則</vt:lpstr>
      <vt:lpstr>屈折率</vt:lpstr>
      <vt:lpstr>Fresnelの式</vt:lpstr>
      <vt:lpstr>Fresnelの式</vt:lpstr>
      <vt:lpstr>Fresnelの式</vt:lpstr>
      <vt:lpstr>ロシアンルーレット</vt:lpstr>
      <vt:lpstr>通常時</vt:lpstr>
      <vt:lpstr>収束について</vt:lpstr>
      <vt:lpstr>参考文献</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hole</dc:creator>
  <cp:lastModifiedBy>hole</cp:lastModifiedBy>
  <cp:revision>997</cp:revision>
  <cp:lastPrinted>2013-06-12T08:02:50Z</cp:lastPrinted>
  <dcterms:created xsi:type="dcterms:W3CDTF">2013-06-09T14:46:34Z</dcterms:created>
  <dcterms:modified xsi:type="dcterms:W3CDTF">2014-06-13T15:46:55Z</dcterms:modified>
</cp:coreProperties>
</file>